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6" r:id="rId3"/>
    <p:sldId id="307" r:id="rId5"/>
    <p:sldId id="308" r:id="rId6"/>
    <p:sldId id="294" r:id="rId7"/>
    <p:sldId id="309" r:id="rId8"/>
    <p:sldId id="295" r:id="rId9"/>
    <p:sldId id="297" r:id="rId10"/>
    <p:sldId id="296" r:id="rId11"/>
    <p:sldId id="301" r:id="rId12"/>
    <p:sldId id="299" r:id="rId13"/>
    <p:sldId id="300" r:id="rId14"/>
    <p:sldId id="302" r:id="rId15"/>
    <p:sldId id="305" r:id="rId16"/>
    <p:sldId id="304" r:id="rId17"/>
    <p:sldId id="303" r:id="rId18"/>
    <p:sldId id="284" r:id="rId19"/>
    <p:sldId id="265" r:id="rId20"/>
    <p:sldId id="281" r:id="rId21"/>
    <p:sldId id="283" r:id="rId22"/>
    <p:sldId id="280" r:id="rId23"/>
    <p:sldId id="282" r:id="rId24"/>
    <p:sldId id="279" r:id="rId25"/>
    <p:sldId id="278" r:id="rId26"/>
    <p:sldId id="289" r:id="rId27"/>
    <p:sldId id="287" r:id="rId28"/>
    <p:sldId id="288" r:id="rId29"/>
    <p:sldId id="286" r:id="rId30"/>
    <p:sldId id="290" r:id="rId31"/>
    <p:sldId id="268" r:id="rId32"/>
    <p:sldId id="261" r:id="rId33"/>
    <p:sldId id="272" r:id="rId34"/>
    <p:sldId id="271" r:id="rId35"/>
    <p:sldId id="259" r:id="rId36"/>
    <p:sldId id="291" r:id="rId37"/>
    <p:sldId id="292" r:id="rId38"/>
    <p:sldId id="293" r:id="rId39"/>
    <p:sldId id="277" r:id="rId40"/>
    <p:sldId id="312" r:id="rId41"/>
    <p:sldId id="313" r:id="rId42"/>
    <p:sldId id="314" r:id="rId43"/>
    <p:sldId id="315" r:id="rId44"/>
    <p:sldId id="311" r:id="rId45"/>
    <p:sldId id="310"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9FAAD-6BA5-4A3A-8F82-70BF6B79F1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42B40-2FBB-46C4-9FBC-AAFB78D26CC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lstStyle>
          <a:p>
            <a:fld id="{E8B97955-4262-4A24-AE1F-55FD87AF6358}" type="datetimeFigureOut">
              <a:rPr lang="zh-CN" altLang="en-US" smtClean="0"/>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74931CDB-28CD-447B-B9C8-5E041AB4FB7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31CDB-28CD-447B-B9C8-5E041AB4FB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31CDB-28CD-447B-B9C8-5E041AB4FB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31CDB-28CD-447B-B9C8-5E041AB4FB72}" type="slidenum">
              <a:rPr lang="zh-CN" altLang="en-US" smtClean="0"/>
            </a:fld>
            <a:endParaRPr lang="zh-CN" alt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31CDB-28CD-447B-B9C8-5E041AB4FB72}" type="slidenum">
              <a:rPr lang="zh-CN" altLang="en-US" smtClean="0"/>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931CDB-28CD-447B-B9C8-5E041AB4FB72}" type="slidenum">
              <a:rPr lang="zh-CN" altLang="en-US" smtClean="0"/>
            </a:fld>
            <a:endParaRPr lang="zh-CN" alt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931CDB-28CD-447B-B9C8-5E041AB4FB72}"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931CDB-28CD-447B-B9C8-5E041AB4FB72}" type="slidenum">
              <a:rPr lang="zh-CN" altLang="en-US" smtClean="0"/>
            </a:fld>
            <a:endParaRPr lang="zh-CN" altLang="en-US"/>
          </a:p>
        </p:txBody>
      </p:sp>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B97955-4262-4A24-AE1F-55FD87AF635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931CDB-28CD-447B-B9C8-5E041AB4FB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E8B97955-4262-4A24-AE1F-55FD87AF63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931CDB-28CD-447B-B9C8-5E041AB4FB72}"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E8B97955-4262-4A24-AE1F-55FD87AF6358}" type="datetimeFigureOut">
              <a:rPr lang="zh-CN" altLang="en-US" smtClean="0"/>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74931CDB-28CD-447B-B9C8-5E041AB4FB72}" type="slidenum">
              <a:rPr lang="zh-CN" altLang="en-US" smtClean="0"/>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8" name="任意多边形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8B97955-4262-4A24-AE1F-55FD87AF6358}" type="datetimeFigureOut">
              <a:rPr lang="zh-CN" altLang="en-US" smtClean="0"/>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74931CDB-28CD-447B-B9C8-5E041AB4FB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aike.so.com/doc/5402991-5640678.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aike.so.com/doc/7615427-7889522.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9983;&#21629;&#30340;&#22885;&#31192;%20&#29983;&#21629;&#30340;&#21382;&#31243;%20&#21016;&#24535;&#24179;.docx"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aike.so.com/doc/5338309-5573749.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84" descr="1"/>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0" y="-1681"/>
            <a:ext cx="9144000" cy="686136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30" descr="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81912" y="1803902"/>
            <a:ext cx="1889932" cy="2566557"/>
          </a:xfrm>
          <a:prstGeom prst="rect">
            <a:avLst/>
          </a:prstGeom>
          <a:noFill/>
          <a:extLst>
            <a:ext uri="{909E8E84-426E-40DD-AFC4-6F175D3DCCD1}">
              <a14:hiddenFill xmlns:a14="http://schemas.microsoft.com/office/drawing/2010/main">
                <a:solidFill>
                  <a:srgbClr val="FFFFFF"/>
                </a:solidFill>
              </a14:hiddenFill>
            </a:ext>
          </a:extLst>
        </p:spPr>
      </p:pic>
      <p:pic>
        <p:nvPicPr>
          <p:cNvPr id="7" name="1.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cstate="print"/>
          <a:stretch>
            <a:fillRect/>
          </a:stretch>
        </p:blipFill>
        <p:spPr>
          <a:xfrm>
            <a:off x="2947476" y="-1751001"/>
            <a:ext cx="609494" cy="812549"/>
          </a:xfrm>
          <a:prstGeom prst="rect">
            <a:avLst/>
          </a:prstGeom>
        </p:spPr>
      </p:pic>
      <p:pic>
        <p:nvPicPr>
          <p:cNvPr id="43" name="图片 4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32474" y="2461287"/>
            <a:ext cx="4143650" cy="40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15" descr="花叶04"/>
          <p:cNvPicPr>
            <a:picLocks noChangeAspect="1" noChangeArrowheads="1"/>
          </p:cNvPicPr>
          <p:nvPr/>
        </p:nvPicPr>
        <p:blipFill>
          <a:blip r:embed="rId7" cstate="email">
            <a:lum contrast="12000"/>
            <a:extLst>
              <a:ext uri="{28A0092B-C50C-407E-A947-70E740481C1C}">
                <a14:useLocalDpi xmlns:a14="http://schemas.microsoft.com/office/drawing/2010/main" val="0"/>
              </a:ext>
            </a:extLst>
          </a:blip>
          <a:srcRect/>
          <a:stretch>
            <a:fillRect/>
          </a:stretch>
        </p:blipFill>
        <p:spPr bwMode="auto">
          <a:xfrm>
            <a:off x="2057338" y="4776408"/>
            <a:ext cx="7086662" cy="20815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C:\Documents and Settings\Administrator\桌面\]-02.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9800000">
            <a:off x="6474648" y="1331699"/>
            <a:ext cx="1450723" cy="21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p:cNvSpPr txBox="1"/>
          <p:nvPr/>
        </p:nvSpPr>
        <p:spPr>
          <a:xfrm>
            <a:off x="686476" y="2007039"/>
            <a:ext cx="4893636" cy="1077218"/>
          </a:xfrm>
          <a:prstGeom prst="rect">
            <a:avLst/>
          </a:prstGeom>
          <a:noFill/>
        </p:spPr>
        <p:txBody>
          <a:bodyPr wrap="square" rtlCol="0">
            <a:spAutoFit/>
          </a:bodyPr>
          <a:lstStyle/>
          <a:p>
            <a:r>
              <a:rPr lang="zh-CN" altLang="en-US" sz="3200" b="1" dirty="0" smtClean="0">
                <a:solidFill>
                  <a:srgbClr val="FF0000"/>
                </a:solidFill>
                <a:latin typeface="方正小标宋简体" pitchFamily="65" charset="-122"/>
                <a:ea typeface="方正小标宋简体" pitchFamily="65" charset="-122"/>
              </a:rPr>
              <a:t>浅谈残疾人家庭健康教育</a:t>
            </a:r>
            <a:br>
              <a:rPr lang="en-US" altLang="zh-CN" sz="3200" b="1" dirty="0" smtClean="0">
                <a:solidFill>
                  <a:srgbClr val="FF0000"/>
                </a:solidFill>
                <a:latin typeface="方正小标宋简体" pitchFamily="65" charset="-122"/>
                <a:ea typeface="方正小标宋简体" pitchFamily="65" charset="-122"/>
              </a:rPr>
            </a:br>
            <a:r>
              <a:rPr lang="zh-CN" altLang="en-US" sz="3200" b="1" dirty="0" smtClean="0">
                <a:solidFill>
                  <a:srgbClr val="FF0000"/>
                </a:solidFill>
                <a:latin typeface="方正小标宋简体" pitchFamily="65" charset="-122"/>
                <a:ea typeface="方正小标宋简体" pitchFamily="65" charset="-122"/>
              </a:rPr>
              <a:t>和生命教育</a:t>
            </a:r>
            <a:endParaRPr lang="zh-CN" altLang="en-US" sz="3200" b="1" dirty="0" smtClean="0">
              <a:solidFill>
                <a:srgbClr val="FF0000"/>
              </a:solidFill>
              <a:latin typeface="方正兰亭大黑_GBK" pitchFamily="2" charset="-122"/>
              <a:ea typeface="方正兰亭大黑_GBK" pitchFamily="2" charset="-122"/>
            </a:endParaRPr>
          </a:p>
        </p:txBody>
      </p:sp>
      <p:grpSp>
        <p:nvGrpSpPr>
          <p:cNvPr id="2" name="Group 550"/>
          <p:cNvGrpSpPr/>
          <p:nvPr/>
        </p:nvGrpSpPr>
        <p:grpSpPr bwMode="auto">
          <a:xfrm>
            <a:off x="4867837" y="524039"/>
            <a:ext cx="4040342" cy="4845289"/>
            <a:chOff x="295" y="3475"/>
            <a:chExt cx="1407" cy="1407"/>
          </a:xfrm>
        </p:grpSpPr>
        <p:sp>
          <p:nvSpPr>
            <p:cNvPr id="89"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lgn="l" fontAlgn="auto">
                <a:spcBef>
                  <a:spcPts val="0"/>
                </a:spcBef>
                <a:spcAft>
                  <a:spcPts val="0"/>
                </a:spcAft>
                <a:defRPr/>
              </a:pPr>
              <a:endParaRPr lang="zh-CN" altLang="en-US">
                <a:latin typeface="+mn-lt"/>
              </a:endParaRPr>
            </a:p>
          </p:txBody>
        </p:sp>
        <p:grpSp>
          <p:nvGrpSpPr>
            <p:cNvPr id="3" name="Group 552"/>
            <p:cNvGrpSpPr/>
            <p:nvPr/>
          </p:nvGrpSpPr>
          <p:grpSpPr bwMode="auto">
            <a:xfrm>
              <a:off x="476" y="3657"/>
              <a:ext cx="1050" cy="1050"/>
              <a:chOff x="-6056" y="-2208"/>
              <a:chExt cx="2208" cy="2208"/>
            </a:xfrm>
          </p:grpSpPr>
          <p:sp>
            <p:nvSpPr>
              <p:cNvPr id="91" name="Oval 553"/>
              <p:cNvSpPr>
                <a:spLocks noChangeArrowheads="1"/>
              </p:cNvSpPr>
              <p:nvPr/>
            </p:nvSpPr>
            <p:spPr bwMode="auto">
              <a:xfrm>
                <a:off x="-6056" y="-2133"/>
                <a:ext cx="2132"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a:endParaRPr lang="zh-CN" altLang="en-US">
                  <a:latin typeface="Calibri" panose="020F0502020204030204" pitchFamily="34" charset="0"/>
                  <a:ea typeface="宋体" panose="02010600030101010101" pitchFamily="2" charset="-122"/>
                </a:endParaRPr>
              </a:p>
            </p:txBody>
          </p:sp>
          <p:grpSp>
            <p:nvGrpSpPr>
              <p:cNvPr id="4" name="Group 554"/>
              <p:cNvGrpSpPr/>
              <p:nvPr/>
            </p:nvGrpSpPr>
            <p:grpSpPr bwMode="auto">
              <a:xfrm>
                <a:off x="-6056" y="-2208"/>
                <a:ext cx="2208" cy="2208"/>
                <a:chOff x="-4060" y="-879"/>
                <a:chExt cx="2208" cy="2208"/>
              </a:xfrm>
            </p:grpSpPr>
            <p:grpSp>
              <p:nvGrpSpPr>
                <p:cNvPr id="5" name="Group 555"/>
                <p:cNvGrpSpPr/>
                <p:nvPr/>
              </p:nvGrpSpPr>
              <p:grpSpPr bwMode="auto">
                <a:xfrm>
                  <a:off x="-4060" y="-879"/>
                  <a:ext cx="2208" cy="2208"/>
                  <a:chOff x="-3924" y="-788"/>
                  <a:chExt cx="2208" cy="2208"/>
                </a:xfrm>
              </p:grpSpPr>
              <p:grpSp>
                <p:nvGrpSpPr>
                  <p:cNvPr id="6" name="Group 556"/>
                  <p:cNvGrpSpPr>
                    <a:grpSpLocks noChangeAspect="1"/>
                  </p:cNvGrpSpPr>
                  <p:nvPr/>
                </p:nvGrpSpPr>
                <p:grpSpPr bwMode="auto">
                  <a:xfrm>
                    <a:off x="-3924" y="-788"/>
                    <a:ext cx="2208" cy="2202"/>
                    <a:chOff x="168" y="696"/>
                    <a:chExt cx="1429" cy="1429"/>
                  </a:xfrm>
                </p:grpSpPr>
                <p:grpSp>
                  <p:nvGrpSpPr>
                    <p:cNvPr id="8" name="Group 557"/>
                    <p:cNvGrpSpPr>
                      <a:grpSpLocks noChangeAspect="1"/>
                    </p:cNvGrpSpPr>
                    <p:nvPr/>
                  </p:nvGrpSpPr>
                  <p:grpSpPr bwMode="auto">
                    <a:xfrm>
                      <a:off x="854" y="696"/>
                      <a:ext cx="56" cy="1429"/>
                      <a:chOff x="845" y="696"/>
                      <a:chExt cx="56" cy="1429"/>
                    </a:xfrm>
                  </p:grpSpPr>
                  <p:sp>
                    <p:nvSpPr>
                      <p:cNvPr id="121"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a:latin typeface="Calibri" panose="020F0502020204030204" pitchFamily="34" charset="0"/>
                          <a:ea typeface="宋体" panose="02010600030101010101" pitchFamily="2" charset="-122"/>
                        </a:endParaRPr>
                      </a:p>
                    </p:txBody>
                  </p:sp>
                  <p:sp>
                    <p:nvSpPr>
                      <p:cNvPr id="122"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a:latin typeface="Calibri" panose="020F0502020204030204" pitchFamily="34" charset="0"/>
                          <a:ea typeface="宋体" panose="02010600030101010101" pitchFamily="2" charset="-122"/>
                        </a:endParaRPr>
                      </a:p>
                    </p:txBody>
                  </p:sp>
                </p:grpSp>
                <p:grpSp>
                  <p:nvGrpSpPr>
                    <p:cNvPr id="9" name="Group 560"/>
                    <p:cNvGrpSpPr>
                      <a:grpSpLocks noChangeAspect="1"/>
                    </p:cNvGrpSpPr>
                    <p:nvPr/>
                  </p:nvGrpSpPr>
                  <p:grpSpPr bwMode="auto">
                    <a:xfrm rot="5400000">
                      <a:off x="855" y="696"/>
                      <a:ext cx="56" cy="1429"/>
                      <a:chOff x="845" y="696"/>
                      <a:chExt cx="56" cy="1429"/>
                    </a:xfrm>
                  </p:grpSpPr>
                  <p:sp>
                    <p:nvSpPr>
                      <p:cNvPr id="119"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a:latin typeface="Calibri" panose="020F0502020204030204" pitchFamily="34" charset="0"/>
                          <a:ea typeface="宋体" panose="02010600030101010101" pitchFamily="2" charset="-122"/>
                        </a:endParaRPr>
                      </a:p>
                    </p:txBody>
                  </p:sp>
                  <p:sp>
                    <p:nvSpPr>
                      <p:cNvPr id="120"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a:latin typeface="Calibri" panose="020F0502020204030204" pitchFamily="34" charset="0"/>
                          <a:ea typeface="宋体" panose="02010600030101010101" pitchFamily="2" charset="-122"/>
                        </a:endParaRPr>
                      </a:p>
                    </p:txBody>
                  </p:sp>
                </p:grpSp>
              </p:grpSp>
              <p:grpSp>
                <p:nvGrpSpPr>
                  <p:cNvPr id="10" name="Group 563"/>
                  <p:cNvGrpSpPr>
                    <a:grpSpLocks noChangeAspect="1"/>
                  </p:cNvGrpSpPr>
                  <p:nvPr/>
                </p:nvGrpSpPr>
                <p:grpSpPr bwMode="auto">
                  <a:xfrm rot="2700000">
                    <a:off x="-3927" y="-785"/>
                    <a:ext cx="2208" cy="2202"/>
                    <a:chOff x="168" y="696"/>
                    <a:chExt cx="1429" cy="1429"/>
                  </a:xfrm>
                </p:grpSpPr>
                <p:grpSp>
                  <p:nvGrpSpPr>
                    <p:cNvPr id="11" name="Group 564"/>
                    <p:cNvGrpSpPr>
                      <a:grpSpLocks noChangeAspect="1"/>
                    </p:cNvGrpSpPr>
                    <p:nvPr/>
                  </p:nvGrpSpPr>
                  <p:grpSpPr bwMode="auto">
                    <a:xfrm>
                      <a:off x="854" y="696"/>
                      <a:ext cx="56" cy="1429"/>
                      <a:chOff x="845" y="696"/>
                      <a:chExt cx="56" cy="1429"/>
                    </a:xfrm>
                  </p:grpSpPr>
                  <p:sp>
                    <p:nvSpPr>
                      <p:cNvPr id="115"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a:latin typeface="Calibri" panose="020F0502020204030204" pitchFamily="34" charset="0"/>
                          <a:ea typeface="宋体" panose="02010600030101010101" pitchFamily="2" charset="-122"/>
                        </a:endParaRPr>
                      </a:p>
                    </p:txBody>
                  </p:sp>
                  <p:sp>
                    <p:nvSpPr>
                      <p:cNvPr id="116"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a:latin typeface="Calibri" panose="020F0502020204030204" pitchFamily="34" charset="0"/>
                          <a:ea typeface="宋体" panose="02010600030101010101" pitchFamily="2" charset="-122"/>
                        </a:endParaRPr>
                      </a:p>
                    </p:txBody>
                  </p:sp>
                </p:grpSp>
                <p:grpSp>
                  <p:nvGrpSpPr>
                    <p:cNvPr id="12" name="Group 567"/>
                    <p:cNvGrpSpPr>
                      <a:grpSpLocks noChangeAspect="1"/>
                    </p:cNvGrpSpPr>
                    <p:nvPr/>
                  </p:nvGrpSpPr>
                  <p:grpSpPr bwMode="auto">
                    <a:xfrm rot="5400000">
                      <a:off x="855" y="696"/>
                      <a:ext cx="56" cy="1429"/>
                      <a:chOff x="845" y="696"/>
                      <a:chExt cx="56" cy="1429"/>
                    </a:xfrm>
                  </p:grpSpPr>
                  <p:sp>
                    <p:nvSpPr>
                      <p:cNvPr id="113"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a:latin typeface="Calibri" panose="020F0502020204030204" pitchFamily="34" charset="0"/>
                          <a:ea typeface="宋体" panose="02010600030101010101" pitchFamily="2" charset="-122"/>
                        </a:endParaRPr>
                      </a:p>
                    </p:txBody>
                  </p:sp>
                  <p:sp>
                    <p:nvSpPr>
                      <p:cNvPr id="114"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a:latin typeface="Calibri" panose="020F0502020204030204" pitchFamily="34" charset="0"/>
                          <a:ea typeface="宋体" panose="02010600030101010101" pitchFamily="2" charset="-122"/>
                        </a:endParaRPr>
                      </a:p>
                    </p:txBody>
                  </p:sp>
                </p:grpSp>
              </p:grpSp>
            </p:grpSp>
            <p:grpSp>
              <p:nvGrpSpPr>
                <p:cNvPr id="13" name="Group 570"/>
                <p:cNvGrpSpPr/>
                <p:nvPr/>
              </p:nvGrpSpPr>
              <p:grpSpPr bwMode="auto">
                <a:xfrm rot="1320000">
                  <a:off x="-3742" y="-520"/>
                  <a:ext cx="1546" cy="1546"/>
                  <a:chOff x="-3924" y="-788"/>
                  <a:chExt cx="2208" cy="2208"/>
                </a:xfrm>
              </p:grpSpPr>
              <p:grpSp>
                <p:nvGrpSpPr>
                  <p:cNvPr id="14" name="Group 571"/>
                  <p:cNvGrpSpPr>
                    <a:grpSpLocks noChangeAspect="1"/>
                  </p:cNvGrpSpPr>
                  <p:nvPr/>
                </p:nvGrpSpPr>
                <p:grpSpPr bwMode="auto">
                  <a:xfrm>
                    <a:off x="-3924" y="-788"/>
                    <a:ext cx="2208" cy="2202"/>
                    <a:chOff x="168" y="696"/>
                    <a:chExt cx="1429" cy="1429"/>
                  </a:xfrm>
                </p:grpSpPr>
                <p:grpSp>
                  <p:nvGrpSpPr>
                    <p:cNvPr id="15" name="Group 572"/>
                    <p:cNvGrpSpPr>
                      <a:grpSpLocks noChangeAspect="1"/>
                    </p:cNvGrpSpPr>
                    <p:nvPr/>
                  </p:nvGrpSpPr>
                  <p:grpSpPr bwMode="auto">
                    <a:xfrm>
                      <a:off x="854" y="696"/>
                      <a:ext cx="56" cy="1429"/>
                      <a:chOff x="845" y="696"/>
                      <a:chExt cx="56" cy="1429"/>
                    </a:xfrm>
                  </p:grpSpPr>
                  <p:sp>
                    <p:nvSpPr>
                      <p:cNvPr id="107"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a:latin typeface="Calibri" panose="020F0502020204030204" pitchFamily="34" charset="0"/>
                          <a:ea typeface="宋体" panose="02010600030101010101" pitchFamily="2" charset="-122"/>
                        </a:endParaRPr>
                      </a:p>
                    </p:txBody>
                  </p:sp>
                  <p:sp>
                    <p:nvSpPr>
                      <p:cNvPr id="108"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a:latin typeface="Calibri" panose="020F0502020204030204" pitchFamily="34" charset="0"/>
                          <a:ea typeface="宋体" panose="02010600030101010101" pitchFamily="2" charset="-122"/>
                        </a:endParaRPr>
                      </a:p>
                    </p:txBody>
                  </p:sp>
                </p:grpSp>
                <p:grpSp>
                  <p:nvGrpSpPr>
                    <p:cNvPr id="16" name="Group 575"/>
                    <p:cNvGrpSpPr>
                      <a:grpSpLocks noChangeAspect="1"/>
                    </p:cNvGrpSpPr>
                    <p:nvPr/>
                  </p:nvGrpSpPr>
                  <p:grpSpPr bwMode="auto">
                    <a:xfrm rot="5400000">
                      <a:off x="855" y="696"/>
                      <a:ext cx="56" cy="1429"/>
                      <a:chOff x="845" y="696"/>
                      <a:chExt cx="56" cy="1429"/>
                    </a:xfrm>
                  </p:grpSpPr>
                  <p:sp>
                    <p:nvSpPr>
                      <p:cNvPr id="105"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a:latin typeface="Calibri" panose="020F0502020204030204" pitchFamily="34" charset="0"/>
                          <a:ea typeface="宋体" panose="02010600030101010101" pitchFamily="2" charset="-122"/>
                        </a:endParaRPr>
                      </a:p>
                    </p:txBody>
                  </p:sp>
                  <p:sp>
                    <p:nvSpPr>
                      <p:cNvPr id="106"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a:latin typeface="Calibri" panose="020F0502020204030204" pitchFamily="34" charset="0"/>
                          <a:ea typeface="宋体" panose="02010600030101010101" pitchFamily="2" charset="-122"/>
                        </a:endParaRPr>
                      </a:p>
                    </p:txBody>
                  </p:sp>
                </p:grpSp>
              </p:grpSp>
              <p:grpSp>
                <p:nvGrpSpPr>
                  <p:cNvPr id="17" name="Group 578"/>
                  <p:cNvGrpSpPr>
                    <a:grpSpLocks noChangeAspect="1"/>
                  </p:cNvGrpSpPr>
                  <p:nvPr/>
                </p:nvGrpSpPr>
                <p:grpSpPr bwMode="auto">
                  <a:xfrm rot="2700000">
                    <a:off x="-3927" y="-785"/>
                    <a:ext cx="2208" cy="2202"/>
                    <a:chOff x="168" y="696"/>
                    <a:chExt cx="1429" cy="1429"/>
                  </a:xfrm>
                </p:grpSpPr>
                <p:grpSp>
                  <p:nvGrpSpPr>
                    <p:cNvPr id="18" name="Group 579"/>
                    <p:cNvGrpSpPr>
                      <a:grpSpLocks noChangeAspect="1"/>
                    </p:cNvGrpSpPr>
                    <p:nvPr/>
                  </p:nvGrpSpPr>
                  <p:grpSpPr bwMode="auto">
                    <a:xfrm>
                      <a:off x="854" y="696"/>
                      <a:ext cx="56" cy="1429"/>
                      <a:chOff x="845" y="696"/>
                      <a:chExt cx="56" cy="1429"/>
                    </a:xfrm>
                  </p:grpSpPr>
                  <p:sp>
                    <p:nvSpPr>
                      <p:cNvPr id="101"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a:latin typeface="Calibri" panose="020F0502020204030204" pitchFamily="34" charset="0"/>
                          <a:ea typeface="宋体" panose="02010600030101010101" pitchFamily="2" charset="-122"/>
                        </a:endParaRPr>
                      </a:p>
                    </p:txBody>
                  </p:sp>
                  <p:sp>
                    <p:nvSpPr>
                      <p:cNvPr id="102"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a:latin typeface="Calibri" panose="020F0502020204030204" pitchFamily="34" charset="0"/>
                          <a:ea typeface="宋体" panose="02010600030101010101" pitchFamily="2" charset="-122"/>
                        </a:endParaRPr>
                      </a:p>
                    </p:txBody>
                  </p:sp>
                </p:grpSp>
                <p:grpSp>
                  <p:nvGrpSpPr>
                    <p:cNvPr id="19" name="Group 582"/>
                    <p:cNvGrpSpPr>
                      <a:grpSpLocks noChangeAspect="1"/>
                    </p:cNvGrpSpPr>
                    <p:nvPr/>
                  </p:nvGrpSpPr>
                  <p:grpSpPr bwMode="auto">
                    <a:xfrm rot="5400000">
                      <a:off x="855" y="696"/>
                      <a:ext cx="56" cy="1429"/>
                      <a:chOff x="845" y="696"/>
                      <a:chExt cx="56" cy="1429"/>
                    </a:xfrm>
                  </p:grpSpPr>
                  <p:sp>
                    <p:nvSpPr>
                      <p:cNvPr id="99"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a:latin typeface="Calibri" panose="020F0502020204030204" pitchFamily="34" charset="0"/>
                          <a:ea typeface="宋体" panose="02010600030101010101" pitchFamily="2" charset="-122"/>
                        </a:endParaRPr>
                      </a:p>
                    </p:txBody>
                  </p:sp>
                  <p:sp>
                    <p:nvSpPr>
                      <p:cNvPr id="100"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a:latin typeface="Calibri" panose="020F0502020204030204" pitchFamily="34" charset="0"/>
                          <a:ea typeface="宋体" panose="02010600030101010101" pitchFamily="2" charset="-122"/>
                        </a:endParaRPr>
                      </a:p>
                    </p:txBody>
                  </p:sp>
                </p:grpSp>
              </p:grpSp>
            </p:grpSp>
          </p:gr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1000"/>
                                        <p:tgtEl>
                                          <p:spTgt spid="4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par>
                          <p:cTn id="25" fill="hold">
                            <p:stCondLst>
                              <p:cond delay="2000"/>
                            </p:stCondLst>
                            <p:childTnLst>
                              <p:par>
                                <p:cTn id="26" presetID="8" presetClass="emph" presetSubtype="0" fill="hold" nodeType="afterEffect">
                                  <p:stCondLst>
                                    <p:cond delay="0"/>
                                  </p:stCondLst>
                                  <p:childTnLst>
                                    <p:animRot by="10800000">
                                      <p:cBhvr>
                                        <p:cTn id="27" dur="1000" fill="hold"/>
                                        <p:tgtEl>
                                          <p:spTgt spid="47"/>
                                        </p:tgtEl>
                                        <p:attrNameLst>
                                          <p:attrName>r</p:attrName>
                                        </p:attrNameLst>
                                      </p:cBhvr>
                                    </p:animRo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800"/>
                                        <p:tgtEl>
                                          <p:spTgt spid="47"/>
                                        </p:tgtEl>
                                      </p:cBhvr>
                                    </p:animEffect>
                                    <p:set>
                                      <p:cBhvr>
                                        <p:cTn id="31" dur="1" fill="hold">
                                          <p:stCondLst>
                                            <p:cond delay="799"/>
                                          </p:stCondLst>
                                        </p:cTn>
                                        <p:tgtEl>
                                          <p:spTgt spid="47"/>
                                        </p:tgtEl>
                                        <p:attrNameLst>
                                          <p:attrName>style.visibility</p:attrName>
                                        </p:attrNameLst>
                                      </p:cBhvr>
                                      <p:to>
                                        <p:strVal val="hidden"/>
                                      </p:to>
                                    </p:set>
                                  </p:childTnLst>
                                </p:cTn>
                              </p:par>
                            </p:childTnLst>
                          </p:cTn>
                        </p:par>
                        <p:par>
                          <p:cTn id="32" fill="hold">
                            <p:stCondLst>
                              <p:cond delay="4000"/>
                            </p:stCondLst>
                            <p:childTnLst>
                              <p:par>
                                <p:cTn id="33" presetID="23" presetClass="entr" presetSubtype="36" fill="hold" grpId="0" nodeType="afterEffect">
                                  <p:stCondLst>
                                    <p:cond delay="0"/>
                                  </p:stCondLst>
                                  <p:iterate type="lt">
                                    <p:tmPct val="10000"/>
                                  </p:iterate>
                                  <p:childTnLst>
                                    <p:set>
                                      <p:cBhvr>
                                        <p:cTn id="34" dur="1" fill="hold">
                                          <p:stCondLst>
                                            <p:cond delay="0"/>
                                          </p:stCondLst>
                                        </p:cTn>
                                        <p:tgtEl>
                                          <p:spTgt spid="87">
                                            <p:txEl>
                                              <p:pRg st="0" end="0"/>
                                            </p:txEl>
                                          </p:spTgt>
                                        </p:tgtEl>
                                        <p:attrNameLst>
                                          <p:attrName>style.visibility</p:attrName>
                                        </p:attrNameLst>
                                      </p:cBhvr>
                                      <p:to>
                                        <p:strVal val="visible"/>
                                      </p:to>
                                    </p:set>
                                    <p:anim calcmode="lin" valueType="num">
                                      <p:cBhvr>
                                        <p:cTn id="35" dur="500" fill="hold"/>
                                        <p:tgtEl>
                                          <p:spTgt spid="87">
                                            <p:txEl>
                                              <p:pRg st="0" end="0"/>
                                            </p:txEl>
                                          </p:spTgt>
                                        </p:tgtEl>
                                        <p:attrNameLst>
                                          <p:attrName>ppt_w</p:attrName>
                                        </p:attrNameLst>
                                      </p:cBhvr>
                                      <p:tavLst>
                                        <p:tav tm="0">
                                          <p:val>
                                            <p:strVal val="(6*min(max(#ppt_w*#ppt_h,.3),1)-7.4)/-.7*#ppt_w"/>
                                          </p:val>
                                        </p:tav>
                                        <p:tav tm="100000">
                                          <p:val>
                                            <p:strVal val="#ppt_w"/>
                                          </p:val>
                                        </p:tav>
                                      </p:tavLst>
                                    </p:anim>
                                    <p:anim calcmode="lin" valueType="num">
                                      <p:cBhvr>
                                        <p:cTn id="36" dur="500" fill="hold"/>
                                        <p:tgtEl>
                                          <p:spTgt spid="87">
                                            <p:txEl>
                                              <p:pRg st="0" end="0"/>
                                            </p:txEl>
                                          </p:spTgt>
                                        </p:tgtEl>
                                        <p:attrNameLst>
                                          <p:attrName>ppt_h</p:attrName>
                                        </p:attrNameLst>
                                      </p:cBhvr>
                                      <p:tavLst>
                                        <p:tav tm="0">
                                          <p:val>
                                            <p:strVal val="(6*min(max(#ppt_w*#ppt_h,.3),1)-7.4)/-.7*#ppt_h"/>
                                          </p:val>
                                        </p:tav>
                                        <p:tav tm="100000">
                                          <p:val>
                                            <p:strVal val="#ppt_h"/>
                                          </p:val>
                                        </p:tav>
                                      </p:tavLst>
                                    </p:anim>
                                    <p:anim calcmode="lin" valueType="num">
                                      <p:cBhvr>
                                        <p:cTn id="37" dur="500" fill="hold"/>
                                        <p:tgtEl>
                                          <p:spTgt spid="87">
                                            <p:txEl>
                                              <p:pRg st="0" end="0"/>
                                            </p:txEl>
                                          </p:spTgt>
                                        </p:tgtEl>
                                        <p:attrNameLst>
                                          <p:attrName>ppt_x</p:attrName>
                                        </p:attrNameLst>
                                      </p:cBhvr>
                                      <p:tavLst>
                                        <p:tav tm="0">
                                          <p:val>
                                            <p:fltVal val="0.5"/>
                                          </p:val>
                                        </p:tav>
                                        <p:tav tm="100000">
                                          <p:val>
                                            <p:strVal val="#ppt_x"/>
                                          </p:val>
                                        </p:tav>
                                      </p:tavLst>
                                    </p:anim>
                                    <p:anim calcmode="lin" valueType="num">
                                      <p:cBhvr>
                                        <p:cTn id="38" dur="500" fill="hold"/>
                                        <p:tgtEl>
                                          <p:spTgt spid="87">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5050"/>
                            </p:stCondLst>
                            <p:childTnLst>
                              <p:par>
                                <p:cTn id="40" presetID="27" presetClass="emph" presetSubtype="0" fill="remove" grpId="1" nodeType="afterEffect">
                                  <p:stCondLst>
                                    <p:cond delay="0"/>
                                  </p:stCondLst>
                                  <p:iterate type="lt">
                                    <p:tmPct val="10000"/>
                                  </p:iterate>
                                  <p:childTnLst>
                                    <p:animClr clrSpc="rgb" dir="cw">
                                      <p:cBhvr override="childStyle">
                                        <p:cTn id="41" dur="250" autoRev="1" fill="remove"/>
                                        <p:tgtEl>
                                          <p:spTgt spid="87">
                                            <p:txEl>
                                              <p:pRg st="0" end="0"/>
                                            </p:txEl>
                                          </p:spTgt>
                                        </p:tgtEl>
                                        <p:attrNameLst>
                                          <p:attrName>style.color</p:attrName>
                                        </p:attrNameLst>
                                      </p:cBhvr>
                                      <p:to>
                                        <a:schemeClr val="accent1"/>
                                      </p:to>
                                    </p:animClr>
                                    <p:animClr clrSpc="rgb" dir="cw">
                                      <p:cBhvr>
                                        <p:cTn id="42" dur="250" autoRev="1" fill="remove"/>
                                        <p:tgtEl>
                                          <p:spTgt spid="87">
                                            <p:txEl>
                                              <p:pRg st="0" end="0"/>
                                            </p:txEl>
                                          </p:spTgt>
                                        </p:tgtEl>
                                        <p:attrNameLst>
                                          <p:attrName>fillcolor</p:attrName>
                                        </p:attrNameLst>
                                      </p:cBhvr>
                                      <p:to>
                                        <a:schemeClr val="accent1"/>
                                      </p:to>
                                    </p:animClr>
                                    <p:set>
                                      <p:cBhvr>
                                        <p:cTn id="43" dur="250" autoRev="1" fill="remove"/>
                                        <p:tgtEl>
                                          <p:spTgt spid="87">
                                            <p:txEl>
                                              <p:pRg st="0" end="0"/>
                                            </p:txEl>
                                          </p:spTgt>
                                        </p:tgtEl>
                                        <p:attrNameLst>
                                          <p:attrName>fill.type</p:attrName>
                                        </p:attrNameLst>
                                      </p:cBhvr>
                                      <p:to>
                                        <p:strVal val="solid"/>
                                      </p:to>
                                    </p:set>
                                    <p:set>
                                      <p:cBhvr>
                                        <p:cTn id="44" dur="250" autoRev="1" fill="remove"/>
                                        <p:tgtEl>
                                          <p:spTgt spid="87">
                                            <p:txEl>
                                              <p:pRg st="0" end="0"/>
                                            </p:txEl>
                                          </p:spTgt>
                                        </p:tgtEl>
                                        <p:attrNameLst>
                                          <p:attrName>fill.on</p:attrName>
                                        </p:attrNameLst>
                                      </p:cBhvr>
                                      <p:to>
                                        <p:strVal val="true"/>
                                      </p:to>
                                    </p:set>
                                  </p:childTnLst>
                                </p:cTn>
                              </p:par>
                            </p:childTnLst>
                          </p:cTn>
                        </p:par>
                        <p:par>
                          <p:cTn id="45" fill="hold">
                            <p:stCondLst>
                              <p:cond delay="6301"/>
                            </p:stCondLst>
                            <p:childTnLst>
                              <p:par>
                                <p:cTn id="46" presetID="10"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par>
                          <p:cTn id="49" fill="hold">
                            <p:stCondLst>
                              <p:cond delay="6801"/>
                            </p:stCondLst>
                            <p:childTnLst>
                              <p:par>
                                <p:cTn id="50" presetID="6" presetClass="emph" presetSubtype="0" fill="hold" nodeType="afterEffect">
                                  <p:stCondLst>
                                    <p:cond delay="0"/>
                                  </p:stCondLst>
                                  <p:childTnLst>
                                    <p:animScale>
                                      <p:cBhvr>
                                        <p:cTn id="51" dur="1250" fill="hold"/>
                                        <p:tgtEl>
                                          <p:spTgt spid="2"/>
                                        </p:tgtEl>
                                      </p:cBhvr>
                                      <p:by x="400000" y="400000"/>
                                    </p:animScale>
                                  </p:childTnLst>
                                </p:cTn>
                              </p:par>
                            </p:childTnLst>
                          </p:cTn>
                        </p:par>
                        <p:par>
                          <p:cTn id="52" fill="hold">
                            <p:stCondLst>
                              <p:cond delay="8301"/>
                            </p:stCondLst>
                            <p:childTnLst>
                              <p:par>
                                <p:cTn id="53" presetID="6" presetClass="emph" presetSubtype="0" autoRev="1" fill="hold" nodeType="afterEffect">
                                  <p:stCondLst>
                                    <p:cond delay="0"/>
                                  </p:stCondLst>
                                  <p:childTnLst>
                                    <p:animScale>
                                      <p:cBhvr>
                                        <p:cTn id="54" dur="1250" fill="hold"/>
                                        <p:tgtEl>
                                          <p:spTgt spid="2"/>
                                        </p:tgtEl>
                                      </p:cBhvr>
                                      <p:by x="400000" y="400000"/>
                                    </p:animScale>
                                  </p:childTnLst>
                                </p:cTn>
                              </p:par>
                              <p:par>
                                <p:cTn id="55" presetID="10" presetClass="exit" presetSubtype="0" fill="hold" nodeType="withEffect">
                                  <p:stCondLst>
                                    <p:cond delay="0"/>
                                  </p:stCondLst>
                                  <p:childTnLst>
                                    <p:animEffect transition="out" filter="fade">
                                      <p:cBhvr>
                                        <p:cTn id="56" dur="1250"/>
                                        <p:tgtEl>
                                          <p:spTgt spid="2"/>
                                        </p:tgtEl>
                                      </p:cBhvr>
                                    </p:animEffect>
                                    <p:set>
                                      <p:cBhvr>
                                        <p:cTn id="57" dur="1" fill="hold">
                                          <p:stCondLst>
                                            <p:cond delay="1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8" repeatCount="indefinite" fill="hold" display="0">
                  <p:stCondLst>
                    <p:cond delay="indefinite"/>
                  </p:stCondLst>
                  <p:endCondLst>
                    <p:cond evt="onStopAudio" delay="0">
                      <p:tgtEl>
                        <p:sldTgt/>
                      </p:tgtEl>
                    </p:cond>
                  </p:endCondLst>
                </p:cTn>
                <p:tgtEl>
                  <p:spTgt spid="7"/>
                </p:tgtEl>
              </p:cMediaNode>
            </p:audio>
          </p:childTnLst>
        </p:cTn>
      </p:par>
    </p:tnLst>
    <p:bldLst>
      <p:bldP spid="87" grpId="0" build="p"/>
      <p:bldP spid="87"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68760"/>
            <a:ext cx="8229600" cy="1143000"/>
          </a:xfrm>
        </p:spPr>
        <p:txBody>
          <a:bodyPr>
            <a:normAutofit/>
          </a:bodyPr>
          <a:lstStyle/>
          <a:p>
            <a:r>
              <a:rPr lang="zh-CN" altLang="en-US" dirty="0" smtClean="0">
                <a:solidFill>
                  <a:srgbClr val="FF0000"/>
                </a:solidFill>
                <a:effectLst/>
              </a:rPr>
              <a:t>联合国</a:t>
            </a:r>
            <a:r>
              <a:rPr lang="en-US" altLang="zh-CN" dirty="0" smtClean="0">
                <a:solidFill>
                  <a:srgbClr val="FF0000"/>
                </a:solidFill>
                <a:effectLst/>
              </a:rPr>
              <a:t>《</a:t>
            </a:r>
            <a:r>
              <a:rPr lang="zh-CN" altLang="en-US" dirty="0" smtClean="0">
                <a:solidFill>
                  <a:srgbClr val="FF0000"/>
                </a:solidFill>
                <a:effectLst/>
              </a:rPr>
              <a:t>残疾人权利公约</a:t>
            </a:r>
            <a:r>
              <a:rPr lang="en-US" altLang="zh-CN" dirty="0" smtClean="0">
                <a:solidFill>
                  <a:srgbClr val="FF0000"/>
                </a:solidFill>
                <a:effectLst/>
              </a:rPr>
              <a:t>》</a:t>
            </a:r>
            <a:endParaRPr lang="en-US" altLang="zh-CN" dirty="0" smtClean="0">
              <a:solidFill>
                <a:srgbClr val="FF0000"/>
              </a:solidFill>
              <a:effectLst/>
            </a:endParaRPr>
          </a:p>
        </p:txBody>
      </p:sp>
      <p:sp>
        <p:nvSpPr>
          <p:cNvPr id="3" name="内容占位符 2"/>
          <p:cNvSpPr>
            <a:spLocks noGrp="1"/>
          </p:cNvSpPr>
          <p:nvPr>
            <p:ph idx="1"/>
          </p:nvPr>
        </p:nvSpPr>
        <p:spPr>
          <a:xfrm>
            <a:off x="457200" y="2852936"/>
            <a:ext cx="8229600" cy="3273227"/>
          </a:xfrm>
        </p:spPr>
        <p:txBody>
          <a:bodyPr>
            <a:normAutofit/>
          </a:bodyPr>
          <a:lstStyle/>
          <a:p>
            <a:r>
              <a:rPr lang="zh-CN" altLang="en-US" dirty="0" smtClean="0"/>
              <a:t>我们中国是世界最早倡导和推动</a:t>
            </a:r>
            <a:r>
              <a:rPr lang="en-US" altLang="zh-CN" dirty="0" smtClean="0"/>
              <a:t>《</a:t>
            </a:r>
            <a:r>
              <a:rPr lang="zh-CN" altLang="en-US" dirty="0" smtClean="0"/>
              <a:t>公约</a:t>
            </a:r>
            <a:r>
              <a:rPr lang="en-US" altLang="zh-CN" dirty="0" smtClean="0"/>
              <a:t>》</a:t>
            </a:r>
            <a:r>
              <a:rPr lang="zh-CN" altLang="en-US" dirty="0" smtClean="0"/>
              <a:t>的国家之一，</a:t>
            </a:r>
            <a:r>
              <a:rPr lang="en-US" altLang="zh-CN" dirty="0" smtClean="0"/>
              <a:t>2000</a:t>
            </a:r>
            <a:r>
              <a:rPr lang="zh-CN" altLang="en-US" dirty="0" smtClean="0"/>
              <a:t>年世界残疾人</a:t>
            </a:r>
            <a:r>
              <a:rPr lang="en-US" altLang="zh-CN" dirty="0" smtClean="0"/>
              <a:t>NGO</a:t>
            </a:r>
            <a:r>
              <a:rPr lang="zh-CN" altLang="en-US" dirty="0" smtClean="0"/>
              <a:t>领袖共聚北京，通过呼吁制定</a:t>
            </a:r>
            <a:r>
              <a:rPr lang="en-US" altLang="zh-CN" dirty="0" smtClean="0"/>
              <a:t>《</a:t>
            </a:r>
            <a:r>
              <a:rPr lang="zh-CN" altLang="en-US" dirty="0" smtClean="0"/>
              <a:t>公约</a:t>
            </a:r>
            <a:r>
              <a:rPr lang="en-US" altLang="zh-CN" dirty="0" smtClean="0"/>
              <a:t>》</a:t>
            </a:r>
            <a:r>
              <a:rPr lang="zh-CN" altLang="en-US" dirty="0" smtClean="0"/>
              <a:t>的</a:t>
            </a:r>
            <a:r>
              <a:rPr lang="en-US" altLang="zh-CN" dirty="0" smtClean="0"/>
              <a:t>《</a:t>
            </a:r>
            <a:r>
              <a:rPr lang="zh-CN" altLang="en-US" dirty="0" smtClean="0"/>
              <a:t>北京宣言</a:t>
            </a:r>
            <a:r>
              <a:rPr lang="en-US" altLang="zh-CN" dirty="0" smtClean="0"/>
              <a:t>》</a:t>
            </a:r>
            <a:r>
              <a:rPr lang="zh-CN" altLang="en-US" dirty="0" smtClean="0"/>
              <a:t>，对启动</a:t>
            </a:r>
            <a:r>
              <a:rPr lang="en-US" altLang="zh-CN" dirty="0" smtClean="0"/>
              <a:t>《</a:t>
            </a:r>
            <a:r>
              <a:rPr lang="zh-CN" altLang="en-US" dirty="0" smtClean="0"/>
              <a:t>公约</a:t>
            </a:r>
            <a:r>
              <a:rPr lang="en-US" altLang="zh-CN" dirty="0" smtClean="0"/>
              <a:t>》</a:t>
            </a:r>
            <a:r>
              <a:rPr lang="zh-CN" altLang="en-US" dirty="0" smtClean="0"/>
              <a:t>进程发挥了重要的作用和重要的影响。</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200" dirty="0" smtClean="0"/>
              <a:t>《</a:t>
            </a:r>
            <a:r>
              <a:rPr lang="zh-CN" altLang="en-US" sz="3200" dirty="0" smtClean="0"/>
              <a:t>残疾人权利公约</a:t>
            </a:r>
            <a:r>
              <a:rPr lang="en-US" altLang="zh-CN" sz="3200" dirty="0" smtClean="0"/>
              <a:t>》</a:t>
            </a:r>
            <a:endParaRPr lang="zh-CN" altLang="en-US" sz="3200" dirty="0"/>
          </a:p>
        </p:txBody>
      </p:sp>
      <p:sp>
        <p:nvSpPr>
          <p:cNvPr id="3" name="内容占位符 2"/>
          <p:cNvSpPr>
            <a:spLocks noGrp="1"/>
          </p:cNvSpPr>
          <p:nvPr>
            <p:ph idx="1"/>
          </p:nvPr>
        </p:nvSpPr>
        <p:spPr/>
        <p:txBody>
          <a:bodyPr>
            <a:normAutofit/>
          </a:bodyPr>
          <a:lstStyle/>
          <a:p>
            <a:r>
              <a:rPr lang="en-US" altLang="zh-CN" dirty="0" smtClean="0"/>
              <a:t>2006</a:t>
            </a:r>
            <a:r>
              <a:rPr lang="zh-CN" altLang="en-US" dirty="0" smtClean="0"/>
              <a:t>年</a:t>
            </a:r>
            <a:r>
              <a:rPr lang="en-US" altLang="zh-CN" dirty="0" smtClean="0"/>
              <a:t>12</a:t>
            </a:r>
            <a:r>
              <a:rPr lang="zh-CN" altLang="en-US" dirty="0" smtClean="0"/>
              <a:t>月</a:t>
            </a:r>
            <a:r>
              <a:rPr lang="en-US" altLang="zh-CN" dirty="0" smtClean="0"/>
              <a:t>13</a:t>
            </a:r>
            <a:r>
              <a:rPr lang="zh-CN" altLang="en-US" dirty="0" smtClean="0"/>
              <a:t>日由联合国大会通过</a:t>
            </a:r>
            <a:endParaRPr lang="en-US" altLang="zh-CN" dirty="0" smtClean="0"/>
          </a:p>
          <a:p>
            <a:r>
              <a:rPr lang="en-US" altLang="zh-CN" dirty="0" smtClean="0"/>
              <a:t>2007</a:t>
            </a:r>
            <a:r>
              <a:rPr lang="zh-CN" altLang="en-US" dirty="0" smtClean="0"/>
              <a:t>年</a:t>
            </a:r>
            <a:r>
              <a:rPr lang="en-US" altLang="zh-CN" dirty="0" smtClean="0"/>
              <a:t>3</a:t>
            </a:r>
            <a:r>
              <a:rPr lang="zh-CN" altLang="en-US" dirty="0" smtClean="0"/>
              <a:t>月</a:t>
            </a:r>
            <a:r>
              <a:rPr lang="en-US" altLang="zh-CN" dirty="0" smtClean="0"/>
              <a:t>30</a:t>
            </a:r>
            <a:r>
              <a:rPr lang="zh-CN" altLang="en-US" dirty="0" smtClean="0"/>
              <a:t>日，在纽约联和国总部举行，中国常驻联合国代表王国亚代表中国在公约上签字。</a:t>
            </a:r>
            <a:r>
              <a:rPr lang="en-US" altLang="zh-CN" dirty="0" smtClean="0"/>
              <a:t>81</a:t>
            </a:r>
            <a:r>
              <a:rPr lang="zh-CN" altLang="en-US" dirty="0" smtClean="0"/>
              <a:t>个国家及区域一体化组织的代表当天出席了仪式并签署了该公约。</a:t>
            </a:r>
            <a:endParaRPr lang="en-US" altLang="zh-CN" dirty="0" smtClean="0"/>
          </a:p>
          <a:p>
            <a:endParaRPr lang="en-US" altLang="zh-CN" dirty="0" smtClean="0"/>
          </a:p>
          <a:p>
            <a:r>
              <a:rPr lang="en-US" altLang="zh-CN" dirty="0" smtClean="0"/>
              <a:t>《</a:t>
            </a:r>
            <a:r>
              <a:rPr lang="zh-CN" altLang="en-US" dirty="0" smtClean="0"/>
              <a:t>残疾人权利公约</a:t>
            </a:r>
            <a:r>
              <a:rPr lang="en-US" altLang="zh-CN" dirty="0" smtClean="0"/>
              <a:t>》</a:t>
            </a:r>
            <a:r>
              <a:rPr lang="zh-CN" altLang="en-US" dirty="0" smtClean="0"/>
              <a:t>是进入</a:t>
            </a:r>
            <a:r>
              <a:rPr lang="en-US" altLang="zh-CN" dirty="0" smtClean="0">
                <a:solidFill>
                  <a:srgbClr val="FF0000"/>
                </a:solidFill>
              </a:rPr>
              <a:t>21</a:t>
            </a:r>
            <a:r>
              <a:rPr lang="zh-CN" altLang="en-US" dirty="0" smtClean="0">
                <a:solidFill>
                  <a:srgbClr val="FF0000"/>
                </a:solidFill>
              </a:rPr>
              <a:t>世纪以来国际社会的第一个人权公约。</a:t>
            </a:r>
            <a:endParaRPr lang="en-US" altLang="zh-CN" dirty="0" smtClean="0">
              <a:solidFill>
                <a:srgbClr val="FF0000"/>
              </a:solidFill>
            </a:endParaRPr>
          </a:p>
          <a:p>
            <a:r>
              <a:rPr lang="en-US" altLang="zh-CN" dirty="0" smtClean="0"/>
              <a:t>2008</a:t>
            </a:r>
            <a:r>
              <a:rPr lang="zh-CN" altLang="en-US" dirty="0" smtClean="0"/>
              <a:t>年</a:t>
            </a:r>
            <a:r>
              <a:rPr lang="en-US" altLang="zh-CN" dirty="0" smtClean="0"/>
              <a:t>5</a:t>
            </a:r>
            <a:r>
              <a:rPr lang="zh-CN" altLang="en-US" dirty="0" smtClean="0"/>
              <a:t>月</a:t>
            </a:r>
            <a:r>
              <a:rPr lang="en-US" altLang="zh-CN" dirty="0" smtClean="0"/>
              <a:t>3</a:t>
            </a:r>
            <a:r>
              <a:rPr lang="zh-CN" altLang="en-US" dirty="0" smtClean="0"/>
              <a:t>日联合国</a:t>
            </a:r>
            <a:r>
              <a:rPr lang="en-US" altLang="zh-CN" dirty="0" smtClean="0"/>
              <a:t>《</a:t>
            </a:r>
            <a:r>
              <a:rPr lang="zh-CN" altLang="en-US" dirty="0" smtClean="0"/>
              <a:t>残疾人权利公约</a:t>
            </a:r>
            <a:r>
              <a:rPr lang="en-US" altLang="zh-CN" dirty="0" smtClean="0"/>
              <a:t>》</a:t>
            </a:r>
            <a:r>
              <a:rPr lang="zh-CN" altLang="en-US" dirty="0" smtClean="0"/>
              <a:t>正式生效。</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a:bodyPr>
          <a:lstStyle/>
          <a:p>
            <a:br>
              <a:rPr lang="en-US" altLang="zh-CN" i="1" dirty="0" smtClean="0"/>
            </a:br>
            <a:r>
              <a:rPr lang="en-US" altLang="zh-CN" dirty="0" smtClean="0"/>
              <a:t>    </a:t>
            </a:r>
            <a:r>
              <a:rPr lang="zh-CN" altLang="zh-CN" dirty="0" smtClean="0"/>
              <a:t>缔约国确认，残疾人有权享有可达到的最高健康标准，不受基于残疾的歧视。缔约国应当采取一切适当措施，确保残疾人获得考虑到性别因素的医疗卫生服务，包括与健康有关的康复服务。缔约国尤其应当：</a:t>
            </a:r>
            <a:br>
              <a:rPr lang="en-US" altLang="zh-CN" dirty="0" smtClean="0"/>
            </a:br>
            <a:r>
              <a:rPr lang="en-US" altLang="zh-CN" dirty="0" smtClean="0"/>
              <a:t>    </a:t>
            </a:r>
            <a:r>
              <a:rPr lang="zh-CN" altLang="zh-CN" dirty="0" smtClean="0"/>
              <a:t>㈠ 向残疾人提供其他人享有的，在范围、质量和标准方面相同的免费或费用低廉的医疗保健服务和方案，包括在性健康和生殖健康及全民公共卫生方案方面；</a:t>
            </a:r>
            <a:br>
              <a:rPr lang="en-US" altLang="zh-CN" dirty="0" smtClean="0"/>
            </a:br>
            <a:r>
              <a:rPr lang="en-US" altLang="zh-CN" dirty="0" smtClean="0"/>
              <a:t>  </a:t>
            </a:r>
            <a:br>
              <a:rPr lang="en-US" altLang="zh-CN" dirty="0" smtClean="0"/>
            </a:br>
            <a:r>
              <a:rPr lang="en-US" altLang="zh-CN" dirty="0" smtClean="0"/>
              <a:t>   </a:t>
            </a:r>
            <a:endParaRPr lang="zh-CN" altLang="en-US" dirty="0"/>
          </a:p>
        </p:txBody>
      </p:sp>
      <p:sp>
        <p:nvSpPr>
          <p:cNvPr id="3" name="标题 2"/>
          <p:cNvSpPr>
            <a:spLocks noGrp="1"/>
          </p:cNvSpPr>
          <p:nvPr>
            <p:ph type="title"/>
          </p:nvPr>
        </p:nvSpPr>
        <p:spPr/>
        <p:txBody>
          <a:bodyPr/>
          <a:lstStyle/>
          <a:p>
            <a:r>
              <a:rPr lang="en-US" altLang="zh-CN" dirty="0" smtClean="0">
                <a:solidFill>
                  <a:srgbClr val="FF0000"/>
                </a:solidFill>
                <a:effectLst/>
              </a:rPr>
              <a:t>《</a:t>
            </a:r>
            <a:r>
              <a:rPr lang="zh-CN" altLang="en-US" dirty="0" smtClean="0">
                <a:solidFill>
                  <a:srgbClr val="FF0000"/>
                </a:solidFill>
                <a:effectLst/>
              </a:rPr>
              <a:t>公约</a:t>
            </a:r>
            <a:r>
              <a:rPr lang="en-US" altLang="zh-CN" dirty="0" smtClean="0">
                <a:solidFill>
                  <a:srgbClr val="FF0000"/>
                </a:solidFill>
                <a:effectLst/>
              </a:rPr>
              <a:t>》</a:t>
            </a:r>
            <a:r>
              <a:rPr lang="zh-CN" altLang="zh-CN" dirty="0" smtClean="0">
                <a:solidFill>
                  <a:srgbClr val="FF0000"/>
                </a:solidFill>
                <a:effectLst/>
              </a:rPr>
              <a:t>第二十五条</a:t>
            </a:r>
            <a:r>
              <a:rPr lang="en-US" altLang="zh-CN" dirty="0" smtClean="0">
                <a:solidFill>
                  <a:srgbClr val="FF0000"/>
                </a:solidFill>
                <a:effectLst/>
              </a:rPr>
              <a:t>  </a:t>
            </a:r>
            <a:r>
              <a:rPr lang="zh-CN" altLang="zh-CN" dirty="0" smtClean="0">
                <a:solidFill>
                  <a:srgbClr val="FF0000"/>
                </a:solidFill>
                <a:effectLst/>
              </a:rPr>
              <a:t>健康</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dirty="0" smtClean="0"/>
              <a:t>  </a:t>
            </a:r>
            <a:r>
              <a:rPr lang="zh-CN" altLang="zh-CN" dirty="0" smtClean="0"/>
              <a:t>㈡ 向残疾人提供残疾特需医疗卫生服务，包括酌情提供早期诊断和干预，并提供旨在尽量减轻残疾和预防残疾恶化的服务，包括向儿童和老年人提供这些服务；</a:t>
            </a:r>
            <a:br>
              <a:rPr lang="en-US" altLang="zh-CN" dirty="0" smtClean="0"/>
            </a:br>
            <a:r>
              <a:rPr lang="en-US" altLang="zh-CN" dirty="0" smtClean="0"/>
              <a:t> </a:t>
            </a:r>
            <a:r>
              <a:rPr lang="zh-CN" altLang="zh-CN" dirty="0" smtClean="0"/>
              <a:t>㈢ 尽量就近在残疾人所在社区，包括在农村地区，提供这些医疗卫生服务；</a:t>
            </a:r>
            <a:endParaRPr lang="en-US" altLang="zh-CN" dirty="0" smtClean="0"/>
          </a:p>
          <a:p>
            <a:r>
              <a:rPr lang="en-US" altLang="zh-CN" dirty="0" smtClean="0"/>
              <a:t> </a:t>
            </a:r>
            <a:r>
              <a:rPr lang="zh-CN" altLang="zh-CN" dirty="0" smtClean="0"/>
              <a:t>㈣ 要求医护人员，包括在征得残疾人自由表示的知情同意基础上，向残疾人提供在质量上与其他人所得相同的护理，特别是通过提供培训和颁布公共和私营医疗保健服务职业道德标准，提高对残疾人人权、尊严、自主和需要的认识；</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br>
              <a:rPr lang="en-US" altLang="zh-CN" dirty="0" smtClean="0"/>
            </a:br>
            <a:r>
              <a:rPr lang="en-US" altLang="zh-CN" dirty="0" smtClean="0"/>
              <a:t>    </a:t>
            </a:r>
            <a:r>
              <a:rPr lang="zh-CN" altLang="zh-CN" dirty="0" smtClean="0"/>
              <a:t>㈤ 在提供医疗保险和国家法律允许的人寿保险方面禁止歧视残疾人，这些保险应当以公平合理的方式提供；</a:t>
            </a:r>
            <a:br>
              <a:rPr lang="en-US" altLang="zh-CN" dirty="0" smtClean="0"/>
            </a:br>
            <a:r>
              <a:rPr lang="en-US" altLang="zh-CN" dirty="0" smtClean="0"/>
              <a:t>    </a:t>
            </a:r>
            <a:r>
              <a:rPr lang="zh-CN" altLang="zh-CN" dirty="0" smtClean="0"/>
              <a:t>㈥ 防止基于残疾而歧视性地拒绝提供医疗保健或医疗卫生服务，或拒绝提供食物和液体。</a:t>
            </a:r>
            <a:endParaRPr lang="zh-CN" altLang="zh-CN" dirty="0" smtClean="0"/>
          </a:p>
          <a:p>
            <a:r>
              <a:rPr lang="en-US" altLang="zh-CN" dirty="0" smtClean="0"/>
              <a:t>   </a:t>
            </a:r>
            <a:br>
              <a:rPr lang="en-US" altLang="zh-CN" dirty="0" smtClean="0"/>
            </a:br>
            <a:r>
              <a:rPr lang="en-US" altLang="zh-CN" dirty="0" smtClean="0"/>
              <a:t>   </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20000"/>
          </a:bodyPr>
          <a:lstStyle/>
          <a:p>
            <a:r>
              <a:rPr lang="en-US" altLang="zh-CN" dirty="0" smtClean="0"/>
              <a:t> </a:t>
            </a:r>
            <a:r>
              <a:rPr lang="zh-CN" altLang="zh-CN" dirty="0" smtClean="0"/>
              <a:t>一、缔约国应当采取有效和适当的措施，包括通过残疾人相互支持，使残疾人能够实现和保持最大程度的自立，充分发挥和维持体能、智能、社会和职业能力，充分融入和参与生活的各个方面。为此目的，缔约国应当组织、加强和推广综合性适应训练和康复服务和方案，尤其是在医疗卫生、就业、教育和社会服务方面，这些服务和方案应当：</a:t>
            </a:r>
            <a:br>
              <a:rPr lang="en-US" altLang="zh-CN" dirty="0" smtClean="0"/>
            </a:br>
            <a:r>
              <a:rPr lang="en-US" altLang="zh-CN" dirty="0" smtClean="0"/>
              <a:t>    </a:t>
            </a:r>
            <a:r>
              <a:rPr lang="zh-CN" altLang="zh-CN" dirty="0" smtClean="0"/>
              <a:t>㈠ 根据对个人需要和体能的综合评估尽早开始；</a:t>
            </a:r>
            <a:br>
              <a:rPr lang="en-US" altLang="zh-CN" dirty="0" smtClean="0"/>
            </a:br>
            <a:r>
              <a:rPr lang="en-US" altLang="zh-CN" dirty="0" smtClean="0"/>
              <a:t>    </a:t>
            </a:r>
            <a:r>
              <a:rPr lang="zh-CN" altLang="zh-CN" dirty="0" smtClean="0"/>
              <a:t>㈡ 有助于残疾人参与和融入社区和社会的各个方面，属自愿性质，并尽量在残疾人所在社区，包括农村地区就近安排。</a:t>
            </a:r>
            <a:br>
              <a:rPr lang="en-US" altLang="zh-CN" dirty="0" smtClean="0"/>
            </a:br>
            <a:r>
              <a:rPr lang="en-US" altLang="zh-CN" dirty="0" smtClean="0"/>
              <a:t>    </a:t>
            </a:r>
            <a:r>
              <a:rPr lang="zh-CN" altLang="zh-CN" dirty="0" smtClean="0"/>
              <a:t>二、缔约国应当促进为从事适应训练和康复服务的专业人员和工作人员制订基础培训和进修培训计划。</a:t>
            </a:r>
            <a:br>
              <a:rPr lang="en-US" altLang="zh-CN" dirty="0" smtClean="0"/>
            </a:br>
            <a:r>
              <a:rPr lang="en-US" altLang="zh-CN" dirty="0" smtClean="0"/>
              <a:t>    </a:t>
            </a:r>
            <a:r>
              <a:rPr lang="zh-CN" altLang="zh-CN" dirty="0" smtClean="0"/>
              <a:t>三、在适应训练和康复方面，缔约国应当促进提供为残疾人设计的辅助用具和技术以及对这些用具和技术的了解和使用。</a:t>
            </a:r>
            <a:endParaRPr lang="zh-CN" altLang="zh-CN" dirty="0" smtClean="0"/>
          </a:p>
          <a:p>
            <a:endParaRPr lang="zh-CN" altLang="en-US" dirty="0"/>
          </a:p>
        </p:txBody>
      </p:sp>
      <p:sp>
        <p:nvSpPr>
          <p:cNvPr id="3" name="标题 2"/>
          <p:cNvSpPr>
            <a:spLocks noGrp="1"/>
          </p:cNvSpPr>
          <p:nvPr>
            <p:ph type="title"/>
          </p:nvPr>
        </p:nvSpPr>
        <p:spPr/>
        <p:txBody>
          <a:bodyPr>
            <a:normAutofit fontScale="90000"/>
          </a:bodyPr>
          <a:lstStyle/>
          <a:p>
            <a:r>
              <a:rPr lang="en-US" altLang="zh-CN" dirty="0" smtClean="0">
                <a:solidFill>
                  <a:srgbClr val="FF0000"/>
                </a:solidFill>
                <a:effectLst/>
              </a:rPr>
              <a:t> 《</a:t>
            </a:r>
            <a:r>
              <a:rPr lang="zh-CN" altLang="en-US" dirty="0" smtClean="0">
                <a:solidFill>
                  <a:srgbClr val="FF0000"/>
                </a:solidFill>
                <a:effectLst/>
              </a:rPr>
              <a:t>公约</a:t>
            </a:r>
            <a:r>
              <a:rPr lang="en-US" altLang="zh-CN" dirty="0" smtClean="0">
                <a:solidFill>
                  <a:srgbClr val="FF0000"/>
                </a:solidFill>
                <a:effectLst/>
              </a:rPr>
              <a:t>》</a:t>
            </a:r>
            <a:r>
              <a:rPr lang="zh-CN" altLang="zh-CN" dirty="0" smtClean="0">
                <a:solidFill>
                  <a:srgbClr val="FF0000"/>
                </a:solidFill>
                <a:effectLst/>
              </a:rPr>
              <a:t>第二十六条</a:t>
            </a:r>
            <a:r>
              <a:rPr lang="en-US" altLang="zh-CN" dirty="0" smtClean="0">
                <a:solidFill>
                  <a:srgbClr val="FF0000"/>
                </a:solidFill>
                <a:effectLst/>
              </a:rPr>
              <a:t>  </a:t>
            </a:r>
            <a:r>
              <a:rPr lang="zh-CN" altLang="zh-CN" dirty="0" smtClean="0">
                <a:solidFill>
                  <a:srgbClr val="FF0000"/>
                </a:solidFill>
                <a:effectLst/>
              </a:rPr>
              <a:t>适应训练和康复</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是有计划、有组织、有</a:t>
            </a:r>
            <a:r>
              <a:rPr lang="zh-CN" altLang="en-US" dirty="0" smtClean="0">
                <a:hlinkClick r:id="rId1"/>
              </a:rPr>
              <a:t>系统</a:t>
            </a:r>
            <a:r>
              <a:rPr lang="zh-CN" altLang="en-US" dirty="0" smtClean="0"/>
              <a:t>的社会教育活动，使人们自觉地采纳有益于健康的行为和生活方式，消除或减轻影响健康的危险因素，预防疾病，促进健康，提高生活质量，并对教育效果作出评价。</a:t>
            </a:r>
            <a:endParaRPr lang="en-US" altLang="zh-CN" dirty="0" smtClean="0"/>
          </a:p>
          <a:p>
            <a:r>
              <a:rPr lang="zh-CN" altLang="en-US" dirty="0" smtClean="0"/>
              <a:t>健康教育的核心是教育人们树立健康意识、促使人们改变不健康的行为生活方式，养成良好的行为生活方式，以减少或消除影响健康的危险因素。通过健康教育，能帮助人们了解哪些行为是影响健康的，并能自觉地选择有益于健康的行为生活方式。</a:t>
            </a:r>
            <a:endParaRPr lang="en-US" altLang="zh-CN" dirty="0" smtClean="0"/>
          </a:p>
          <a:p>
            <a:pPr>
              <a:buNone/>
            </a:pPr>
            <a:r>
              <a:rPr lang="en-US" altLang="zh-CN" sz="1600" dirty="0" smtClean="0"/>
              <a:t>                                                                                                                                                  ——</a:t>
            </a:r>
            <a:r>
              <a:rPr lang="zh-CN" altLang="en-US" sz="1600" dirty="0" smtClean="0"/>
              <a:t>（</a:t>
            </a:r>
            <a:r>
              <a:rPr lang="en-US" altLang="zh-CN" sz="1600" dirty="0" smtClean="0"/>
              <a:t>360</a:t>
            </a:r>
            <a:r>
              <a:rPr lang="zh-CN" altLang="en-US" sz="1600" dirty="0" smtClean="0"/>
              <a:t>百科）</a:t>
            </a:r>
            <a:endParaRPr lang="zh-CN" altLang="en-US" sz="1600" dirty="0"/>
          </a:p>
        </p:txBody>
      </p:sp>
      <p:sp>
        <p:nvSpPr>
          <p:cNvPr id="2" name="标题 1"/>
          <p:cNvSpPr>
            <a:spLocks noGrp="1"/>
          </p:cNvSpPr>
          <p:nvPr>
            <p:ph type="title"/>
          </p:nvPr>
        </p:nvSpPr>
        <p:spPr/>
        <p:txBody>
          <a:bodyPr/>
          <a:lstStyle/>
          <a:p>
            <a:r>
              <a:rPr lang="zh-CN" altLang="en-US" dirty="0" smtClean="0">
                <a:solidFill>
                  <a:srgbClr val="FF0000"/>
                </a:solidFill>
                <a:effectLst/>
              </a:rPr>
              <a:t>健康教育</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残疾人家庭健康教育是通过信息传播和行为干预，帮助残疾人家庭掌握卫生保健知识，树立健康观念，自愿采纳有利于健康行为、生活方式的教育活动与过程。</a:t>
            </a:r>
            <a:endParaRPr lang="en-US" altLang="zh-CN" dirty="0" smtClean="0"/>
          </a:p>
          <a:p>
            <a:endParaRPr lang="en-US" altLang="zh-CN" dirty="0" smtClean="0"/>
          </a:p>
          <a:p>
            <a:r>
              <a:rPr lang="zh-CN" altLang="en-US" dirty="0" smtClean="0"/>
              <a:t>是有计划、有组织、有系统和有评价的完整过程，以调查研究为前提，以传播健康信息为主要措施，以改善残疾人家庭健康相关行为为目标，从而达到预防疾病、促进健康、提高生活质量的最终目的。</a:t>
            </a:r>
            <a:endParaRPr lang="en-US" altLang="zh-CN" dirty="0" smtClean="0"/>
          </a:p>
          <a:p>
            <a:pPr>
              <a:buNone/>
            </a:pPr>
            <a:endParaRPr lang="zh-CN" altLang="en-US" dirty="0"/>
          </a:p>
        </p:txBody>
      </p:sp>
      <p:sp>
        <p:nvSpPr>
          <p:cNvPr id="2" name="标题 1"/>
          <p:cNvSpPr>
            <a:spLocks noGrp="1"/>
          </p:cNvSpPr>
          <p:nvPr>
            <p:ph type="title"/>
          </p:nvPr>
        </p:nvSpPr>
        <p:spPr/>
        <p:txBody>
          <a:bodyPr/>
          <a:lstStyle/>
          <a:p>
            <a:r>
              <a:rPr lang="zh-CN" altLang="en-US" dirty="0" smtClean="0">
                <a:solidFill>
                  <a:srgbClr val="FF0000"/>
                </a:solidFill>
                <a:effectLst/>
              </a:rPr>
              <a:t>残疾人家庭健康教育</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目前最受公认的是</a:t>
            </a:r>
            <a:r>
              <a:rPr lang="en-US" altLang="zh-CN" dirty="0" smtClean="0"/>
              <a:t>《</a:t>
            </a:r>
            <a:r>
              <a:rPr lang="zh-CN" altLang="en-US" dirty="0" smtClean="0">
                <a:hlinkClick r:id="rId1"/>
              </a:rPr>
              <a:t>渥太华宪章</a:t>
            </a:r>
            <a:r>
              <a:rPr lang="en-US" altLang="zh-CN" dirty="0" smtClean="0"/>
              <a:t>》:"</a:t>
            </a:r>
            <a:r>
              <a:rPr lang="zh-CN" altLang="en-US" dirty="0" smtClean="0"/>
              <a:t>健康促进是促使人们维护和改善他们自身健康的过程</a:t>
            </a:r>
            <a:r>
              <a:rPr lang="en-US" altLang="zh-CN" dirty="0" smtClean="0"/>
              <a:t>"</a:t>
            </a:r>
            <a:r>
              <a:rPr lang="zh-CN" altLang="en-US" dirty="0" smtClean="0"/>
              <a:t>。</a:t>
            </a:r>
            <a:endParaRPr lang="en-US" altLang="zh-CN" dirty="0" smtClean="0"/>
          </a:p>
          <a:p>
            <a:r>
              <a:rPr lang="zh-CN" altLang="en-US" dirty="0" smtClean="0"/>
              <a:t>世界卫生组织前总干事布伦特兰在</a:t>
            </a:r>
            <a:r>
              <a:rPr lang="en-US" altLang="zh-CN" dirty="0" smtClean="0"/>
              <a:t>2000</a:t>
            </a:r>
            <a:r>
              <a:rPr lang="zh-CN" altLang="en-US" dirty="0" smtClean="0"/>
              <a:t>年的第五届全球健康促进大会上则作了更为清晰的解释是：</a:t>
            </a:r>
            <a:endParaRPr lang="en-US" altLang="zh-CN" dirty="0" smtClean="0"/>
          </a:p>
          <a:p>
            <a:pPr>
              <a:buNone/>
            </a:pPr>
            <a:r>
              <a:rPr lang="en-US" altLang="zh-CN" dirty="0" smtClean="0"/>
              <a:t>    "</a:t>
            </a:r>
            <a:r>
              <a:rPr lang="zh-CN" altLang="en-US" dirty="0" smtClean="0"/>
              <a:t>健康促进就是要使人们尽一切可能让他们的精神和身体保持在最优状态，宗旨是使人们知道如何保持健康，在健康的生活方式下生活，并有能力做出健康的选择。</a:t>
            </a:r>
            <a:r>
              <a:rPr lang="en-US" altLang="zh-CN" dirty="0" smtClean="0"/>
              <a:t>"</a:t>
            </a:r>
            <a:endParaRPr lang="zh-CN" altLang="en-US" dirty="0"/>
          </a:p>
        </p:txBody>
      </p:sp>
      <p:sp>
        <p:nvSpPr>
          <p:cNvPr id="2" name="标题 1"/>
          <p:cNvSpPr>
            <a:spLocks noGrp="1"/>
          </p:cNvSpPr>
          <p:nvPr>
            <p:ph type="title"/>
          </p:nvPr>
        </p:nvSpPr>
        <p:spPr/>
        <p:txBody>
          <a:bodyPr/>
          <a:lstStyle/>
          <a:p>
            <a:r>
              <a:rPr lang="zh-CN" altLang="en-US" dirty="0" smtClean="0"/>
              <a:t>健康促进</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72816"/>
            <a:ext cx="8229600" cy="4353347"/>
          </a:xfrm>
        </p:spPr>
        <p:txBody>
          <a:bodyPr>
            <a:normAutofit/>
          </a:bodyPr>
          <a:lstStyle/>
          <a:p>
            <a:r>
              <a:rPr lang="zh-CN" altLang="en-US" dirty="0" smtClean="0"/>
              <a:t>是促使残疾人家庭维护和改善他们自身健康的过程。</a:t>
            </a:r>
            <a:endParaRPr lang="en-US" altLang="zh-CN" dirty="0" smtClean="0"/>
          </a:p>
          <a:p>
            <a:r>
              <a:rPr lang="zh-CN" altLang="en-US" dirty="0" smtClean="0"/>
              <a:t>是要使我们尽一切可能让残疾人家庭的精神和身体保持在最优状态，宗旨是使残疾人知道如何保持健康，在健康的生活方式下生活，并有能力做出健康的选择。</a:t>
            </a:r>
            <a:endParaRPr lang="zh-CN" altLang="en-US" dirty="0" smtClean="0"/>
          </a:p>
          <a:p>
            <a:endParaRPr lang="zh-CN" altLang="en-US" dirty="0"/>
          </a:p>
        </p:txBody>
      </p:sp>
      <p:sp>
        <p:nvSpPr>
          <p:cNvPr id="2" name="标题 1"/>
          <p:cNvSpPr>
            <a:spLocks noGrp="1"/>
          </p:cNvSpPr>
          <p:nvPr>
            <p:ph type="title"/>
          </p:nvPr>
        </p:nvSpPr>
        <p:spPr>
          <a:xfrm>
            <a:off x="467544" y="548680"/>
            <a:ext cx="8229600" cy="1143000"/>
          </a:xfrm>
        </p:spPr>
        <p:txBody>
          <a:bodyPr/>
          <a:lstStyle/>
          <a:p>
            <a:r>
              <a:rPr lang="zh-CN" altLang="en-US" dirty="0" smtClean="0"/>
              <a:t>残疾人家庭健康促进</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291"/>
          <p:cNvSpPr>
            <a:spLocks noChangeArrowheads="1"/>
          </p:cNvSpPr>
          <p:nvPr/>
        </p:nvSpPr>
        <p:spPr bwMode="auto">
          <a:xfrm flipV="1">
            <a:off x="7390117" y="2515941"/>
            <a:ext cx="5180700" cy="1726667"/>
          </a:xfrm>
          <a:prstGeom prst="parallelogram">
            <a:avLst>
              <a:gd name="adj" fmla="val 55130"/>
            </a:avLst>
          </a:prstGeom>
          <a:solidFill>
            <a:srgbClr val="008000"/>
          </a:solidFill>
          <a:ln>
            <a:noFill/>
          </a:ln>
          <a:effectLst/>
        </p:spPr>
        <p:txBody>
          <a:bodyPr wrap="none" anchor="ctr"/>
          <a:lstStyle/>
          <a:p>
            <a:endParaRPr lang="zh-CN" altLang="en-US"/>
          </a:p>
        </p:txBody>
      </p:sp>
      <p:sp>
        <p:nvSpPr>
          <p:cNvPr id="18" name="AutoShape 292"/>
          <p:cNvSpPr>
            <a:spLocks noChangeArrowheads="1"/>
          </p:cNvSpPr>
          <p:nvPr/>
        </p:nvSpPr>
        <p:spPr bwMode="auto">
          <a:xfrm flipV="1">
            <a:off x="-990428" y="2515941"/>
            <a:ext cx="5180700" cy="1726667"/>
          </a:xfrm>
          <a:prstGeom prst="parallelogram">
            <a:avLst>
              <a:gd name="adj" fmla="val 55130"/>
            </a:avLst>
          </a:prstGeom>
          <a:solidFill>
            <a:srgbClr val="008000"/>
          </a:solidFill>
          <a:ln>
            <a:noFill/>
          </a:ln>
          <a:effectLst/>
        </p:spPr>
        <p:txBody>
          <a:bodyPr wrap="none" anchor="ctr"/>
          <a:lstStyle/>
          <a:p>
            <a:endParaRPr lang="zh-CN" altLang="en-US"/>
          </a:p>
        </p:txBody>
      </p:sp>
      <p:sp>
        <p:nvSpPr>
          <p:cNvPr id="30" name="WordArt 293"/>
          <p:cNvSpPr>
            <a:spLocks noChangeArrowheads="1" noChangeShapeType="1" noTextEdit="1"/>
          </p:cNvSpPr>
          <p:nvPr/>
        </p:nvSpPr>
        <p:spPr bwMode="auto">
          <a:xfrm>
            <a:off x="1752295" y="2814298"/>
            <a:ext cx="1142802" cy="71098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kern="10" dirty="0" smtClean="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rPr>
              <a:t>目录</a:t>
            </a:r>
            <a:endParaRPr lang="zh-CN" altLang="en-US" sz="3600" kern="10" dirty="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endParaRPr>
          </a:p>
        </p:txBody>
      </p:sp>
      <p:sp>
        <p:nvSpPr>
          <p:cNvPr id="31" name="WordArt 294"/>
          <p:cNvSpPr>
            <a:spLocks noChangeArrowheads="1" noChangeShapeType="1" noTextEdit="1"/>
          </p:cNvSpPr>
          <p:nvPr/>
        </p:nvSpPr>
        <p:spPr bwMode="auto">
          <a:xfrm>
            <a:off x="1828482" y="3620500"/>
            <a:ext cx="1142802" cy="2031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kern="10" dirty="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rPr>
              <a:t>MU  LU   </a:t>
            </a:r>
            <a:endParaRPr lang="zh-CN" altLang="en-US" sz="3600" kern="10" dirty="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endParaRPr>
          </a:p>
        </p:txBody>
      </p:sp>
      <p:sp>
        <p:nvSpPr>
          <p:cNvPr id="32" name="WordArt 20"/>
          <p:cNvSpPr>
            <a:spLocks noChangeArrowheads="1" noChangeShapeType="1" noTextEdit="1"/>
          </p:cNvSpPr>
          <p:nvPr/>
        </p:nvSpPr>
        <p:spPr bwMode="auto">
          <a:xfrm>
            <a:off x="3656965" y="1798611"/>
            <a:ext cx="228560"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08000"/>
                </a:solidFill>
                <a:latin typeface="Arial" panose="020B0604020202020204"/>
                <a:cs typeface="Arial" panose="020B0604020202020204"/>
              </a:rPr>
              <a:t>1</a:t>
            </a:r>
            <a:endParaRPr lang="zh-CN" altLang="en-US" sz="3600" b="1" kern="10" dirty="0">
              <a:solidFill>
                <a:srgbClr val="008000"/>
              </a:solidFill>
              <a:latin typeface="Arial" panose="020B0604020202020204"/>
              <a:cs typeface="Arial" panose="020B0604020202020204"/>
            </a:endParaRPr>
          </a:p>
        </p:txBody>
      </p:sp>
      <p:sp>
        <p:nvSpPr>
          <p:cNvPr id="33" name="Rectangle 22"/>
          <p:cNvSpPr>
            <a:spLocks noChangeArrowheads="1"/>
          </p:cNvSpPr>
          <p:nvPr/>
        </p:nvSpPr>
        <p:spPr bwMode="auto">
          <a:xfrm>
            <a:off x="4114879" y="1803902"/>
            <a:ext cx="365775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20000"/>
              </a:lnSpc>
            </a:pPr>
            <a:r>
              <a:rPr lang="zh-CN" altLang="en-US" b="1" dirty="0" smtClean="0">
                <a:latin typeface="+mn-ea"/>
              </a:rPr>
              <a:t>社区、家庭健康教育的目的和任务</a:t>
            </a:r>
            <a:endParaRPr lang="en-US" altLang="zh-CN" b="1" dirty="0" smtClean="0">
              <a:latin typeface="+mn-ea"/>
            </a:endParaRPr>
          </a:p>
        </p:txBody>
      </p:sp>
      <p:sp>
        <p:nvSpPr>
          <p:cNvPr id="34" name="WordArt 20"/>
          <p:cNvSpPr>
            <a:spLocks noChangeArrowheads="1" noChangeShapeType="1" noTextEdit="1"/>
          </p:cNvSpPr>
          <p:nvPr/>
        </p:nvSpPr>
        <p:spPr bwMode="auto">
          <a:xfrm>
            <a:off x="3961712" y="2712729"/>
            <a:ext cx="304747"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08000"/>
                </a:solidFill>
                <a:latin typeface="Arial" panose="020B0604020202020204"/>
                <a:cs typeface="Arial" panose="020B0604020202020204"/>
              </a:rPr>
              <a:t>2</a:t>
            </a:r>
            <a:endParaRPr lang="zh-CN" altLang="en-US" sz="3600" b="1" kern="10" dirty="0">
              <a:solidFill>
                <a:srgbClr val="008000"/>
              </a:solidFill>
              <a:latin typeface="Arial" panose="020B0604020202020204"/>
              <a:cs typeface="Arial" panose="020B0604020202020204"/>
            </a:endParaRPr>
          </a:p>
        </p:txBody>
      </p:sp>
      <p:sp>
        <p:nvSpPr>
          <p:cNvPr id="35" name="Rectangle 22"/>
          <p:cNvSpPr>
            <a:spLocks noChangeArrowheads="1"/>
          </p:cNvSpPr>
          <p:nvPr/>
        </p:nvSpPr>
        <p:spPr bwMode="auto">
          <a:xfrm>
            <a:off x="4419626" y="2819588"/>
            <a:ext cx="2971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latin typeface="+mn-ea"/>
              </a:rPr>
              <a:t>残疾人健康教育的重要性</a:t>
            </a:r>
            <a:endParaRPr lang="en-US" altLang="zh-CN" b="1" dirty="0" smtClean="0">
              <a:latin typeface="+mn-ea"/>
            </a:endParaRPr>
          </a:p>
        </p:txBody>
      </p:sp>
      <p:sp>
        <p:nvSpPr>
          <p:cNvPr id="36" name="WordArt 20"/>
          <p:cNvSpPr>
            <a:spLocks noChangeArrowheads="1" noChangeShapeType="1" noTextEdit="1"/>
          </p:cNvSpPr>
          <p:nvPr/>
        </p:nvSpPr>
        <p:spPr bwMode="auto">
          <a:xfrm>
            <a:off x="4342646" y="3620499"/>
            <a:ext cx="304747"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08000"/>
                </a:solidFill>
                <a:latin typeface="Arial" panose="020B0604020202020204"/>
                <a:cs typeface="Arial" panose="020B0604020202020204"/>
              </a:rPr>
              <a:t>3</a:t>
            </a:r>
            <a:endParaRPr lang="zh-CN" altLang="en-US" sz="3600" b="1" kern="10">
              <a:solidFill>
                <a:srgbClr val="008000"/>
              </a:solidFill>
              <a:latin typeface="Arial" panose="020B0604020202020204"/>
              <a:cs typeface="Arial" panose="020B0604020202020204"/>
            </a:endParaRPr>
          </a:p>
        </p:txBody>
      </p:sp>
      <p:sp>
        <p:nvSpPr>
          <p:cNvPr id="37" name="Rectangle 22"/>
          <p:cNvSpPr>
            <a:spLocks noChangeArrowheads="1"/>
          </p:cNvSpPr>
          <p:nvPr/>
        </p:nvSpPr>
        <p:spPr bwMode="auto">
          <a:xfrm>
            <a:off x="4648187" y="3632138"/>
            <a:ext cx="350459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latin typeface="+mn-ea"/>
              </a:rPr>
              <a:t>残疾人家庭健康教育与生命教育</a:t>
            </a:r>
            <a:endParaRPr lang="en-US" altLang="zh-CN" b="1" dirty="0" smtClean="0">
              <a:latin typeface="+mn-ea"/>
            </a:endParaRPr>
          </a:p>
          <a:p>
            <a:pPr algn="l" eaLnBrk="1" fontAlgn="base" hangingPunct="1">
              <a:lnSpc>
                <a:spcPct val="120000"/>
              </a:lnSpc>
              <a:buClrTx/>
              <a:buSzTx/>
            </a:pPr>
            <a:endParaRPr lang="zh-CN" altLang="en-US" b="1" dirty="0">
              <a:solidFill>
                <a:schemeClr val="tx1">
                  <a:lumMod val="75000"/>
                  <a:lumOff val="25000"/>
                </a:schemeClr>
              </a:solidFill>
              <a:latin typeface="Arial" panose="020B0604020202020204" pitchFamily="34" charset="0"/>
            </a:endParaRPr>
          </a:p>
        </p:txBody>
      </p:sp>
      <p:sp>
        <p:nvSpPr>
          <p:cNvPr id="38" name="WordArt 20"/>
          <p:cNvSpPr>
            <a:spLocks noChangeArrowheads="1" noChangeShapeType="1" noTextEdit="1"/>
          </p:cNvSpPr>
          <p:nvPr/>
        </p:nvSpPr>
        <p:spPr bwMode="auto">
          <a:xfrm>
            <a:off x="4723580" y="4547313"/>
            <a:ext cx="304747"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08000"/>
                </a:solidFill>
                <a:latin typeface="Arial" panose="020B0604020202020204"/>
                <a:cs typeface="Arial" panose="020B0604020202020204"/>
              </a:rPr>
              <a:t>4</a:t>
            </a:r>
            <a:endParaRPr lang="zh-CN" altLang="en-US" sz="3600" b="1" kern="10">
              <a:solidFill>
                <a:srgbClr val="008000"/>
              </a:solidFill>
              <a:latin typeface="Arial" panose="020B0604020202020204"/>
              <a:cs typeface="Arial" panose="020B0604020202020204"/>
            </a:endParaRPr>
          </a:p>
        </p:txBody>
      </p:sp>
      <p:sp>
        <p:nvSpPr>
          <p:cNvPr id="39" name="Rectangle 22"/>
          <p:cNvSpPr>
            <a:spLocks noChangeArrowheads="1"/>
          </p:cNvSpPr>
          <p:nvPr/>
        </p:nvSpPr>
        <p:spPr bwMode="auto">
          <a:xfrm>
            <a:off x="5256887" y="4452093"/>
            <a:ext cx="2971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latin typeface="+mn-ea"/>
              </a:rPr>
              <a:t>怎样做好残疾人的家庭健康教育与生命教育工作</a:t>
            </a:r>
            <a:endParaRPr lang="zh-CN" altLang="en-US" b="1" dirty="0">
              <a:latin typeface="+mn-ea"/>
            </a:endParaRPr>
          </a:p>
        </p:txBody>
      </p:sp>
      <p:sp>
        <p:nvSpPr>
          <p:cNvPr id="40" name="Text Box 57"/>
          <p:cNvSpPr txBox="1">
            <a:spLocks noChangeArrowheads="1"/>
          </p:cNvSpPr>
          <p:nvPr/>
        </p:nvSpPr>
        <p:spPr bwMode="auto">
          <a:xfrm>
            <a:off x="664254" y="228529"/>
            <a:ext cx="52758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u="sng" dirty="0" smtClean="0">
                <a:latin typeface="方正小标宋简体" pitchFamily="65" charset="-122"/>
                <a:ea typeface="方正小标宋简体" pitchFamily="65" charset="-122"/>
              </a:rPr>
              <a:t>浅谈残疾人家庭健康教育和生命教育</a:t>
            </a:r>
            <a:endParaRPr lang="zh-CN" altLang="en-US" sz="1600" u="sng" dirty="0" smtClean="0">
              <a:latin typeface="方正兰亭大黑_GBK" pitchFamily="2" charset="-122"/>
              <a:ea typeface="方正兰亭大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by="(-#ppt_w*2)" calcmode="lin" valueType="num">
                                      <p:cBhvr rctx="PPT">
                                        <p:cTn id="7" dur="250" autoRev="1" fill="hold">
                                          <p:stCondLst>
                                            <p:cond delay="0"/>
                                          </p:stCondLst>
                                        </p:cTn>
                                        <p:tgtEl>
                                          <p:spTgt spid="40"/>
                                        </p:tgtEl>
                                        <p:attrNameLst>
                                          <p:attrName>ppt_w</p:attrName>
                                        </p:attrNameLst>
                                      </p:cBhvr>
                                    </p:anim>
                                    <p:anim by="(#ppt_w*0.50)" calcmode="lin" valueType="num">
                                      <p:cBhvr>
                                        <p:cTn id="8" dur="250" decel="50000" autoRev="1" fill="hold">
                                          <p:stCondLst>
                                            <p:cond delay="0"/>
                                          </p:stCondLst>
                                        </p:cTn>
                                        <p:tgtEl>
                                          <p:spTgt spid="40"/>
                                        </p:tgtEl>
                                        <p:attrNameLst>
                                          <p:attrName>ppt_x</p:attrName>
                                        </p:attrNameLst>
                                      </p:cBhvr>
                                    </p:anim>
                                    <p:anim from="(-#ppt_h/2)" to="(#ppt_y)" calcmode="lin" valueType="num">
                                      <p:cBhvr>
                                        <p:cTn id="9" dur="500" fill="hold">
                                          <p:stCondLst>
                                            <p:cond delay="0"/>
                                          </p:stCondLst>
                                        </p:cTn>
                                        <p:tgtEl>
                                          <p:spTgt spid="40"/>
                                        </p:tgtEl>
                                        <p:attrNameLst>
                                          <p:attrName>ppt_y</p:attrName>
                                        </p:attrNameLst>
                                      </p:cBhvr>
                                    </p:anim>
                                    <p:animRot by="21600000">
                                      <p:cBhvr>
                                        <p:cTn id="10" dur="500" fill="hold">
                                          <p:stCondLst>
                                            <p:cond delay="0"/>
                                          </p:stCondLst>
                                        </p:cTn>
                                        <p:tgtEl>
                                          <p:spTgt spid="40"/>
                                        </p:tgtEl>
                                        <p:attrNameLst>
                                          <p:attrName>r</p:attrName>
                                        </p:attrNameLst>
                                      </p:cBhvr>
                                    </p:animRot>
                                  </p:childTnLst>
                                </p:cTn>
                              </p:par>
                            </p:childTnLst>
                          </p:cTn>
                        </p:par>
                        <p:par>
                          <p:cTn id="11" fill="hold">
                            <p:stCondLst>
                              <p:cond delay="125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34"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from="(-#ppt_w/2)" to="(#ppt_x)" calcmode="lin" valueType="num">
                                      <p:cBhvr>
                                        <p:cTn id="23" dur="600" fill="hold">
                                          <p:stCondLst>
                                            <p:cond delay="0"/>
                                          </p:stCondLst>
                                        </p:cTn>
                                        <p:tgtEl>
                                          <p:spTgt spid="30"/>
                                        </p:tgtEl>
                                        <p:attrNameLst>
                                          <p:attrName>ppt_x</p:attrName>
                                        </p:attrNameLst>
                                      </p:cBhvr>
                                    </p:anim>
                                    <p:anim from="0" to="-1.0" calcmode="lin" valueType="num">
                                      <p:cBhvr>
                                        <p:cTn id="24" dur="200" decel="50000" autoRev="1" fill="hold">
                                          <p:stCondLst>
                                            <p:cond delay="600"/>
                                          </p:stCondLst>
                                        </p:cTn>
                                        <p:tgtEl>
                                          <p:spTgt spid="30"/>
                                        </p:tgtEl>
                                        <p:attrNameLst>
                                          <p:attrName>xshear</p:attrName>
                                        </p:attrNameLst>
                                      </p:cBhvr>
                                    </p:anim>
                                    <p:animScale>
                                      <p:cBhvr>
                                        <p:cTn id="25" dur="200" decel="100000" autoRev="1" fill="hold">
                                          <p:stCondLst>
                                            <p:cond delay="600"/>
                                          </p:stCondLst>
                                        </p:cTn>
                                        <p:tgtEl>
                                          <p:spTgt spid="30"/>
                                        </p:tgtEl>
                                      </p:cBhvr>
                                      <p:from x="100000" y="100000"/>
                                      <p:to x="80000" y="100000"/>
                                    </p:animScale>
                                    <p:anim by="(#ppt_h/3+#ppt_w*0.1)" calcmode="lin" valueType="num">
                                      <p:cBhvr additive="sum">
                                        <p:cTn id="26" dur="200" decel="100000" autoRev="1" fill="hold">
                                          <p:stCondLst>
                                            <p:cond delay="600"/>
                                          </p:stCondLst>
                                        </p:cTn>
                                        <p:tgtEl>
                                          <p:spTgt spid="30"/>
                                        </p:tgtEl>
                                        <p:attrNameLst>
                                          <p:attrName>ppt_x</p:attrName>
                                        </p:attrNameLst>
                                      </p:cBhvr>
                                    </p:anim>
                                  </p:childTnLst>
                                </p:cTn>
                              </p:par>
                              <p:par>
                                <p:cTn id="27" presetID="34"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from="(-#ppt_w/2)" to="(#ppt_x)" calcmode="lin" valueType="num">
                                      <p:cBhvr>
                                        <p:cTn id="29" dur="600" fill="hold">
                                          <p:stCondLst>
                                            <p:cond delay="0"/>
                                          </p:stCondLst>
                                        </p:cTn>
                                        <p:tgtEl>
                                          <p:spTgt spid="31"/>
                                        </p:tgtEl>
                                        <p:attrNameLst>
                                          <p:attrName>ppt_x</p:attrName>
                                        </p:attrNameLst>
                                      </p:cBhvr>
                                    </p:anim>
                                    <p:anim from="0" to="-1.0" calcmode="lin" valueType="num">
                                      <p:cBhvr>
                                        <p:cTn id="30" dur="200" decel="50000" autoRev="1" fill="hold">
                                          <p:stCondLst>
                                            <p:cond delay="600"/>
                                          </p:stCondLst>
                                        </p:cTn>
                                        <p:tgtEl>
                                          <p:spTgt spid="31"/>
                                        </p:tgtEl>
                                        <p:attrNameLst>
                                          <p:attrName>xshear</p:attrName>
                                        </p:attrNameLst>
                                      </p:cBhvr>
                                    </p:anim>
                                    <p:animScale>
                                      <p:cBhvr>
                                        <p:cTn id="31" dur="200" decel="100000" autoRev="1" fill="hold">
                                          <p:stCondLst>
                                            <p:cond delay="600"/>
                                          </p:stCondLst>
                                        </p:cTn>
                                        <p:tgtEl>
                                          <p:spTgt spid="31"/>
                                        </p:tgtEl>
                                      </p:cBhvr>
                                      <p:from x="100000" y="100000"/>
                                      <p:to x="80000" y="100000"/>
                                    </p:animScale>
                                    <p:anim by="(#ppt_h/3+#ppt_w*0.1)" calcmode="lin" valueType="num">
                                      <p:cBhvr additive="sum">
                                        <p:cTn id="32" dur="200" decel="100000" autoRev="1" fill="hold">
                                          <p:stCondLst>
                                            <p:cond delay="600"/>
                                          </p:stCondLst>
                                        </p:cTn>
                                        <p:tgtEl>
                                          <p:spTgt spid="31"/>
                                        </p:tgtEl>
                                        <p:attrNameLst>
                                          <p:attrName>ppt_x</p:attrName>
                                        </p:attrNameLst>
                                      </p:cBhvr>
                                    </p:anim>
                                  </p:childTnLst>
                                </p:cTn>
                              </p:par>
                            </p:childTnLst>
                          </p:cTn>
                        </p:par>
                        <p:par>
                          <p:cTn id="33" fill="hold">
                            <p:stCondLst>
                              <p:cond delay="2750"/>
                            </p:stCondLst>
                            <p:childTnLst>
                              <p:par>
                                <p:cTn id="34" presetID="49" presetClass="entr" presetSubtype="0" decel="10000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 calcmode="lin" valueType="num">
                                      <p:cBhvr>
                                        <p:cTn id="38" dur="500" fill="hold"/>
                                        <p:tgtEl>
                                          <p:spTgt spid="32"/>
                                        </p:tgtEl>
                                        <p:attrNameLst>
                                          <p:attrName>style.rotation</p:attrName>
                                        </p:attrNameLst>
                                      </p:cBhvr>
                                      <p:tavLst>
                                        <p:tav tm="0">
                                          <p:val>
                                            <p:fltVal val="360"/>
                                          </p:val>
                                        </p:tav>
                                        <p:tav tm="100000">
                                          <p:val>
                                            <p:fltVal val="0"/>
                                          </p:val>
                                        </p:tav>
                                      </p:tavLst>
                                    </p:anim>
                                    <p:animEffect transition="in" filter="fade">
                                      <p:cBhvr>
                                        <p:cTn id="39" dur="500"/>
                                        <p:tgtEl>
                                          <p:spTgt spid="32"/>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par>
                          <p:cTn id="45" fill="hold">
                            <p:stCondLst>
                              <p:cond delay="3250"/>
                            </p:stCondLst>
                            <p:childTnLst>
                              <p:par>
                                <p:cTn id="46" presetID="49" presetClass="entr" presetSubtype="0" decel="10000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360"/>
                                          </p:val>
                                        </p:tav>
                                        <p:tav tm="100000">
                                          <p:val>
                                            <p:fltVal val="0"/>
                                          </p:val>
                                        </p:tav>
                                      </p:tavLst>
                                    </p:anim>
                                    <p:animEffect transition="in" filter="fade">
                                      <p:cBhvr>
                                        <p:cTn id="51" dur="500"/>
                                        <p:tgtEl>
                                          <p:spTgt spid="34"/>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par>
                          <p:cTn id="57" fill="hold">
                            <p:stCondLst>
                              <p:cond delay="3750"/>
                            </p:stCondLst>
                            <p:childTnLst>
                              <p:par>
                                <p:cTn id="58" presetID="49" presetClass="entr" presetSubtype="0" decel="10000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 calcmode="lin" valueType="num">
                                      <p:cBhvr>
                                        <p:cTn id="62" dur="500" fill="hold"/>
                                        <p:tgtEl>
                                          <p:spTgt spid="36"/>
                                        </p:tgtEl>
                                        <p:attrNameLst>
                                          <p:attrName>style.rotation</p:attrName>
                                        </p:attrNameLst>
                                      </p:cBhvr>
                                      <p:tavLst>
                                        <p:tav tm="0">
                                          <p:val>
                                            <p:fltVal val="360"/>
                                          </p:val>
                                        </p:tav>
                                        <p:tav tm="100000">
                                          <p:val>
                                            <p:fltVal val="0"/>
                                          </p:val>
                                        </p:tav>
                                      </p:tavLst>
                                    </p:anim>
                                    <p:animEffect transition="in" filter="fade">
                                      <p:cBhvr>
                                        <p:cTn id="63" dur="500"/>
                                        <p:tgtEl>
                                          <p:spTgt spid="36"/>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4250"/>
                            </p:stCondLst>
                            <p:childTnLst>
                              <p:par>
                                <p:cTn id="70" presetID="49" presetClass="entr" presetSubtype="0" decel="10000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360"/>
                                          </p:val>
                                        </p:tav>
                                        <p:tav tm="100000">
                                          <p:val>
                                            <p:fltVal val="0"/>
                                          </p:val>
                                        </p:tav>
                                      </p:tavLst>
                                    </p:anim>
                                    <p:animEffect transition="in" filter="fade">
                                      <p:cBhvr>
                                        <p:cTn id="75" dur="500"/>
                                        <p:tgtEl>
                                          <p:spTgt spid="38"/>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0" grpId="0" animBg="1"/>
      <p:bldP spid="31" grpId="0" animBg="1"/>
      <p:bldP spid="32" grpId="0"/>
      <p:bldP spid="33" grpId="0"/>
      <p:bldP spid="34" grpId="0"/>
      <p:bldP spid="35" grpId="0"/>
      <p:bldP spid="36" grpId="0"/>
      <p:bldP spid="37" grpId="0"/>
      <p:bldP spid="38"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健康教育与健康促进：是动员全社会和多部门的力量，营造有益于残疾人的健康环境传播健康相关信息，提高残疾人的健康意识和自我保健保健能力，倡导有益于健康的行为和生活方式，促进残疾人健康素质提高的活动。</a:t>
            </a:r>
            <a:endParaRPr lang="en-US" altLang="zh-CN" dirty="0" smtClean="0"/>
          </a:p>
          <a:p>
            <a:endParaRPr lang="zh-CN" altLang="en-US" dirty="0"/>
          </a:p>
        </p:txBody>
      </p:sp>
      <p:sp>
        <p:nvSpPr>
          <p:cNvPr id="2" name="标题 1"/>
          <p:cNvSpPr>
            <a:spLocks noGrp="1"/>
          </p:cNvSpPr>
          <p:nvPr>
            <p:ph type="title"/>
          </p:nvPr>
        </p:nvSpPr>
        <p:spPr/>
        <p:txBody>
          <a:bodyPr>
            <a:normAutofit/>
          </a:bodyPr>
          <a:lstStyle/>
          <a:p>
            <a:r>
              <a:rPr lang="zh-CN" altLang="en-US" sz="3600" dirty="0" smtClean="0">
                <a:solidFill>
                  <a:srgbClr val="FF0000"/>
                </a:solidFill>
                <a:effectLst/>
              </a:rPr>
              <a:t>残疾人健康教育与健康促进</a:t>
            </a:r>
            <a:endParaRPr lang="zh-CN" altLang="en-US" sz="3600" dirty="0">
              <a:solidFill>
                <a:srgbClr val="FF0000"/>
              </a:solidFill>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12776"/>
            <a:ext cx="8229600" cy="4525963"/>
          </a:xfrm>
        </p:spPr>
        <p:txBody>
          <a:bodyPr>
            <a:normAutofit/>
          </a:bodyPr>
          <a:lstStyle/>
          <a:p>
            <a:endParaRPr lang="en-US" altLang="zh-CN" dirty="0" smtClean="0">
              <a:hlinkClick r:id="rId1" action="ppaction://hlinkfile"/>
            </a:endParaRPr>
          </a:p>
          <a:p>
            <a:r>
              <a:rPr lang="zh-CN" altLang="en-US" dirty="0" smtClean="0">
                <a:hlinkClick r:id="rId1" action="ppaction://hlinkfile"/>
              </a:rPr>
              <a:t>生命教育：是直面人生命生死问题的教育。</a:t>
            </a:r>
            <a:endParaRPr lang="en-US" altLang="zh-CN" dirty="0" smtClean="0">
              <a:hlinkClick r:id="rId1" action="ppaction://hlinkfile"/>
            </a:endParaRPr>
          </a:p>
          <a:p>
            <a:r>
              <a:rPr lang="zh-CN" altLang="en-US" dirty="0" smtClean="0">
                <a:hlinkClick r:id="rId1" action="ppaction://hlinkfile"/>
              </a:rPr>
              <a:t>目标：是使人们学会尊重生命、理解生命的意义以及生命与天人物我之间的关系，学会积极的生存、健康的生活与独立的发展，并通过彼此间对生命的呵护、记录、感恩、和分享，由此获得身心灵的和谐，事业成功，生活幸福，从而实现自我生命的最大价值。</a:t>
            </a:r>
            <a:endParaRPr lang="en-US" altLang="zh-CN" dirty="0" smtClean="0">
              <a:hlinkClick r:id="rId1" action="ppaction://hlinkfile"/>
            </a:endParaRPr>
          </a:p>
          <a:p>
            <a:endParaRPr lang="en-US" altLang="zh-CN" dirty="0" smtClean="0">
              <a:hlinkClick r:id="rId1" action="ppaction://hlinkfile"/>
            </a:endParaRPr>
          </a:p>
          <a:p>
            <a:endParaRPr lang="en-US" altLang="zh-CN" dirty="0" smtClean="0">
              <a:hlinkClick r:id="rId1" action="ppaction://hlinkfile"/>
            </a:endParaRPr>
          </a:p>
        </p:txBody>
      </p:sp>
      <p:sp>
        <p:nvSpPr>
          <p:cNvPr id="2" name="标题 1"/>
          <p:cNvSpPr>
            <a:spLocks noGrp="1"/>
          </p:cNvSpPr>
          <p:nvPr>
            <p:ph type="title"/>
          </p:nvPr>
        </p:nvSpPr>
        <p:spPr/>
        <p:txBody>
          <a:bodyPr/>
          <a:lstStyle/>
          <a:p>
            <a:r>
              <a:rPr lang="zh-CN" altLang="en-US" dirty="0" smtClean="0">
                <a:solidFill>
                  <a:srgbClr val="FF0000"/>
                </a:solidFill>
                <a:effectLst/>
              </a:rPr>
              <a:t>生命教育</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从最根本的意义来说，生命教育是一种全人</a:t>
            </a:r>
            <a:r>
              <a:rPr lang="zh-CN" altLang="en-US" dirty="0" smtClean="0">
                <a:hlinkClick r:id="rId1"/>
              </a:rPr>
              <a:t>教育</a:t>
            </a:r>
            <a:r>
              <a:rPr lang="zh-CN" altLang="en-US" dirty="0" smtClean="0"/>
              <a:t>，它涵盖了人从出生到死亡的整个过程和这一过程中所涉及到的各个方面，既关乎人的生存与生活，也关乎人的成长与发展，更关乎人的本性与价值。生命教育的核心目标在于，通过生命管理，让每一个人都成为</a:t>
            </a:r>
            <a:r>
              <a:rPr lang="en-US" altLang="zh-CN" dirty="0" smtClean="0"/>
              <a:t>"</a:t>
            </a:r>
            <a:r>
              <a:rPr lang="zh-CN" altLang="en-US" dirty="0" smtClean="0"/>
              <a:t>我自己</a:t>
            </a:r>
            <a:r>
              <a:rPr lang="en-US" altLang="zh-CN" dirty="0" smtClean="0"/>
              <a:t>"</a:t>
            </a:r>
            <a:r>
              <a:rPr lang="zh-CN" altLang="en-US" dirty="0" smtClean="0"/>
              <a:t>，都能最终实现</a:t>
            </a:r>
            <a:r>
              <a:rPr lang="en-US" altLang="zh-CN" dirty="0" smtClean="0"/>
              <a:t>"</a:t>
            </a:r>
            <a:r>
              <a:rPr lang="zh-CN" altLang="en-US" dirty="0" smtClean="0"/>
              <a:t>我之为我</a:t>
            </a:r>
            <a:r>
              <a:rPr lang="en-US" altLang="zh-CN" dirty="0" smtClean="0"/>
              <a:t>"</a:t>
            </a:r>
            <a:r>
              <a:rPr lang="zh-CN" altLang="en-US" dirty="0" smtClean="0"/>
              <a:t>的生命价值，即把生命中的爱和亮点全部展现出来，为社会、为人间焕发出自己独有的美丽光彩。</a:t>
            </a:r>
            <a:endParaRPr lang="zh-CN" altLang="en-US" dirty="0"/>
          </a:p>
        </p:txBody>
      </p:sp>
      <p:sp>
        <p:nvSpPr>
          <p:cNvPr id="2" name="标题 1"/>
          <p:cNvSpPr>
            <a:spLocks noGrp="1"/>
          </p:cNvSpPr>
          <p:nvPr>
            <p:ph type="title"/>
          </p:nvPr>
        </p:nvSpPr>
        <p:spPr/>
        <p:txBody>
          <a:bodyPr/>
          <a:lstStyle/>
          <a:p>
            <a:r>
              <a:rPr lang="zh-CN" altLang="en-US" dirty="0" smtClean="0">
                <a:solidFill>
                  <a:srgbClr val="FF0000"/>
                </a:solidFill>
                <a:effectLst/>
              </a:rPr>
              <a:t>生命教育</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zh-CN" altLang="en-US" dirty="0"/>
          </a:p>
        </p:txBody>
      </p:sp>
      <p:sp>
        <p:nvSpPr>
          <p:cNvPr id="2" name="标题 1"/>
          <p:cNvSpPr>
            <a:spLocks noGrp="1"/>
          </p:cNvSpPr>
          <p:nvPr>
            <p:ph type="title"/>
          </p:nvPr>
        </p:nvSpPr>
        <p:spPr>
          <a:xfrm>
            <a:off x="467544" y="2132856"/>
            <a:ext cx="8229600" cy="1143000"/>
          </a:xfrm>
        </p:spPr>
        <p:txBody>
          <a:bodyPr>
            <a:normAutofit fontScale="90000"/>
          </a:bodyPr>
          <a:lstStyle/>
          <a:p>
            <a:r>
              <a:rPr lang="zh-CN" altLang="en-US" dirty="0" smtClean="0">
                <a:solidFill>
                  <a:srgbClr val="FF0000"/>
                </a:solidFill>
                <a:effectLst/>
              </a:rPr>
              <a:t>怎样做好残疾人的家庭健康教育</a:t>
            </a:r>
            <a:br>
              <a:rPr lang="en-US" altLang="zh-CN" dirty="0" smtClean="0">
                <a:solidFill>
                  <a:srgbClr val="FF0000"/>
                </a:solidFill>
                <a:effectLst/>
              </a:rPr>
            </a:br>
            <a:r>
              <a:rPr lang="zh-CN" altLang="en-US" dirty="0" smtClean="0">
                <a:solidFill>
                  <a:srgbClr val="FF0000"/>
                </a:solidFill>
                <a:effectLst/>
              </a:rPr>
              <a:t>与生命教育</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en-US" altLang="zh-CN" dirty="0" smtClean="0"/>
              <a:t> （1）</a:t>
            </a:r>
            <a:r>
              <a:rPr lang="zh-CN" altLang="en-US" dirty="0" smtClean="0"/>
              <a:t>我们现在和以前的健康教育工作是否让残疾人家庭：掌握了卫生保健知识，树立了健康观念，自愿采纳有利于健康行为、生活方式，改善了哪些残疾人家庭健康相关行为？是否让残疾人家庭达到了预防疾病、促进健康、提高生活质量的最终目的？</a:t>
            </a:r>
            <a:endParaRPr lang="en-US" altLang="zh-CN" dirty="0" smtClean="0"/>
          </a:p>
          <a:p>
            <a:pPr>
              <a:buNone/>
            </a:pPr>
            <a:r>
              <a:rPr lang="zh-CN" altLang="en-US" dirty="0" smtClean="0"/>
              <a:t>（</a:t>
            </a:r>
            <a:r>
              <a:rPr lang="en-US" altLang="zh-CN" dirty="0" smtClean="0"/>
              <a:t>2</a:t>
            </a:r>
            <a:r>
              <a:rPr lang="zh-CN" altLang="en-US" dirty="0" smtClean="0"/>
              <a:t>）哪些方面需要改进？怎样改进？</a:t>
            </a:r>
            <a:endParaRPr lang="en-US" altLang="zh-CN" dirty="0" smtClean="0"/>
          </a:p>
          <a:p>
            <a:endParaRPr lang="zh-CN" altLang="en-US" dirty="0"/>
          </a:p>
        </p:txBody>
      </p:sp>
      <p:sp>
        <p:nvSpPr>
          <p:cNvPr id="2" name="标题 1"/>
          <p:cNvSpPr>
            <a:spLocks noGrp="1"/>
          </p:cNvSpPr>
          <p:nvPr>
            <p:ph type="title"/>
          </p:nvPr>
        </p:nvSpPr>
        <p:spPr/>
        <p:txBody>
          <a:bodyPr>
            <a:normAutofit/>
          </a:bodyPr>
          <a:lstStyle/>
          <a:p>
            <a:r>
              <a:rPr lang="en-US" altLang="zh-CN" sz="4000" dirty="0" smtClean="0">
                <a:solidFill>
                  <a:srgbClr val="FF0000"/>
                </a:solidFill>
                <a:effectLst/>
              </a:rPr>
              <a:t>1</a:t>
            </a:r>
            <a:r>
              <a:rPr lang="zh-CN" altLang="en-US" sz="4000" dirty="0" smtClean="0">
                <a:solidFill>
                  <a:srgbClr val="FF0000"/>
                </a:solidFill>
                <a:effectLst/>
              </a:rPr>
              <a:t>、总结、评价、反思、反省</a:t>
            </a:r>
            <a:endParaRPr lang="zh-CN" altLang="en-US" sz="4000" dirty="0">
              <a:solidFill>
                <a:srgbClr val="FF0000"/>
              </a:soli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7500" lnSpcReduction="20000"/>
          </a:bodyPr>
          <a:lstStyle/>
          <a:p>
            <a:pPr>
              <a:lnSpc>
                <a:spcPts val="2500"/>
              </a:lnSpc>
            </a:pPr>
            <a:r>
              <a:rPr lang="zh-CN" altLang="en-US" dirty="0" smtClean="0"/>
              <a:t>如果残疾人像健全人那样接受正常的教育，</a:t>
            </a:r>
            <a:r>
              <a:rPr lang="zh-CN" altLang="en-US" b="1" dirty="0" smtClean="0"/>
              <a:t>我们就不会满足！</a:t>
            </a:r>
            <a:endParaRPr lang="en-US" altLang="zh-CN" b="1" dirty="0" smtClean="0"/>
          </a:p>
          <a:p>
            <a:pPr>
              <a:lnSpc>
                <a:spcPts val="2500"/>
              </a:lnSpc>
            </a:pPr>
            <a:r>
              <a:rPr lang="zh-CN" altLang="en-US" dirty="0" smtClean="0"/>
              <a:t>如果残疾人不能有平等的就业机会，</a:t>
            </a:r>
            <a:r>
              <a:rPr lang="zh-CN" altLang="en-US" b="1" dirty="0" smtClean="0"/>
              <a:t>我们就不会满足！</a:t>
            </a:r>
            <a:endParaRPr lang="en-US" altLang="zh-CN" b="1" dirty="0" smtClean="0"/>
          </a:p>
          <a:p>
            <a:pPr>
              <a:lnSpc>
                <a:spcPts val="2500"/>
              </a:lnSpc>
            </a:pPr>
            <a:r>
              <a:rPr lang="zh-CN" altLang="en-US" dirty="0" smtClean="0"/>
              <a:t>如果残疾人不能无障碍的到达我们要去的地方，</a:t>
            </a:r>
            <a:r>
              <a:rPr lang="zh-CN" altLang="en-US" b="1" dirty="0" smtClean="0"/>
              <a:t>我们就不会满足！</a:t>
            </a:r>
            <a:endParaRPr lang="en-US" altLang="zh-CN" b="1" dirty="0" smtClean="0"/>
          </a:p>
          <a:p>
            <a:pPr>
              <a:lnSpc>
                <a:spcPts val="2500"/>
              </a:lnSpc>
            </a:pPr>
            <a:r>
              <a:rPr lang="zh-CN" altLang="en-US" dirty="0" smtClean="0"/>
              <a:t>如果残疾人不能得到基本的生活、医疗、养老保障，</a:t>
            </a:r>
            <a:r>
              <a:rPr lang="zh-CN" altLang="en-US" b="1" dirty="0" smtClean="0"/>
              <a:t>我们就不会满足！</a:t>
            </a:r>
            <a:endParaRPr lang="en-US" altLang="zh-CN" b="1" dirty="0" smtClean="0"/>
          </a:p>
          <a:p>
            <a:pPr>
              <a:lnSpc>
                <a:spcPts val="2500"/>
              </a:lnSpc>
            </a:pPr>
            <a:r>
              <a:rPr lang="zh-CN" altLang="en-US" dirty="0" smtClean="0"/>
              <a:t>如果残疾人不能生活在一个平等、共融、无歧视的社会环境里，</a:t>
            </a:r>
            <a:r>
              <a:rPr lang="zh-CN" altLang="en-US" b="1" dirty="0" smtClean="0"/>
              <a:t>我们就不会满足！</a:t>
            </a:r>
            <a:endParaRPr lang="en-US" altLang="zh-CN" b="1" dirty="0" smtClean="0"/>
          </a:p>
          <a:p>
            <a:pPr>
              <a:lnSpc>
                <a:spcPts val="2500"/>
              </a:lnSpc>
            </a:pPr>
            <a:endParaRPr lang="en-US" altLang="zh-CN" b="1" dirty="0" smtClean="0"/>
          </a:p>
          <a:p>
            <a:pPr>
              <a:lnSpc>
                <a:spcPts val="2500"/>
              </a:lnSpc>
            </a:pPr>
            <a:r>
              <a:rPr lang="zh-CN" altLang="en-US" b="1" dirty="0" smtClean="0"/>
              <a:t>中国梦，也是残疾人的梦！</a:t>
            </a:r>
            <a:endParaRPr lang="en-US" altLang="zh-CN" b="1" dirty="0" smtClean="0"/>
          </a:p>
          <a:p>
            <a:pPr>
              <a:lnSpc>
                <a:spcPts val="2500"/>
              </a:lnSpc>
            </a:pPr>
            <a:r>
              <a:rPr lang="zh-CN" altLang="en-US" b="1" dirty="0" smtClean="0"/>
              <a:t>要改变残疾人的命运，除非整个社会为他们付出真诚的努力，而不是表面喊着要平等正义。</a:t>
            </a:r>
            <a:endParaRPr lang="en-US" altLang="zh-CN" b="1" dirty="0" smtClean="0"/>
          </a:p>
          <a:p>
            <a:pPr>
              <a:lnSpc>
                <a:spcPts val="2500"/>
              </a:lnSpc>
            </a:pPr>
            <a:r>
              <a:rPr lang="en-US" altLang="zh-CN" b="1" dirty="0" smtClean="0"/>
              <a:t>——《</a:t>
            </a:r>
            <a:r>
              <a:rPr lang="zh-CN" altLang="en-US" b="1" dirty="0" smtClean="0"/>
              <a:t>残障消息</a:t>
            </a:r>
            <a:r>
              <a:rPr lang="en-US" altLang="zh-CN" b="1" dirty="0" smtClean="0"/>
              <a:t>》2022-7-28</a:t>
            </a:r>
            <a:endParaRPr lang="en-US" altLang="zh-CN" dirty="0" smtClean="0"/>
          </a:p>
          <a:p>
            <a:pPr>
              <a:buNone/>
            </a:pPr>
            <a:endParaRPr lang="zh-CN" altLang="en-US" dirty="0"/>
          </a:p>
        </p:txBody>
      </p:sp>
      <p:sp>
        <p:nvSpPr>
          <p:cNvPr id="2" name="标题 1"/>
          <p:cNvSpPr>
            <a:spLocks noGrp="1"/>
          </p:cNvSpPr>
          <p:nvPr>
            <p:ph type="title"/>
          </p:nvPr>
        </p:nvSpPr>
        <p:spPr/>
        <p:txBody>
          <a:bodyPr>
            <a:normAutofit/>
          </a:bodyPr>
          <a:lstStyle/>
          <a:p>
            <a:r>
              <a:rPr lang="en-US" altLang="zh-CN" sz="4000" dirty="0" smtClean="0">
                <a:solidFill>
                  <a:srgbClr val="FF0000"/>
                </a:solidFill>
                <a:effectLst/>
              </a:rPr>
              <a:t>2.</a:t>
            </a:r>
            <a:r>
              <a:rPr lang="zh-CN" altLang="en-US" sz="4000" dirty="0" smtClean="0">
                <a:solidFill>
                  <a:srgbClr val="FF0000"/>
                </a:solidFill>
                <a:effectLst/>
              </a:rPr>
              <a:t>倾听残疾人的心声找准工作重心</a:t>
            </a:r>
            <a:endParaRPr lang="zh-CN" altLang="en-US" sz="4000" dirty="0">
              <a:solidFill>
                <a:srgbClr val="FF0000"/>
              </a:solidFill>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反思</a:t>
            </a:r>
            <a:endParaRPr lang="en-US" altLang="zh-CN" dirty="0" smtClean="0"/>
          </a:p>
          <a:p>
            <a:pPr>
              <a:buNone/>
            </a:pPr>
            <a:r>
              <a:rPr lang="en-US" altLang="zh-CN" dirty="0" smtClean="0"/>
              <a:t>——</a:t>
            </a:r>
            <a:r>
              <a:rPr lang="zh-CN" altLang="en-US" dirty="0" smtClean="0"/>
              <a:t>我们自己家庭的健康教育做的如何？</a:t>
            </a:r>
            <a:endParaRPr lang="en-US" altLang="zh-CN" dirty="0" smtClean="0"/>
          </a:p>
          <a:p>
            <a:pPr>
              <a:buNone/>
            </a:pPr>
            <a:r>
              <a:rPr lang="en-US" altLang="zh-CN" dirty="0" smtClean="0"/>
              <a:t>——</a:t>
            </a:r>
            <a:r>
              <a:rPr lang="zh-CN" altLang="en-US" dirty="0" smtClean="0"/>
              <a:t>我们自己家庭的成员是否因我们的努力，达到了预防疾病、促进健康、提高生活质量的目的？</a:t>
            </a:r>
            <a:endParaRPr lang="en-US" altLang="zh-CN" dirty="0" smtClean="0"/>
          </a:p>
          <a:p>
            <a:pPr>
              <a:buNone/>
            </a:pPr>
            <a:r>
              <a:rPr lang="en-US" altLang="zh-CN" dirty="0" smtClean="0"/>
              <a:t>——</a:t>
            </a:r>
            <a:r>
              <a:rPr lang="zh-CN" altLang="en-US" dirty="0" smtClean="0"/>
              <a:t>我们自己的家庭存在着哪些健康问题？</a:t>
            </a:r>
            <a:endParaRPr lang="en-US" altLang="zh-CN" dirty="0" smtClean="0"/>
          </a:p>
          <a:p>
            <a:pPr>
              <a:buNone/>
            </a:pPr>
            <a:r>
              <a:rPr lang="en-US" altLang="zh-CN" dirty="0" smtClean="0"/>
              <a:t>——</a:t>
            </a:r>
            <a:r>
              <a:rPr lang="zh-CN" altLang="en-US" dirty="0" smtClean="0"/>
              <a:t>我们有没有家长生病，让孩子吃药的现象？</a:t>
            </a:r>
            <a:endParaRPr lang="en-US" altLang="zh-CN" dirty="0" smtClean="0"/>
          </a:p>
          <a:p>
            <a:pPr>
              <a:buNone/>
            </a:pPr>
            <a:r>
              <a:rPr lang="en-US" altLang="zh-CN" dirty="0" smtClean="0"/>
              <a:t>——</a:t>
            </a:r>
            <a:r>
              <a:rPr lang="zh-CN" altLang="en-US" dirty="0" smtClean="0"/>
              <a:t>我们自己和家人有没有心里困惑</a:t>
            </a:r>
            <a:endParaRPr lang="en-US" altLang="zh-CN" dirty="0" smtClean="0"/>
          </a:p>
          <a:p>
            <a:pPr>
              <a:buNone/>
            </a:pPr>
            <a:r>
              <a:rPr lang="en-US" altLang="zh-CN" dirty="0" smtClean="0"/>
              <a:t>——</a:t>
            </a:r>
            <a:r>
              <a:rPr lang="zh-CN" altLang="en-US" dirty="0" smtClean="0"/>
              <a:t>我们自己的健康状况如何？有哪些需要注意的方面？</a:t>
            </a:r>
            <a:r>
              <a:rPr lang="en-US" altLang="zh-CN" dirty="0" smtClean="0"/>
              <a:t>……</a:t>
            </a:r>
            <a:endParaRPr lang="en-US" altLang="zh-CN" dirty="0" smtClean="0"/>
          </a:p>
          <a:p>
            <a:endParaRPr lang="zh-CN" altLang="en-US" dirty="0"/>
          </a:p>
        </p:txBody>
      </p:sp>
      <p:sp>
        <p:nvSpPr>
          <p:cNvPr id="2" name="标题 1"/>
          <p:cNvSpPr>
            <a:spLocks noGrp="1"/>
          </p:cNvSpPr>
          <p:nvPr>
            <p:ph type="title"/>
          </p:nvPr>
        </p:nvSpPr>
        <p:spPr/>
        <p:txBody>
          <a:bodyPr>
            <a:normAutofit/>
          </a:bodyPr>
          <a:lstStyle/>
          <a:p>
            <a:r>
              <a:rPr lang="en-US" altLang="zh-CN" sz="4000" dirty="0" smtClean="0">
                <a:solidFill>
                  <a:srgbClr val="FF0000"/>
                </a:solidFill>
                <a:effectLst/>
              </a:rPr>
              <a:t>3</a:t>
            </a:r>
            <a:r>
              <a:rPr lang="zh-CN" altLang="en-US" sz="4000" dirty="0" smtClean="0">
                <a:solidFill>
                  <a:srgbClr val="FF0000"/>
                </a:solidFill>
                <a:effectLst/>
              </a:rPr>
              <a:t>、健康教育从我们自己做起</a:t>
            </a:r>
            <a:endParaRPr lang="zh-CN" altLang="en-US" sz="4000" dirty="0">
              <a:solidFill>
                <a:srgbClr val="FF0000"/>
              </a:solidFill>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132856"/>
            <a:ext cx="8229600" cy="3874435"/>
          </a:xfrm>
        </p:spPr>
        <p:txBody>
          <a:bodyPr>
            <a:normAutofit/>
          </a:bodyPr>
          <a:lstStyle/>
          <a:p>
            <a:r>
              <a:rPr lang="zh-CN" altLang="en-US" dirty="0" smtClean="0"/>
              <a:t>（</a:t>
            </a:r>
            <a:r>
              <a:rPr lang="en-US" altLang="zh-CN" dirty="0" smtClean="0"/>
              <a:t>1</a:t>
            </a:r>
            <a:r>
              <a:rPr lang="zh-CN" altLang="en-US" dirty="0" smtClean="0"/>
              <a:t>）天地人</a:t>
            </a:r>
            <a:r>
              <a:rPr lang="en-US" altLang="zh-CN" dirty="0" smtClean="0"/>
              <a:t>——</a:t>
            </a:r>
            <a:r>
              <a:rPr lang="zh-CN" altLang="en-US" dirty="0" smtClean="0"/>
              <a:t>身心灵合一</a:t>
            </a:r>
            <a:endParaRPr lang="en-US" altLang="zh-CN" dirty="0" smtClean="0"/>
          </a:p>
          <a:p>
            <a:r>
              <a:rPr lang="zh-CN" altLang="en-US" dirty="0" smtClean="0"/>
              <a:t>（</a:t>
            </a:r>
            <a:r>
              <a:rPr lang="en-US" altLang="zh-CN" dirty="0" smtClean="0"/>
              <a:t>2</a:t>
            </a:r>
            <a:r>
              <a:rPr lang="zh-CN" altLang="en-US" dirty="0" smtClean="0"/>
              <a:t>）认识到生命只有一件事</a:t>
            </a:r>
            <a:r>
              <a:rPr lang="en-US" altLang="zh-CN" dirty="0" smtClean="0"/>
              <a:t>——</a:t>
            </a:r>
            <a:r>
              <a:rPr lang="zh-CN" altLang="en-US" dirty="0" smtClean="0"/>
              <a:t>醒来 </a:t>
            </a:r>
            <a:endParaRPr lang="en-US" altLang="zh-CN" dirty="0" smtClean="0"/>
          </a:p>
          <a:p>
            <a:r>
              <a:rPr lang="zh-CN" altLang="en-US" dirty="0" smtClean="0"/>
              <a:t>（</a:t>
            </a:r>
            <a:r>
              <a:rPr lang="en-US" altLang="zh-CN" dirty="0" smtClean="0"/>
              <a:t>3</a:t>
            </a:r>
            <a:r>
              <a:rPr lang="zh-CN" altLang="en-US" dirty="0" smtClean="0"/>
              <a:t>）认清我们自己的生命密码</a:t>
            </a:r>
            <a:r>
              <a:rPr lang="en-US" altLang="zh-CN" dirty="0" smtClean="0"/>
              <a:t>——</a:t>
            </a:r>
            <a:r>
              <a:rPr lang="zh-CN" altLang="en-US" dirty="0" smtClean="0"/>
              <a:t>认识我们的命运</a:t>
            </a:r>
            <a:endParaRPr lang="en-US" altLang="zh-CN" dirty="0" smtClean="0"/>
          </a:p>
          <a:p>
            <a:r>
              <a:rPr lang="zh-CN" altLang="en-US" dirty="0" smtClean="0"/>
              <a:t>（</a:t>
            </a:r>
            <a:r>
              <a:rPr lang="en-US" altLang="zh-CN" dirty="0" smtClean="0"/>
              <a:t>4</a:t>
            </a:r>
            <a:r>
              <a:rPr lang="zh-CN" altLang="en-US" dirty="0" smtClean="0"/>
              <a:t>）心物同源（家和单位的状态是一样的）</a:t>
            </a:r>
            <a:endParaRPr lang="en-US" altLang="zh-CN" dirty="0" smtClean="0"/>
          </a:p>
          <a:p>
            <a:endParaRPr lang="en-US" altLang="zh-CN" dirty="0" smtClean="0"/>
          </a:p>
          <a:p>
            <a:endParaRPr lang="en-US" altLang="zh-CN" dirty="0" smtClean="0"/>
          </a:p>
        </p:txBody>
      </p:sp>
      <p:sp>
        <p:nvSpPr>
          <p:cNvPr id="2" name="标题 1"/>
          <p:cNvSpPr>
            <a:spLocks noGrp="1"/>
          </p:cNvSpPr>
          <p:nvPr>
            <p:ph type="title"/>
          </p:nvPr>
        </p:nvSpPr>
        <p:spPr>
          <a:xfrm>
            <a:off x="539552" y="620688"/>
            <a:ext cx="8229600" cy="1143000"/>
          </a:xfrm>
        </p:spPr>
        <p:txBody>
          <a:bodyPr>
            <a:normAutofit/>
          </a:bodyPr>
          <a:lstStyle/>
          <a:p>
            <a:r>
              <a:rPr lang="en-US" altLang="zh-CN" dirty="0" smtClean="0">
                <a:solidFill>
                  <a:srgbClr val="FF0000"/>
                </a:solidFill>
                <a:effectLst/>
              </a:rPr>
              <a:t>4.</a:t>
            </a:r>
            <a:r>
              <a:rPr lang="zh-CN" altLang="en-US" dirty="0" smtClean="0">
                <a:solidFill>
                  <a:srgbClr val="FF0000"/>
                </a:solidFill>
                <a:effectLst/>
              </a:rPr>
              <a:t>将生命教育融入到健康教育当中</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掌握影响健康的五大系统（环境 、心性 、自我调节、 运动、 饮食作息）</a:t>
            </a:r>
            <a:endParaRPr lang="zh-CN" altLang="en-US" dirty="0" smtClean="0"/>
          </a:p>
          <a:p>
            <a:r>
              <a:rPr lang="en-US" altLang="zh-CN" dirty="0" smtClean="0"/>
              <a:t>《</a:t>
            </a:r>
            <a:r>
              <a:rPr lang="zh-CN" altLang="en-US" dirty="0" smtClean="0"/>
              <a:t>灵枢</a:t>
            </a:r>
            <a:r>
              <a:rPr lang="en-US" altLang="zh-CN" dirty="0" smtClean="0"/>
              <a:t>.</a:t>
            </a:r>
            <a:r>
              <a:rPr lang="zh-CN" altLang="en-US" dirty="0" smtClean="0"/>
              <a:t>邪客</a:t>
            </a:r>
            <a:r>
              <a:rPr lang="en-US" altLang="zh-CN" dirty="0" smtClean="0"/>
              <a:t>》</a:t>
            </a:r>
            <a:r>
              <a:rPr lang="zh-CN" altLang="en-US" dirty="0" smtClean="0"/>
              <a:t>说</a:t>
            </a:r>
            <a:r>
              <a:rPr lang="en-US" altLang="zh-CN" dirty="0" smtClean="0"/>
              <a:t>:“</a:t>
            </a:r>
            <a:r>
              <a:rPr lang="zh-CN" altLang="en-US" dirty="0" smtClean="0"/>
              <a:t>人与天地相应也</a:t>
            </a:r>
            <a:r>
              <a:rPr lang="en-US" altLang="zh-CN" dirty="0" smtClean="0"/>
              <a:t>”</a:t>
            </a:r>
            <a:r>
              <a:rPr lang="zh-CN" altLang="en-US" dirty="0" smtClean="0"/>
              <a:t>，这里的天指的自然界，责任环境如季节、气候、昼夜、地理等对人体的影响。</a:t>
            </a:r>
            <a:endParaRPr lang="en-US" altLang="zh-CN" dirty="0" smtClean="0"/>
          </a:p>
          <a:p>
            <a:r>
              <a:rPr lang="zh-CN" altLang="en-US" dirty="0" smtClean="0"/>
              <a:t>针对五大系统开展相关的健康教育和健康促进工作。</a:t>
            </a:r>
            <a:endParaRPr lang="en-US" altLang="zh-CN" dirty="0" smtClean="0"/>
          </a:p>
          <a:p>
            <a:endParaRPr lang="zh-CN" altLang="en-US" dirty="0"/>
          </a:p>
        </p:txBody>
      </p:sp>
      <p:sp>
        <p:nvSpPr>
          <p:cNvPr id="2" name="标题 1"/>
          <p:cNvSpPr>
            <a:spLocks noGrp="1"/>
          </p:cNvSpPr>
          <p:nvPr>
            <p:ph type="title"/>
          </p:nvPr>
        </p:nvSpPr>
        <p:spPr/>
        <p:txBody>
          <a:bodyPr>
            <a:normAutofit/>
          </a:bodyPr>
          <a:lstStyle/>
          <a:p>
            <a:r>
              <a:rPr lang="en-US" altLang="zh-CN" sz="3600" dirty="0" smtClean="0">
                <a:solidFill>
                  <a:srgbClr val="FF0000"/>
                </a:solidFill>
                <a:effectLst/>
              </a:rPr>
              <a:t>5.</a:t>
            </a:r>
            <a:r>
              <a:rPr lang="zh-CN" altLang="en-US" sz="3600" dirty="0" smtClean="0">
                <a:solidFill>
                  <a:srgbClr val="FF0000"/>
                </a:solidFill>
                <a:effectLst/>
              </a:rPr>
              <a:t>明确残疾人家庭现状</a:t>
            </a:r>
            <a:endParaRPr lang="zh-CN" altLang="en-US" sz="3600" dirty="0">
              <a:solidFill>
                <a:srgbClr val="FF0000"/>
              </a:solidFill>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852936"/>
            <a:ext cx="8229600" cy="3273227"/>
          </a:xfrm>
        </p:spPr>
        <p:txBody>
          <a:bodyPr>
            <a:normAutofit/>
          </a:bodyPr>
          <a:lstStyle/>
          <a:p>
            <a:r>
              <a:rPr lang="zh-CN" altLang="en-US" dirty="0" smtClean="0"/>
              <a:t>联合国</a:t>
            </a:r>
            <a:r>
              <a:rPr lang="en-US" altLang="zh-CN" dirty="0" smtClean="0"/>
              <a:t>《</a:t>
            </a:r>
            <a:r>
              <a:rPr lang="zh-CN" altLang="en-US" dirty="0" smtClean="0"/>
              <a:t>残疾人权利公约</a:t>
            </a:r>
            <a:r>
              <a:rPr lang="en-US" altLang="zh-CN" dirty="0" smtClean="0"/>
              <a:t>》</a:t>
            </a:r>
            <a:r>
              <a:rPr lang="zh-CN" altLang="en-US" dirty="0" smtClean="0"/>
              <a:t>第一条宗旨</a:t>
            </a:r>
            <a:r>
              <a:rPr lang="en-US" altLang="zh-CN" dirty="0" smtClean="0"/>
              <a:t>:</a:t>
            </a:r>
            <a:endParaRPr lang="en-US" altLang="zh-CN" dirty="0" smtClean="0"/>
          </a:p>
          <a:p>
            <a:r>
              <a:rPr lang="zh-CN" altLang="en-US" dirty="0" smtClean="0"/>
              <a:t>公约的宗旨是促进、保护和确保所有残疾人充分和平等地享有一切人权和基本自由，并促进对残疾人固有尊严的尊重。</a:t>
            </a:r>
            <a:endParaRPr lang="en-US" altLang="zh-CN" dirty="0" smtClean="0"/>
          </a:p>
          <a:p>
            <a:endParaRPr lang="zh-CN" altLang="en-US" dirty="0"/>
          </a:p>
        </p:txBody>
      </p:sp>
      <p:sp>
        <p:nvSpPr>
          <p:cNvPr id="2" name="标题 1"/>
          <p:cNvSpPr>
            <a:spLocks noGrp="1"/>
          </p:cNvSpPr>
          <p:nvPr>
            <p:ph type="title"/>
          </p:nvPr>
        </p:nvSpPr>
        <p:spPr>
          <a:xfrm>
            <a:off x="395536" y="1268760"/>
            <a:ext cx="8229600" cy="1143000"/>
          </a:xfrm>
        </p:spPr>
        <p:txBody>
          <a:bodyPr>
            <a:normAutofit fontScale="90000"/>
          </a:bodyPr>
          <a:lstStyle/>
          <a:p>
            <a:r>
              <a:rPr lang="en-US" altLang="zh-CN" sz="4000" dirty="0" smtClean="0">
                <a:solidFill>
                  <a:srgbClr val="FF0000"/>
                </a:solidFill>
                <a:effectLst/>
              </a:rPr>
              <a:t>6.</a:t>
            </a:r>
            <a:r>
              <a:rPr lang="zh-CN" altLang="en-US" sz="4000" dirty="0" smtClean="0">
                <a:solidFill>
                  <a:srgbClr val="FF0000"/>
                </a:solidFill>
                <a:effectLst/>
              </a:rPr>
              <a:t>按照：联合国</a:t>
            </a:r>
            <a:r>
              <a:rPr lang="en-US" altLang="zh-CN" sz="4000" dirty="0" smtClean="0">
                <a:solidFill>
                  <a:srgbClr val="FF0000"/>
                </a:solidFill>
                <a:effectLst/>
              </a:rPr>
              <a:t>《</a:t>
            </a:r>
            <a:r>
              <a:rPr lang="zh-CN" altLang="en-US" sz="4000" dirty="0" smtClean="0">
                <a:solidFill>
                  <a:srgbClr val="FF0000"/>
                </a:solidFill>
                <a:effectLst/>
              </a:rPr>
              <a:t>残疾人权利公约</a:t>
            </a:r>
            <a:r>
              <a:rPr lang="en-US" altLang="zh-CN" sz="4000" dirty="0" smtClean="0">
                <a:solidFill>
                  <a:srgbClr val="FF0000"/>
                </a:solidFill>
                <a:effectLst/>
              </a:rPr>
              <a:t>》</a:t>
            </a:r>
            <a:r>
              <a:rPr lang="zh-CN" altLang="en-US" sz="4000" dirty="0" smtClean="0">
                <a:solidFill>
                  <a:srgbClr val="FF0000"/>
                </a:solidFill>
                <a:effectLst/>
              </a:rPr>
              <a:t>和</a:t>
            </a:r>
            <a:r>
              <a:rPr lang="en-US" altLang="zh-CN" sz="4000" dirty="0" smtClean="0">
                <a:solidFill>
                  <a:srgbClr val="FF0000"/>
                </a:solidFill>
                <a:effectLst/>
              </a:rPr>
              <a:t>《</a:t>
            </a:r>
            <a:r>
              <a:rPr lang="zh-CN" altLang="en-US" sz="4000" dirty="0" smtClean="0">
                <a:solidFill>
                  <a:srgbClr val="FF0000"/>
                </a:solidFill>
                <a:effectLst/>
              </a:rPr>
              <a:t>中华人民共和国残疾人保障法</a:t>
            </a:r>
            <a:r>
              <a:rPr lang="en-US" altLang="zh-CN" sz="4000" dirty="0" smtClean="0">
                <a:solidFill>
                  <a:srgbClr val="FF0000"/>
                </a:solidFill>
                <a:effectLst/>
              </a:rPr>
              <a:t>》</a:t>
            </a:r>
            <a:r>
              <a:rPr lang="zh-CN" altLang="en-US" sz="4000" dirty="0" smtClean="0">
                <a:solidFill>
                  <a:srgbClr val="FF0000"/>
                </a:solidFill>
                <a:effectLst/>
              </a:rPr>
              <a:t>等开展工作</a:t>
            </a:r>
            <a:br>
              <a:rPr lang="en-US" altLang="zh-CN" dirty="0" smtClean="0"/>
            </a:b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7"/>
          <p:cNvSpPr txBox="1">
            <a:spLocks noChangeArrowheads="1"/>
          </p:cNvSpPr>
          <p:nvPr/>
        </p:nvSpPr>
        <p:spPr bwMode="auto">
          <a:xfrm>
            <a:off x="664254" y="228529"/>
            <a:ext cx="35268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600" u="sng" dirty="0" smtClean="0">
                <a:latin typeface="方正小标宋简体" pitchFamily="65" charset="-122"/>
                <a:ea typeface="方正小标宋简体" pitchFamily="65" charset="-122"/>
              </a:rPr>
              <a:t>浅谈残疾人家庭健康教育和生命教育</a:t>
            </a:r>
            <a:endParaRPr lang="zh-CN" altLang="en-US" sz="1600" u="sng" dirty="0" smtClean="0">
              <a:latin typeface="方正兰亭大黑_GBK" pitchFamily="2" charset="-122"/>
              <a:ea typeface="方正兰亭大黑_GBK" pitchFamily="2" charset="-122"/>
            </a:endParaRPr>
          </a:p>
        </p:txBody>
      </p:sp>
      <p:sp>
        <p:nvSpPr>
          <p:cNvPr id="38" name="矩形 37"/>
          <p:cNvSpPr/>
          <p:nvPr/>
        </p:nvSpPr>
        <p:spPr>
          <a:xfrm>
            <a:off x="551980" y="1892245"/>
            <a:ext cx="1859362" cy="1727659"/>
          </a:xfrm>
          <a:prstGeom prst="rect">
            <a:avLst/>
          </a:prstGeom>
          <a:blipFill dpi="0" rotWithShape="1">
            <a:blip r:embed="rId1"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8"/>
          <p:cNvGrpSpPr/>
          <p:nvPr/>
        </p:nvGrpSpPr>
        <p:grpSpPr>
          <a:xfrm>
            <a:off x="551980" y="3630512"/>
            <a:ext cx="1859362" cy="479905"/>
            <a:chOff x="552075" y="2865457"/>
            <a:chExt cx="1859685" cy="360040"/>
          </a:xfrm>
          <a:solidFill>
            <a:srgbClr val="008000"/>
          </a:solidFill>
        </p:grpSpPr>
        <p:sp>
          <p:nvSpPr>
            <p:cNvPr id="40" name="矩形 39"/>
            <p:cNvSpPr/>
            <p:nvPr/>
          </p:nvSpPr>
          <p:spPr>
            <a:xfrm>
              <a:off x="552075" y="2865457"/>
              <a:ext cx="1859685"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066545" y="2872449"/>
              <a:ext cx="877315" cy="277085"/>
            </a:xfrm>
            <a:prstGeom prst="rect">
              <a:avLst/>
            </a:prstGeom>
            <a:noFill/>
          </p:spPr>
          <p:txBody>
            <a:bodyPr wrap="none" rtlCol="0">
              <a:spAutoFit/>
            </a:bodyPr>
            <a:lstStyle/>
            <a:p>
              <a:r>
                <a:rPr lang="zh-CN" altLang="en-US" dirty="0" smtClean="0">
                  <a:solidFill>
                    <a:schemeClr val="bg1"/>
                  </a:solidFill>
                </a:rPr>
                <a:t>标题一</a:t>
              </a:r>
              <a:endParaRPr lang="zh-CN" altLang="en-US" dirty="0">
                <a:solidFill>
                  <a:schemeClr val="bg1"/>
                </a:solidFill>
              </a:endParaRPr>
            </a:p>
          </p:txBody>
        </p:sp>
      </p:grpSp>
      <p:sp>
        <p:nvSpPr>
          <p:cNvPr id="42" name="TextBox 41"/>
          <p:cNvSpPr txBox="1"/>
          <p:nvPr/>
        </p:nvSpPr>
        <p:spPr>
          <a:xfrm>
            <a:off x="467463" y="4291772"/>
            <a:ext cx="2016874" cy="738664"/>
          </a:xfrm>
          <a:prstGeom prst="rect">
            <a:avLst/>
          </a:prstGeom>
          <a:noFill/>
        </p:spPr>
        <p:txBody>
          <a:bodyPr wrap="square" rtlCol="0">
            <a:spAutoFit/>
          </a:bodyPr>
          <a:lstStyle/>
          <a:p>
            <a:pPr>
              <a:lnSpc>
                <a:spcPct val="150000"/>
              </a:lnSpc>
            </a:pPr>
            <a:r>
              <a:rPr lang="en-US" altLang="zh-CN" sz="2800" b="1" dirty="0" smtClean="0">
                <a:solidFill>
                  <a:schemeClr val="tx1">
                    <a:lumMod val="75000"/>
                    <a:lumOff val="25000"/>
                  </a:schemeClr>
                </a:solidFill>
                <a:latin typeface="+mn-ea"/>
              </a:rPr>
              <a:t>12</a:t>
            </a:r>
            <a:r>
              <a:rPr lang="zh-CN" altLang="en-US" sz="1400" b="1" dirty="0" smtClean="0">
                <a:solidFill>
                  <a:schemeClr val="tx1">
                    <a:lumMod val="75000"/>
                    <a:lumOff val="25000"/>
                  </a:schemeClr>
                </a:solidFill>
                <a:latin typeface="+mn-ea"/>
              </a:rPr>
              <a:t>个目的和任务</a:t>
            </a:r>
            <a:endParaRPr lang="en-US" altLang="zh-CN" sz="1400" b="1" dirty="0" smtClean="0">
              <a:solidFill>
                <a:schemeClr val="tx1">
                  <a:lumMod val="75000"/>
                  <a:lumOff val="25000"/>
                </a:schemeClr>
              </a:solidFill>
              <a:latin typeface="+mn-ea"/>
            </a:endParaRPr>
          </a:p>
        </p:txBody>
      </p:sp>
      <p:sp>
        <p:nvSpPr>
          <p:cNvPr id="43" name="矩形 42"/>
          <p:cNvSpPr/>
          <p:nvPr/>
        </p:nvSpPr>
        <p:spPr>
          <a:xfrm>
            <a:off x="2639849" y="1892245"/>
            <a:ext cx="1859362" cy="1727659"/>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3"/>
          <p:cNvGrpSpPr/>
          <p:nvPr/>
        </p:nvGrpSpPr>
        <p:grpSpPr>
          <a:xfrm>
            <a:off x="2639849" y="3630512"/>
            <a:ext cx="1859362" cy="479905"/>
            <a:chOff x="552075" y="2865457"/>
            <a:chExt cx="1859685" cy="360040"/>
          </a:xfrm>
        </p:grpSpPr>
        <p:sp>
          <p:nvSpPr>
            <p:cNvPr id="45" name="矩形 44"/>
            <p:cNvSpPr/>
            <p:nvPr/>
          </p:nvSpPr>
          <p:spPr>
            <a:xfrm>
              <a:off x="552075" y="2865457"/>
              <a:ext cx="1859685" cy="360040"/>
            </a:xfrm>
            <a:prstGeom prst="rect">
              <a:avLst/>
            </a:prstGeom>
            <a:solidFill>
              <a:srgbClr val="FE6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1066545" y="2872449"/>
              <a:ext cx="877315" cy="277085"/>
            </a:xfrm>
            <a:prstGeom prst="rect">
              <a:avLst/>
            </a:prstGeom>
            <a:noFill/>
          </p:spPr>
          <p:txBody>
            <a:bodyPr wrap="none" rtlCol="0">
              <a:spAutoFit/>
            </a:bodyPr>
            <a:lstStyle/>
            <a:p>
              <a:r>
                <a:rPr lang="zh-CN" altLang="en-US" dirty="0" smtClean="0">
                  <a:solidFill>
                    <a:schemeClr val="bg1"/>
                  </a:solidFill>
                </a:rPr>
                <a:t>标题二</a:t>
              </a:r>
              <a:endParaRPr lang="zh-CN" altLang="en-US" dirty="0">
                <a:solidFill>
                  <a:schemeClr val="bg1"/>
                </a:solidFill>
              </a:endParaRPr>
            </a:p>
          </p:txBody>
        </p:sp>
      </p:grpSp>
      <p:sp>
        <p:nvSpPr>
          <p:cNvPr id="47" name="TextBox 46"/>
          <p:cNvSpPr txBox="1"/>
          <p:nvPr/>
        </p:nvSpPr>
        <p:spPr>
          <a:xfrm>
            <a:off x="2555332" y="4291771"/>
            <a:ext cx="2016874" cy="738664"/>
          </a:xfrm>
          <a:prstGeom prst="rect">
            <a:avLst/>
          </a:prstGeom>
          <a:noFill/>
        </p:spPr>
        <p:txBody>
          <a:bodyPr wrap="square" rtlCol="0">
            <a:spAutoFit/>
          </a:bodyPr>
          <a:lstStyle/>
          <a:p>
            <a:pPr algn="ctr">
              <a:lnSpc>
                <a:spcPct val="150000"/>
              </a:lnSpc>
            </a:pPr>
            <a:r>
              <a:rPr lang="en-US" altLang="zh-CN" sz="1400" b="1" dirty="0" smtClean="0">
                <a:solidFill>
                  <a:schemeClr val="tx1">
                    <a:lumMod val="75000"/>
                    <a:lumOff val="25000"/>
                  </a:schemeClr>
                </a:solidFill>
              </a:rPr>
              <a:t>《</a:t>
            </a:r>
            <a:r>
              <a:rPr lang="zh-CN" altLang="en-US" sz="1400" b="1" dirty="0" smtClean="0">
                <a:solidFill>
                  <a:schemeClr val="tx1">
                    <a:lumMod val="75000"/>
                    <a:lumOff val="25000"/>
                  </a:schemeClr>
                </a:solidFill>
              </a:rPr>
              <a:t>残疾人公约</a:t>
            </a:r>
            <a:r>
              <a:rPr lang="en-US" altLang="zh-CN" sz="1400" b="1" dirty="0" smtClean="0">
                <a:solidFill>
                  <a:schemeClr val="tx1">
                    <a:lumMod val="75000"/>
                    <a:lumOff val="25000"/>
                  </a:schemeClr>
                </a:solidFill>
              </a:rPr>
              <a:t>》</a:t>
            </a:r>
            <a:r>
              <a:rPr lang="zh-CN" altLang="en-US" sz="1400" b="1" dirty="0" smtClean="0">
                <a:solidFill>
                  <a:schemeClr val="tx1">
                    <a:lumMod val="75000"/>
                    <a:lumOff val="25000"/>
                  </a:schemeClr>
                </a:solidFill>
              </a:rPr>
              <a:t>和</a:t>
            </a:r>
            <a:endParaRPr lang="en-US" altLang="zh-CN" sz="1400" b="1" dirty="0" smtClean="0">
              <a:solidFill>
                <a:schemeClr val="tx1">
                  <a:lumMod val="75000"/>
                  <a:lumOff val="25000"/>
                </a:schemeClr>
              </a:solidFill>
            </a:endParaRPr>
          </a:p>
          <a:p>
            <a:pPr algn="ctr">
              <a:lnSpc>
                <a:spcPct val="150000"/>
              </a:lnSpc>
            </a:pPr>
            <a:r>
              <a:rPr lang="zh-CN" altLang="en-US" sz="1400" b="1" dirty="0" smtClean="0">
                <a:solidFill>
                  <a:schemeClr val="tx1">
                    <a:lumMod val="75000"/>
                    <a:lumOff val="25000"/>
                  </a:schemeClr>
                </a:solidFill>
              </a:rPr>
              <a:t>法律保障</a:t>
            </a:r>
            <a:endParaRPr lang="en-US" altLang="zh-CN" sz="1400" b="1" dirty="0" smtClean="0">
              <a:solidFill>
                <a:schemeClr val="tx1">
                  <a:lumMod val="75000"/>
                  <a:lumOff val="25000"/>
                </a:schemeClr>
              </a:solidFill>
            </a:endParaRPr>
          </a:p>
        </p:txBody>
      </p:sp>
      <p:sp>
        <p:nvSpPr>
          <p:cNvPr id="48" name="矩形 47"/>
          <p:cNvSpPr/>
          <p:nvPr/>
        </p:nvSpPr>
        <p:spPr>
          <a:xfrm>
            <a:off x="4668244" y="1892245"/>
            <a:ext cx="1859362" cy="1727659"/>
          </a:xfrm>
          <a:prstGeom prst="rect">
            <a:avLst/>
          </a:prstGeom>
          <a:blipFill dpi="0" rotWithShape="1">
            <a:blip r:embed="rId3"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48"/>
          <p:cNvGrpSpPr/>
          <p:nvPr/>
        </p:nvGrpSpPr>
        <p:grpSpPr>
          <a:xfrm>
            <a:off x="4668244" y="3630512"/>
            <a:ext cx="1859362" cy="479905"/>
            <a:chOff x="552075" y="2865457"/>
            <a:chExt cx="1859685" cy="360040"/>
          </a:xfrm>
        </p:grpSpPr>
        <p:sp>
          <p:nvSpPr>
            <p:cNvPr id="50" name="矩形 49"/>
            <p:cNvSpPr/>
            <p:nvPr/>
          </p:nvSpPr>
          <p:spPr>
            <a:xfrm>
              <a:off x="552075" y="2865457"/>
              <a:ext cx="1859685"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1066545" y="2872449"/>
              <a:ext cx="877315" cy="277085"/>
            </a:xfrm>
            <a:prstGeom prst="rect">
              <a:avLst/>
            </a:prstGeom>
            <a:noFill/>
          </p:spPr>
          <p:txBody>
            <a:bodyPr wrap="none" rtlCol="0">
              <a:spAutoFit/>
            </a:bodyPr>
            <a:lstStyle/>
            <a:p>
              <a:r>
                <a:rPr lang="zh-CN" altLang="en-US" dirty="0" smtClean="0">
                  <a:solidFill>
                    <a:schemeClr val="bg1"/>
                  </a:solidFill>
                </a:rPr>
                <a:t>标题三</a:t>
              </a:r>
              <a:endParaRPr lang="zh-CN" altLang="en-US" dirty="0">
                <a:solidFill>
                  <a:schemeClr val="bg1"/>
                </a:solidFill>
              </a:endParaRPr>
            </a:p>
          </p:txBody>
        </p:sp>
      </p:grpSp>
      <p:sp>
        <p:nvSpPr>
          <p:cNvPr id="52" name="TextBox 51"/>
          <p:cNvSpPr txBox="1"/>
          <p:nvPr/>
        </p:nvSpPr>
        <p:spPr>
          <a:xfrm>
            <a:off x="4583727" y="4291772"/>
            <a:ext cx="2016874" cy="738664"/>
          </a:xfrm>
          <a:prstGeom prst="rect">
            <a:avLst/>
          </a:prstGeom>
          <a:noFill/>
        </p:spPr>
        <p:txBody>
          <a:bodyPr wrap="square" rtlCol="0">
            <a:spAutoFit/>
          </a:bodyPr>
          <a:lstStyle/>
          <a:p>
            <a:pPr algn="ctr">
              <a:lnSpc>
                <a:spcPct val="150000"/>
              </a:lnSpc>
            </a:pPr>
            <a:r>
              <a:rPr lang="zh-CN" altLang="en-US" sz="1400" b="1" dirty="0" smtClean="0">
                <a:solidFill>
                  <a:schemeClr val="tx1">
                    <a:lumMod val="75000"/>
                    <a:lumOff val="25000"/>
                  </a:schemeClr>
                </a:solidFill>
              </a:rPr>
              <a:t>健康教育和生命教育</a:t>
            </a:r>
            <a:endParaRPr lang="en-US" altLang="zh-CN" sz="1400" b="1" dirty="0" smtClean="0">
              <a:solidFill>
                <a:schemeClr val="tx1">
                  <a:lumMod val="75000"/>
                  <a:lumOff val="25000"/>
                </a:schemeClr>
              </a:solidFill>
            </a:endParaRPr>
          </a:p>
          <a:p>
            <a:pPr algn="ctr">
              <a:lnSpc>
                <a:spcPct val="150000"/>
              </a:lnSpc>
            </a:pPr>
            <a:r>
              <a:rPr lang="zh-CN" altLang="en-US" sz="1400" b="1" dirty="0" smtClean="0">
                <a:solidFill>
                  <a:schemeClr val="tx1">
                    <a:lumMod val="75000"/>
                    <a:lumOff val="25000"/>
                  </a:schemeClr>
                </a:solidFill>
              </a:rPr>
              <a:t>的概念</a:t>
            </a:r>
            <a:endParaRPr lang="en-US" altLang="zh-CN" sz="1400" b="1" dirty="0" smtClean="0">
              <a:solidFill>
                <a:schemeClr val="tx1">
                  <a:lumMod val="75000"/>
                  <a:lumOff val="25000"/>
                </a:schemeClr>
              </a:solidFill>
            </a:endParaRPr>
          </a:p>
        </p:txBody>
      </p:sp>
      <p:sp>
        <p:nvSpPr>
          <p:cNvPr id="53" name="矩形 52"/>
          <p:cNvSpPr/>
          <p:nvPr/>
        </p:nvSpPr>
        <p:spPr>
          <a:xfrm>
            <a:off x="6756113" y="1892245"/>
            <a:ext cx="1859362" cy="1727659"/>
          </a:xfrm>
          <a:prstGeom prst="rect">
            <a:avLst/>
          </a:prstGeom>
          <a:blipFill dpi="0" rotWithShape="1">
            <a:blip r:embed="rId4"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53"/>
          <p:cNvGrpSpPr/>
          <p:nvPr/>
        </p:nvGrpSpPr>
        <p:grpSpPr>
          <a:xfrm>
            <a:off x="6756113" y="3630512"/>
            <a:ext cx="1859362" cy="479905"/>
            <a:chOff x="552075" y="2865457"/>
            <a:chExt cx="1859685" cy="360040"/>
          </a:xfrm>
        </p:grpSpPr>
        <p:sp>
          <p:nvSpPr>
            <p:cNvPr id="55" name="矩形 54"/>
            <p:cNvSpPr/>
            <p:nvPr/>
          </p:nvSpPr>
          <p:spPr>
            <a:xfrm>
              <a:off x="552075" y="2865457"/>
              <a:ext cx="1859685"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1066545" y="2872449"/>
              <a:ext cx="877315" cy="277085"/>
            </a:xfrm>
            <a:prstGeom prst="rect">
              <a:avLst/>
            </a:prstGeom>
            <a:noFill/>
          </p:spPr>
          <p:txBody>
            <a:bodyPr wrap="none" rtlCol="0">
              <a:spAutoFit/>
            </a:bodyPr>
            <a:lstStyle/>
            <a:p>
              <a:r>
                <a:rPr lang="zh-CN" altLang="en-US" dirty="0" smtClean="0">
                  <a:solidFill>
                    <a:schemeClr val="bg1"/>
                  </a:solidFill>
                </a:rPr>
                <a:t>标题四</a:t>
              </a:r>
              <a:endParaRPr lang="zh-CN" altLang="en-US" dirty="0">
                <a:solidFill>
                  <a:schemeClr val="bg1"/>
                </a:solidFill>
              </a:endParaRPr>
            </a:p>
          </p:txBody>
        </p:sp>
      </p:grpSp>
      <p:sp>
        <p:nvSpPr>
          <p:cNvPr id="57" name="TextBox 56"/>
          <p:cNvSpPr txBox="1"/>
          <p:nvPr/>
        </p:nvSpPr>
        <p:spPr>
          <a:xfrm>
            <a:off x="6671596" y="4291772"/>
            <a:ext cx="2016874" cy="711733"/>
          </a:xfrm>
          <a:prstGeom prst="rect">
            <a:avLst/>
          </a:prstGeom>
          <a:noFill/>
        </p:spPr>
        <p:txBody>
          <a:bodyPr wrap="square" rtlCol="0">
            <a:spAutoFit/>
          </a:bodyPr>
          <a:lstStyle/>
          <a:p>
            <a:pPr algn="ctr">
              <a:lnSpc>
                <a:spcPct val="150000"/>
              </a:lnSpc>
            </a:pPr>
            <a:r>
              <a:rPr lang="zh-CN" altLang="en-US" sz="1400" b="1" dirty="0" smtClean="0">
                <a:solidFill>
                  <a:schemeClr val="tx1">
                    <a:lumMod val="75000"/>
                    <a:lumOff val="25000"/>
                  </a:schemeClr>
                </a:solidFill>
              </a:rPr>
              <a:t>怎样开展好残疾人家庭健康教育生命教育工作</a:t>
            </a:r>
            <a:endParaRPr lang="en-US" altLang="zh-CN" sz="1400" b="1" dirty="0" smtClean="0">
              <a:solidFill>
                <a:schemeClr val="tx1">
                  <a:lumMod val="75000"/>
                  <a:lumOff val="25000"/>
                </a:schemeClr>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250" autoRev="1" fill="hold">
                                          <p:stCondLst>
                                            <p:cond delay="0"/>
                                          </p:stCondLst>
                                        </p:cTn>
                                        <p:tgtEl>
                                          <p:spTgt spid="17"/>
                                        </p:tgtEl>
                                        <p:attrNameLst>
                                          <p:attrName>ppt_w</p:attrName>
                                        </p:attrNameLst>
                                      </p:cBhvr>
                                    </p:anim>
                                    <p:anim by="(#ppt_w*0.50)" calcmode="lin" valueType="num">
                                      <p:cBhvr>
                                        <p:cTn id="8" dur="250" decel="50000" autoRev="1" fill="hold">
                                          <p:stCondLst>
                                            <p:cond delay="0"/>
                                          </p:stCondLst>
                                        </p:cTn>
                                        <p:tgtEl>
                                          <p:spTgt spid="17"/>
                                        </p:tgtEl>
                                        <p:attrNameLst>
                                          <p:attrName>ppt_x</p:attrName>
                                        </p:attrNameLst>
                                      </p:cBhvr>
                                    </p:anim>
                                    <p:anim from="(-#ppt_h/2)" to="(#ppt_y)" calcmode="lin" valueType="num">
                                      <p:cBhvr>
                                        <p:cTn id="9" dur="500" fill="hold">
                                          <p:stCondLst>
                                            <p:cond delay="0"/>
                                          </p:stCondLst>
                                        </p:cTn>
                                        <p:tgtEl>
                                          <p:spTgt spid="17"/>
                                        </p:tgtEl>
                                        <p:attrNameLst>
                                          <p:attrName>ppt_y</p:attrName>
                                        </p:attrNameLst>
                                      </p:cBhvr>
                                    </p:anim>
                                    <p:animRot by="21600000">
                                      <p:cBhvr>
                                        <p:cTn id="10" dur="500" fill="hold">
                                          <p:stCondLst>
                                            <p:cond delay="0"/>
                                          </p:stCondLst>
                                        </p:cTn>
                                        <p:tgtEl>
                                          <p:spTgt spid="17"/>
                                        </p:tgtEl>
                                        <p:attrNameLst>
                                          <p:attrName>r</p:attrName>
                                        </p:attrNameLst>
                                      </p:cBhvr>
                                    </p:animRo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75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750"/>
                            </p:stCondLst>
                            <p:childTnLst>
                              <p:par>
                                <p:cTn id="38" presetID="22" presetClass="entr" presetSubtype="1"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500"/>
                                        <p:tgtEl>
                                          <p:spTgt spid="47"/>
                                        </p:tgtEl>
                                      </p:cBhvr>
                                    </p:animEffect>
                                  </p:childTnLst>
                                </p:cTn>
                              </p:par>
                            </p:childTnLst>
                          </p:cTn>
                        </p:par>
                        <p:par>
                          <p:cTn id="41" fill="hold">
                            <p:stCondLst>
                              <p:cond delay="325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par>
                                <p:cTn id="47" presetID="53" presetClass="entr" presetSubtype="16"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75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4250"/>
                            </p:stCondLst>
                            <p:childTnLst>
                              <p:par>
                                <p:cTn id="57" presetID="53" presetClass="entr" presetSubtype="16"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par>
                                <p:cTn id="62" presetID="53" presetClass="entr" presetSubtype="16"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par>
                          <p:cTn id="67" fill="hold">
                            <p:stCondLst>
                              <p:cond delay="4750"/>
                            </p:stCondLst>
                            <p:childTnLst>
                              <p:par>
                                <p:cTn id="68" presetID="22" presetClass="entr" presetSubtype="1"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up)">
                                      <p:cBhvr>
                                        <p:cTn id="7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animBg="1"/>
      <p:bldP spid="42" grpId="0"/>
      <p:bldP spid="43" grpId="0" animBg="1"/>
      <p:bldP spid="47" grpId="0"/>
      <p:bldP spid="48" grpId="0" animBg="1"/>
      <p:bldP spid="52" grpId="0"/>
      <p:bldP spid="53"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1032" y="2132856"/>
            <a:ext cx="8712968" cy="2985195"/>
          </a:xfrm>
        </p:spPr>
        <p:txBody>
          <a:bodyPr>
            <a:normAutofit/>
          </a:bodyPr>
          <a:lstStyle/>
          <a:p>
            <a:pPr>
              <a:lnSpc>
                <a:spcPts val="3500"/>
              </a:lnSpc>
            </a:pPr>
            <a:r>
              <a:rPr lang="zh-CN" altLang="en-US" sz="2800" b="1" dirty="0" smtClean="0">
                <a:solidFill>
                  <a:srgbClr val="FF0000"/>
                </a:solidFill>
              </a:rPr>
              <a:t>残疾人不是残废人</a:t>
            </a:r>
            <a:r>
              <a:rPr lang="zh-CN" altLang="en-US" sz="2800" dirty="0" smtClean="0"/>
              <a:t>（每个残疾人都会在人生的旅途中认识和告诉自己和世人，不是废人，而是需要比常人更加努力，跨过更多障碍而生活，并想活好的人）</a:t>
            </a:r>
            <a:endParaRPr lang="en-US" altLang="zh-CN" sz="2800" dirty="0" smtClean="0"/>
          </a:p>
          <a:p>
            <a:pPr>
              <a:lnSpc>
                <a:spcPts val="3500"/>
              </a:lnSpc>
            </a:pPr>
            <a:endParaRPr lang="en-US" altLang="zh-CN" sz="2800" dirty="0" smtClean="0"/>
          </a:p>
        </p:txBody>
      </p:sp>
      <p:sp>
        <p:nvSpPr>
          <p:cNvPr id="2" name="标题 1"/>
          <p:cNvSpPr>
            <a:spLocks noGrp="1"/>
          </p:cNvSpPr>
          <p:nvPr>
            <p:ph type="title"/>
          </p:nvPr>
        </p:nvSpPr>
        <p:spPr>
          <a:xfrm>
            <a:off x="467544" y="836712"/>
            <a:ext cx="8229600" cy="1080120"/>
          </a:xfrm>
        </p:spPr>
        <p:txBody>
          <a:bodyPr>
            <a:noAutofit/>
          </a:bodyPr>
          <a:lstStyle/>
          <a:p>
            <a:r>
              <a:rPr lang="en-US" altLang="zh-CN" sz="3600" b="1" dirty="0" smtClean="0">
                <a:solidFill>
                  <a:srgbClr val="FF0000"/>
                </a:solidFill>
                <a:effectLst/>
              </a:rPr>
              <a:t>7.</a:t>
            </a:r>
            <a:r>
              <a:rPr lang="zh-CN" altLang="en-US" sz="3600" b="1" dirty="0" smtClean="0">
                <a:solidFill>
                  <a:srgbClr val="FF0000"/>
                </a:solidFill>
                <a:effectLst/>
              </a:rPr>
              <a:t> 知残疾人的不易</a:t>
            </a:r>
            <a:endParaRPr lang="zh-CN" altLang="en-US" sz="3600" b="1" dirty="0">
              <a:solidFill>
                <a:srgbClr val="FF0000"/>
              </a:soli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残疾人可能存在着与生俱来的、常人不具备的天赋和品质。</a:t>
            </a:r>
            <a:endParaRPr lang="en-US" altLang="zh-CN" dirty="0" smtClean="0"/>
          </a:p>
          <a:p>
            <a:endParaRPr lang="en-US" altLang="zh-CN" dirty="0" smtClean="0"/>
          </a:p>
          <a:p>
            <a:r>
              <a:rPr lang="zh-CN" altLang="en-US" dirty="0" smtClean="0"/>
              <a:t>残疾人的内心往往不是脆弱就是更强大</a:t>
            </a:r>
            <a:endParaRPr lang="zh-CN" altLang="en-US" dirty="0" smtClean="0"/>
          </a:p>
          <a:p>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a:bodyPr>
          <a:lstStyle/>
          <a:p>
            <a:r>
              <a:rPr lang="zh-CN" altLang="en-US" dirty="0" smtClean="0"/>
              <a:t>视力残疾的盲人：不能看到五彩缤纷的世界，但感官往往超出常人，异常灵敏；</a:t>
            </a:r>
            <a:endParaRPr lang="en-US" altLang="zh-CN" dirty="0" smtClean="0"/>
          </a:p>
          <a:p>
            <a:r>
              <a:rPr lang="zh-CN" altLang="en-US" dirty="0" smtClean="0"/>
              <a:t>听力残疾的聋哑人和语言障碍的残疾人：不能听到人间的各种声音和不能用语言表达自己的感受，但更容易清净的进入自然的状态，更有专注力，做事更加细致，而不被外界干扰，还能更好的用感官感受人间的美好；</a:t>
            </a:r>
            <a:endParaRPr lang="en-US" altLang="zh-CN" dirty="0" smtClean="0"/>
          </a:p>
          <a:p>
            <a:r>
              <a:rPr lang="zh-CN" altLang="en-US" dirty="0" smtClean="0"/>
              <a:t>肢体残疾的人：健存的肢体往往灵活到我们难以想象；</a:t>
            </a:r>
            <a:endParaRPr lang="en-US" altLang="zh-CN" dirty="0" smtClean="0"/>
          </a:p>
          <a:p>
            <a:r>
              <a:rPr lang="zh-CN" altLang="en-US" dirty="0" smtClean="0"/>
              <a:t>精神和智力残疾的人：往往带着高纬度的使命；</a:t>
            </a:r>
            <a:endParaRPr lang="en-US" altLang="zh-CN" dirty="0" smtClean="0"/>
          </a:p>
          <a:p>
            <a:r>
              <a:rPr lang="zh-CN" altLang="en-US" dirty="0" smtClean="0"/>
              <a:t>综合残疾的人：也会有综合的超长能力，他们对生活的热爱，对美好的渴望，比常人更强大；</a:t>
            </a: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smtClean="0"/>
              <a:t>也许：</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2" name="标题 1"/>
          <p:cNvSpPr>
            <a:spLocks noGrp="1"/>
          </p:cNvSpPr>
          <p:nvPr>
            <p:ph type="title"/>
          </p:nvPr>
        </p:nvSpPr>
        <p:spPr/>
        <p:txBody>
          <a:bodyPr>
            <a:normAutofit/>
          </a:bodyPr>
          <a:lstStyle/>
          <a:p>
            <a:r>
              <a:rPr lang="en-US" altLang="zh-CN" dirty="0" smtClean="0">
                <a:solidFill>
                  <a:srgbClr val="FF0000"/>
                </a:solidFill>
                <a:effectLst/>
              </a:rPr>
              <a:t>8.</a:t>
            </a:r>
            <a:r>
              <a:rPr lang="zh-CN" altLang="en-US" dirty="0" smtClean="0">
                <a:solidFill>
                  <a:srgbClr val="FF0000"/>
                </a:solidFill>
                <a:effectLst/>
              </a:rPr>
              <a:t>注意方式方法，特别是有效沟通</a:t>
            </a:r>
            <a:endParaRPr lang="zh-CN" altLang="en-US" dirty="0">
              <a:solidFill>
                <a:srgbClr val="FF0000"/>
              </a:solidFill>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39552" y="274638"/>
            <a:ext cx="7690048" cy="1143000"/>
          </a:xfrm>
        </p:spPr>
        <p:txBody>
          <a:bodyPr>
            <a:normAutofit/>
          </a:bodyPr>
          <a:lstStyle/>
          <a:p>
            <a:r>
              <a:rPr lang="zh-CN" altLang="en-US" sz="4000" dirty="0" smtClean="0">
                <a:solidFill>
                  <a:srgbClr val="FF0000"/>
                </a:solidFill>
                <a:effectLst/>
              </a:rPr>
              <a:t>掌握沟通定律55 38 7</a:t>
            </a:r>
            <a:endParaRPr lang="zh-CN" altLang="en-US" sz="4000" dirty="0" smtClean="0">
              <a:solidFill>
                <a:srgbClr val="FF0000"/>
              </a:solidFill>
              <a:effectLst/>
            </a:endParaRPr>
          </a:p>
        </p:txBody>
      </p:sp>
      <p:sp>
        <p:nvSpPr>
          <p:cNvPr id="14339" name="Rectangle 3"/>
          <p:cNvSpPr>
            <a:spLocks noGrp="1" noChangeArrowheads="1"/>
          </p:cNvSpPr>
          <p:nvPr>
            <p:ph type="body" idx="4294967295"/>
          </p:nvPr>
        </p:nvSpPr>
        <p:spPr>
          <a:xfrm>
            <a:off x="323528" y="1481138"/>
            <a:ext cx="7906072" cy="4525962"/>
          </a:xfrm>
        </p:spPr>
        <p:txBody>
          <a:bodyPr/>
          <a:lstStyle/>
          <a:p>
            <a:pPr>
              <a:lnSpc>
                <a:spcPct val="80000"/>
              </a:lnSpc>
            </a:pPr>
            <a:r>
              <a:rPr lang="zh-CN" altLang="en-US" dirty="0" smtClean="0"/>
              <a:t>早在上世纪70年代，美国加州大学洛杉矶分校的心理学教授</a:t>
            </a:r>
            <a:r>
              <a:rPr lang="zh-CN" altLang="en-US" dirty="0" smtClean="0">
                <a:solidFill>
                  <a:srgbClr val="FF3300"/>
                </a:solidFill>
              </a:rPr>
              <a:t>艾伯特.麦拉宾(Albert Mehrabian)</a:t>
            </a:r>
            <a:r>
              <a:rPr lang="zh-CN" altLang="en-US" dirty="0" smtClean="0"/>
              <a:t>便指出，在人们进行沟通交流的时候</a:t>
            </a:r>
            <a:endParaRPr lang="zh-CN" altLang="en-US" dirty="0" smtClean="0"/>
          </a:p>
          <a:p>
            <a:pPr>
              <a:lnSpc>
                <a:spcPct val="80000"/>
              </a:lnSpc>
            </a:pPr>
            <a:endParaRPr lang="zh-CN" altLang="en-US" dirty="0" smtClean="0"/>
          </a:p>
          <a:p>
            <a:pPr>
              <a:lnSpc>
                <a:spcPct val="80000"/>
              </a:lnSpc>
            </a:pPr>
            <a:r>
              <a:rPr lang="zh-CN" altLang="en-US" dirty="0" smtClean="0"/>
              <a:t>有55%的信息是通过视觉传达的，如手势、表情、外表、妆扮、仪态、肢体语言等；</a:t>
            </a:r>
            <a:endParaRPr lang="zh-CN" altLang="en-US" dirty="0" smtClean="0"/>
          </a:p>
          <a:p>
            <a:pPr>
              <a:lnSpc>
                <a:spcPct val="80000"/>
              </a:lnSpc>
            </a:pPr>
            <a:r>
              <a:rPr lang="zh-CN" altLang="en-US" dirty="0" smtClean="0"/>
              <a:t>有38%的信息是通过听觉传达，如说话的语调、声音的抑扬顿挫等等；</a:t>
            </a:r>
            <a:endParaRPr lang="zh-CN" altLang="en-US" dirty="0" smtClean="0"/>
          </a:p>
          <a:p>
            <a:pPr>
              <a:lnSpc>
                <a:spcPct val="80000"/>
              </a:lnSpc>
            </a:pPr>
            <a:r>
              <a:rPr lang="zh-CN" altLang="en-US" dirty="0" smtClean="0"/>
              <a:t>只有7%来自纯粹的语言表达。</a:t>
            </a:r>
            <a:endParaRPr lang="zh-CN" altLang="en-US" dirty="0" smtClean="0"/>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1"/>
          <p:cNvSpPr>
            <a:spLocks noGrp="1"/>
          </p:cNvSpPr>
          <p:nvPr>
            <p:ph type="dt" sz="half" idx="10"/>
          </p:nvPr>
        </p:nvSpPr>
        <p:spPr bwMode="auto">
          <a:xfrm>
            <a:off x="457200" y="6245225"/>
            <a:ext cx="2133600" cy="476250"/>
          </a:xfrm>
          <a:prstGeom prst="rect">
            <a:avLst/>
          </a:prstGeom>
          <a:noFill/>
          <a:ln>
            <a:miter lim="800000"/>
          </a:ln>
        </p:spPr>
        <p:txBody>
          <a:bodyPr/>
          <a:lstStyle/>
          <a:p>
            <a:fld id="{1647817E-133D-4EBB-B95B-82528A3A0ACC}" type="datetime1">
              <a:rPr lang="zh-CN" altLang="en-US"/>
            </a:fld>
            <a:endParaRPr lang="en-US" altLang="zh-CN"/>
          </a:p>
        </p:txBody>
      </p:sp>
      <p:sp>
        <p:nvSpPr>
          <p:cNvPr id="15363" name="灯片编号占位符 3"/>
          <p:cNvSpPr>
            <a:spLocks noGrp="1"/>
          </p:cNvSpPr>
          <p:nvPr>
            <p:ph type="sldNum" sz="quarter" idx="12"/>
          </p:nvPr>
        </p:nvSpPr>
        <p:spPr bwMode="auto">
          <a:xfrm>
            <a:off x="6553200" y="6245225"/>
            <a:ext cx="2133600" cy="476250"/>
          </a:xfrm>
          <a:prstGeom prst="rect">
            <a:avLst/>
          </a:prstGeom>
          <a:noFill/>
          <a:ln>
            <a:miter lim="800000"/>
          </a:ln>
        </p:spPr>
        <p:txBody>
          <a:bodyPr/>
          <a:lstStyle/>
          <a:p>
            <a:fld id="{158FBDE2-2AC9-48BD-B392-F2772D9A7654}" type="slidenum">
              <a:rPr lang="zh-CN" altLang="en-US"/>
            </a:fld>
            <a:endParaRPr lang="en-US" altLang="zh-CN"/>
          </a:p>
        </p:txBody>
      </p:sp>
      <p:grpSp>
        <p:nvGrpSpPr>
          <p:cNvPr id="2" name="Group 2"/>
          <p:cNvGrpSpPr/>
          <p:nvPr/>
        </p:nvGrpSpPr>
        <p:grpSpPr bwMode="auto">
          <a:xfrm>
            <a:off x="611188" y="1052513"/>
            <a:ext cx="1658937" cy="1871662"/>
            <a:chOff x="767" y="728"/>
            <a:chExt cx="697" cy="936"/>
          </a:xfrm>
        </p:grpSpPr>
        <p:sp>
          <p:nvSpPr>
            <p:cNvPr id="15505" name="Freeform 3"/>
            <p:cNvSpPr/>
            <p:nvPr/>
          </p:nvSpPr>
          <p:spPr bwMode="auto">
            <a:xfrm flipV="1">
              <a:off x="836" y="728"/>
              <a:ext cx="591" cy="812"/>
            </a:xfrm>
            <a:custGeom>
              <a:avLst/>
              <a:gdLst>
                <a:gd name="T0" fmla="*/ 525 w 591"/>
                <a:gd name="T1" fmla="*/ 717 h 812"/>
                <a:gd name="T2" fmla="*/ 531 w 591"/>
                <a:gd name="T3" fmla="*/ 683 h 812"/>
                <a:gd name="T4" fmla="*/ 563 w 591"/>
                <a:gd name="T5" fmla="*/ 484 h 812"/>
                <a:gd name="T6" fmla="*/ 557 w 591"/>
                <a:gd name="T7" fmla="*/ 458 h 812"/>
                <a:gd name="T8" fmla="*/ 523 w 591"/>
                <a:gd name="T9" fmla="*/ 368 h 812"/>
                <a:gd name="T10" fmla="*/ 559 w 591"/>
                <a:gd name="T11" fmla="*/ 380 h 812"/>
                <a:gd name="T12" fmla="*/ 550 w 591"/>
                <a:gd name="T13" fmla="*/ 279 h 812"/>
                <a:gd name="T14" fmla="*/ 489 w 591"/>
                <a:gd name="T15" fmla="*/ 204 h 812"/>
                <a:gd name="T16" fmla="*/ 471 w 591"/>
                <a:gd name="T17" fmla="*/ 212 h 812"/>
                <a:gd name="T18" fmla="*/ 469 w 591"/>
                <a:gd name="T19" fmla="*/ 216 h 812"/>
                <a:gd name="T20" fmla="*/ 230 w 591"/>
                <a:gd name="T21" fmla="*/ 0 h 812"/>
                <a:gd name="T22" fmla="*/ 135 w 591"/>
                <a:gd name="T23" fmla="*/ 59 h 812"/>
                <a:gd name="T24" fmla="*/ 67 w 591"/>
                <a:gd name="T25" fmla="*/ 229 h 812"/>
                <a:gd name="T26" fmla="*/ 34 w 591"/>
                <a:gd name="T27" fmla="*/ 224 h 812"/>
                <a:gd name="T28" fmla="*/ 0 w 591"/>
                <a:gd name="T29" fmla="*/ 308 h 812"/>
                <a:gd name="T30" fmla="*/ 30 w 591"/>
                <a:gd name="T31" fmla="*/ 380 h 812"/>
                <a:gd name="T32" fmla="*/ 72 w 591"/>
                <a:gd name="T33" fmla="*/ 362 h 812"/>
                <a:gd name="T34" fmla="*/ 73 w 591"/>
                <a:gd name="T35" fmla="*/ 369 h 812"/>
                <a:gd name="T36" fmla="*/ 64 w 591"/>
                <a:gd name="T37" fmla="*/ 432 h 812"/>
                <a:gd name="T38" fmla="*/ 70 w 591"/>
                <a:gd name="T39" fmla="*/ 523 h 812"/>
                <a:gd name="T40" fmla="*/ 164 w 591"/>
                <a:gd name="T41" fmla="*/ 732 h 812"/>
                <a:gd name="T42" fmla="*/ 391 w 591"/>
                <a:gd name="T43" fmla="*/ 801 h 812"/>
                <a:gd name="T44" fmla="*/ 525 w 591"/>
                <a:gd name="T45" fmla="*/ 717 h 8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1"/>
                <a:gd name="T70" fmla="*/ 0 h 812"/>
                <a:gd name="T71" fmla="*/ 591 w 591"/>
                <a:gd name="T72" fmla="*/ 812 h 8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1" h="812">
                  <a:moveTo>
                    <a:pt x="525" y="717"/>
                  </a:moveTo>
                  <a:cubicBezTo>
                    <a:pt x="526" y="703"/>
                    <a:pt x="543" y="697"/>
                    <a:pt x="531" y="683"/>
                  </a:cubicBezTo>
                  <a:cubicBezTo>
                    <a:pt x="591" y="635"/>
                    <a:pt x="574" y="552"/>
                    <a:pt x="563" y="484"/>
                  </a:cubicBezTo>
                  <a:cubicBezTo>
                    <a:pt x="563" y="474"/>
                    <a:pt x="550" y="468"/>
                    <a:pt x="557" y="458"/>
                  </a:cubicBezTo>
                  <a:cubicBezTo>
                    <a:pt x="541" y="430"/>
                    <a:pt x="550" y="391"/>
                    <a:pt x="523" y="368"/>
                  </a:cubicBezTo>
                  <a:cubicBezTo>
                    <a:pt x="534" y="369"/>
                    <a:pt x="543" y="390"/>
                    <a:pt x="559" y="380"/>
                  </a:cubicBezTo>
                  <a:cubicBezTo>
                    <a:pt x="575" y="351"/>
                    <a:pt x="560" y="310"/>
                    <a:pt x="550" y="279"/>
                  </a:cubicBezTo>
                  <a:cubicBezTo>
                    <a:pt x="538" y="250"/>
                    <a:pt x="522" y="218"/>
                    <a:pt x="489" y="204"/>
                  </a:cubicBezTo>
                  <a:cubicBezTo>
                    <a:pt x="481" y="203"/>
                    <a:pt x="474" y="207"/>
                    <a:pt x="471" y="212"/>
                  </a:cubicBezTo>
                  <a:cubicBezTo>
                    <a:pt x="471" y="213"/>
                    <a:pt x="471" y="215"/>
                    <a:pt x="469" y="216"/>
                  </a:cubicBezTo>
                  <a:cubicBezTo>
                    <a:pt x="421" y="125"/>
                    <a:pt x="354" y="1"/>
                    <a:pt x="230" y="0"/>
                  </a:cubicBezTo>
                  <a:cubicBezTo>
                    <a:pt x="191" y="5"/>
                    <a:pt x="163" y="33"/>
                    <a:pt x="135" y="59"/>
                  </a:cubicBezTo>
                  <a:cubicBezTo>
                    <a:pt x="97" y="107"/>
                    <a:pt x="76" y="167"/>
                    <a:pt x="67" y="229"/>
                  </a:cubicBezTo>
                  <a:cubicBezTo>
                    <a:pt x="59" y="221"/>
                    <a:pt x="45" y="221"/>
                    <a:pt x="34" y="224"/>
                  </a:cubicBezTo>
                  <a:cubicBezTo>
                    <a:pt x="10" y="245"/>
                    <a:pt x="5" y="279"/>
                    <a:pt x="0" y="308"/>
                  </a:cubicBezTo>
                  <a:cubicBezTo>
                    <a:pt x="1" y="334"/>
                    <a:pt x="4" y="366"/>
                    <a:pt x="30" y="380"/>
                  </a:cubicBezTo>
                  <a:cubicBezTo>
                    <a:pt x="48" y="385"/>
                    <a:pt x="58" y="368"/>
                    <a:pt x="72" y="362"/>
                  </a:cubicBezTo>
                  <a:cubicBezTo>
                    <a:pt x="75" y="363"/>
                    <a:pt x="73" y="366"/>
                    <a:pt x="73" y="369"/>
                  </a:cubicBezTo>
                  <a:cubicBezTo>
                    <a:pt x="57" y="385"/>
                    <a:pt x="67" y="409"/>
                    <a:pt x="64" y="432"/>
                  </a:cubicBezTo>
                  <a:cubicBezTo>
                    <a:pt x="69" y="462"/>
                    <a:pt x="69" y="492"/>
                    <a:pt x="70" y="523"/>
                  </a:cubicBezTo>
                  <a:cubicBezTo>
                    <a:pt x="87" y="599"/>
                    <a:pt x="94" y="681"/>
                    <a:pt x="164" y="732"/>
                  </a:cubicBezTo>
                  <a:cubicBezTo>
                    <a:pt x="210" y="810"/>
                    <a:pt x="307" y="812"/>
                    <a:pt x="391" y="801"/>
                  </a:cubicBezTo>
                  <a:cubicBezTo>
                    <a:pt x="445" y="796"/>
                    <a:pt x="496" y="764"/>
                    <a:pt x="525" y="717"/>
                  </a:cubicBezTo>
                  <a:close/>
                </a:path>
              </a:pathLst>
            </a:custGeom>
            <a:solidFill>
              <a:srgbClr val="000000"/>
            </a:solidFill>
            <a:ln w="0">
              <a:solidFill>
                <a:srgbClr val="000000"/>
              </a:solidFill>
              <a:round/>
            </a:ln>
          </p:spPr>
          <p:txBody>
            <a:bodyPr/>
            <a:lstStyle/>
            <a:p>
              <a:endParaRPr lang="zh-CN" altLang="en-US"/>
            </a:p>
          </p:txBody>
        </p:sp>
        <p:sp>
          <p:nvSpPr>
            <p:cNvPr id="15506" name="Freeform 4"/>
            <p:cNvSpPr/>
            <p:nvPr/>
          </p:nvSpPr>
          <p:spPr bwMode="auto">
            <a:xfrm flipV="1">
              <a:off x="1167" y="751"/>
              <a:ext cx="36" cy="1"/>
            </a:xfrm>
            <a:custGeom>
              <a:avLst/>
              <a:gdLst>
                <a:gd name="T0" fmla="*/ 0 w 36"/>
                <a:gd name="T1" fmla="*/ 0 h 1"/>
                <a:gd name="T2" fmla="*/ 12 w 36"/>
                <a:gd name="T3" fmla="*/ 1 h 1"/>
                <a:gd name="T4" fmla="*/ 36 w 36"/>
                <a:gd name="T5" fmla="*/ 0 h 1"/>
                <a:gd name="T6" fmla="*/ 0 w 36"/>
                <a:gd name="T7" fmla="*/ 0 h 1"/>
                <a:gd name="T8" fmla="*/ 0 60000 65536"/>
                <a:gd name="T9" fmla="*/ 0 60000 65536"/>
                <a:gd name="T10" fmla="*/ 0 60000 65536"/>
                <a:gd name="T11" fmla="*/ 0 60000 65536"/>
                <a:gd name="T12" fmla="*/ 0 w 36"/>
                <a:gd name="T13" fmla="*/ 0 h 1"/>
                <a:gd name="T14" fmla="*/ 36 w 36"/>
                <a:gd name="T15" fmla="*/ 1 h 1"/>
              </a:gdLst>
              <a:ahLst/>
              <a:cxnLst>
                <a:cxn ang="T8">
                  <a:pos x="T0" y="T1"/>
                </a:cxn>
                <a:cxn ang="T9">
                  <a:pos x="T2" y="T3"/>
                </a:cxn>
                <a:cxn ang="T10">
                  <a:pos x="T4" y="T5"/>
                </a:cxn>
                <a:cxn ang="T11">
                  <a:pos x="T6" y="T7"/>
                </a:cxn>
              </a:cxnLst>
              <a:rect l="T12" t="T13" r="T14" b="T15"/>
              <a:pathLst>
                <a:path w="36" h="1">
                  <a:moveTo>
                    <a:pt x="0" y="0"/>
                  </a:moveTo>
                  <a:lnTo>
                    <a:pt x="12" y="1"/>
                  </a:lnTo>
                  <a:lnTo>
                    <a:pt x="36" y="0"/>
                  </a:lnTo>
                  <a:lnTo>
                    <a:pt x="0" y="0"/>
                  </a:lnTo>
                  <a:close/>
                </a:path>
              </a:pathLst>
            </a:custGeom>
            <a:solidFill>
              <a:srgbClr val="FFFFFF"/>
            </a:solidFill>
            <a:ln w="0">
              <a:solidFill>
                <a:srgbClr val="FFFFFF"/>
              </a:solidFill>
              <a:round/>
            </a:ln>
          </p:spPr>
          <p:txBody>
            <a:bodyPr/>
            <a:lstStyle/>
            <a:p>
              <a:endParaRPr lang="zh-CN" altLang="en-US"/>
            </a:p>
          </p:txBody>
        </p:sp>
        <p:sp>
          <p:nvSpPr>
            <p:cNvPr id="15507" name="Freeform 5"/>
            <p:cNvSpPr/>
            <p:nvPr/>
          </p:nvSpPr>
          <p:spPr bwMode="auto">
            <a:xfrm flipV="1">
              <a:off x="1173" y="760"/>
              <a:ext cx="21" cy="10"/>
            </a:xfrm>
            <a:custGeom>
              <a:avLst/>
              <a:gdLst>
                <a:gd name="T0" fmla="*/ 21 w 21"/>
                <a:gd name="T1" fmla="*/ 6 h 10"/>
                <a:gd name="T2" fmla="*/ 0 w 21"/>
                <a:gd name="T3" fmla="*/ 2 h 10"/>
                <a:gd name="T4" fmla="*/ 21 w 21"/>
                <a:gd name="T5" fmla="*/ 6 h 10"/>
                <a:gd name="T6" fmla="*/ 0 60000 65536"/>
                <a:gd name="T7" fmla="*/ 0 60000 65536"/>
                <a:gd name="T8" fmla="*/ 0 60000 65536"/>
                <a:gd name="T9" fmla="*/ 0 w 21"/>
                <a:gd name="T10" fmla="*/ 0 h 10"/>
                <a:gd name="T11" fmla="*/ 21 w 21"/>
                <a:gd name="T12" fmla="*/ 10 h 10"/>
              </a:gdLst>
              <a:ahLst/>
              <a:cxnLst>
                <a:cxn ang="T6">
                  <a:pos x="T0" y="T1"/>
                </a:cxn>
                <a:cxn ang="T7">
                  <a:pos x="T2" y="T3"/>
                </a:cxn>
                <a:cxn ang="T8">
                  <a:pos x="T4" y="T5"/>
                </a:cxn>
              </a:cxnLst>
              <a:rect l="T9" t="T10" r="T11" b="T12"/>
              <a:pathLst>
                <a:path w="21" h="10">
                  <a:moveTo>
                    <a:pt x="21" y="6"/>
                  </a:moveTo>
                  <a:cubicBezTo>
                    <a:pt x="15" y="0"/>
                    <a:pt x="9" y="3"/>
                    <a:pt x="0" y="2"/>
                  </a:cubicBezTo>
                  <a:cubicBezTo>
                    <a:pt x="2" y="10"/>
                    <a:pt x="14" y="5"/>
                    <a:pt x="21" y="6"/>
                  </a:cubicBezTo>
                  <a:close/>
                </a:path>
              </a:pathLst>
            </a:custGeom>
            <a:solidFill>
              <a:srgbClr val="FFFFFF"/>
            </a:solidFill>
            <a:ln w="0">
              <a:solidFill>
                <a:srgbClr val="FFFFFF"/>
              </a:solidFill>
              <a:round/>
            </a:ln>
          </p:spPr>
          <p:txBody>
            <a:bodyPr/>
            <a:lstStyle/>
            <a:p>
              <a:endParaRPr lang="zh-CN" altLang="en-US"/>
            </a:p>
          </p:txBody>
        </p:sp>
        <p:sp>
          <p:nvSpPr>
            <p:cNvPr id="15508" name="Freeform 6"/>
            <p:cNvSpPr/>
            <p:nvPr/>
          </p:nvSpPr>
          <p:spPr bwMode="auto">
            <a:xfrm>
              <a:off x="1199" y="765"/>
              <a:ext cx="6" cy="1"/>
            </a:xfrm>
            <a:custGeom>
              <a:avLst/>
              <a:gdLst>
                <a:gd name="T0" fmla="*/ 0 w 6"/>
                <a:gd name="T1" fmla="*/ 0 h 1"/>
                <a:gd name="T2" fmla="*/ 6 w 6"/>
                <a:gd name="T3" fmla="*/ 0 h 1"/>
                <a:gd name="T4" fmla="*/ 0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lnTo>
                    <a:pt x="0" y="0"/>
                  </a:lnTo>
                  <a:close/>
                </a:path>
              </a:pathLst>
            </a:custGeom>
            <a:solidFill>
              <a:srgbClr val="FFFFFF"/>
            </a:solidFill>
            <a:ln w="0">
              <a:solidFill>
                <a:srgbClr val="FFFFFF"/>
              </a:solidFill>
              <a:round/>
            </a:ln>
          </p:spPr>
          <p:txBody>
            <a:bodyPr/>
            <a:lstStyle/>
            <a:p>
              <a:endParaRPr lang="zh-CN" altLang="en-US"/>
            </a:p>
          </p:txBody>
        </p:sp>
        <p:sp>
          <p:nvSpPr>
            <p:cNvPr id="15509" name="Freeform 7"/>
            <p:cNvSpPr/>
            <p:nvPr/>
          </p:nvSpPr>
          <p:spPr bwMode="auto">
            <a:xfrm>
              <a:off x="1208" y="765"/>
              <a:ext cx="11" cy="1"/>
            </a:xfrm>
            <a:custGeom>
              <a:avLst/>
              <a:gdLst>
                <a:gd name="T0" fmla="*/ 0 w 11"/>
                <a:gd name="T1" fmla="*/ 0 h 1"/>
                <a:gd name="T2" fmla="*/ 11 w 11"/>
                <a:gd name="T3" fmla="*/ 0 h 1"/>
                <a:gd name="T4" fmla="*/ 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11" y="0"/>
                  </a:lnTo>
                  <a:lnTo>
                    <a:pt x="0" y="0"/>
                  </a:lnTo>
                  <a:close/>
                </a:path>
              </a:pathLst>
            </a:custGeom>
            <a:solidFill>
              <a:srgbClr val="FFFFFF"/>
            </a:solidFill>
            <a:ln w="0">
              <a:solidFill>
                <a:srgbClr val="FFFFFF"/>
              </a:solidFill>
              <a:round/>
            </a:ln>
          </p:spPr>
          <p:txBody>
            <a:bodyPr/>
            <a:lstStyle/>
            <a:p>
              <a:endParaRPr lang="zh-CN" altLang="en-US"/>
            </a:p>
          </p:txBody>
        </p:sp>
        <p:sp>
          <p:nvSpPr>
            <p:cNvPr id="15510" name="Freeform 8"/>
            <p:cNvSpPr/>
            <p:nvPr/>
          </p:nvSpPr>
          <p:spPr bwMode="auto">
            <a:xfrm flipV="1">
              <a:off x="1144" y="765"/>
              <a:ext cx="136" cy="69"/>
            </a:xfrm>
            <a:custGeom>
              <a:avLst/>
              <a:gdLst>
                <a:gd name="T0" fmla="*/ 47 w 136"/>
                <a:gd name="T1" fmla="*/ 55 h 69"/>
                <a:gd name="T2" fmla="*/ 61 w 136"/>
                <a:gd name="T3" fmla="*/ 43 h 69"/>
                <a:gd name="T4" fmla="*/ 101 w 136"/>
                <a:gd name="T5" fmla="*/ 38 h 69"/>
                <a:gd name="T6" fmla="*/ 72 w 136"/>
                <a:gd name="T7" fmla="*/ 34 h 69"/>
                <a:gd name="T8" fmla="*/ 82 w 136"/>
                <a:gd name="T9" fmla="*/ 27 h 69"/>
                <a:gd name="T10" fmla="*/ 136 w 136"/>
                <a:gd name="T11" fmla="*/ 22 h 69"/>
                <a:gd name="T12" fmla="*/ 119 w 136"/>
                <a:gd name="T13" fmla="*/ 14 h 69"/>
                <a:gd name="T14" fmla="*/ 125 w 136"/>
                <a:gd name="T15" fmla="*/ 8 h 69"/>
                <a:gd name="T16" fmla="*/ 115 w 136"/>
                <a:gd name="T17" fmla="*/ 7 h 69"/>
                <a:gd name="T18" fmla="*/ 109 w 136"/>
                <a:gd name="T19" fmla="*/ 14 h 69"/>
                <a:gd name="T20" fmla="*/ 33 w 136"/>
                <a:gd name="T21" fmla="*/ 0 h 69"/>
                <a:gd name="T22" fmla="*/ 98 w 136"/>
                <a:gd name="T23" fmla="*/ 16 h 69"/>
                <a:gd name="T24" fmla="*/ 92 w 136"/>
                <a:gd name="T25" fmla="*/ 23 h 69"/>
                <a:gd name="T26" fmla="*/ 23 w 136"/>
                <a:gd name="T27" fmla="*/ 10 h 69"/>
                <a:gd name="T28" fmla="*/ 72 w 136"/>
                <a:gd name="T29" fmla="*/ 27 h 69"/>
                <a:gd name="T30" fmla="*/ 61 w 136"/>
                <a:gd name="T31" fmla="*/ 37 h 69"/>
                <a:gd name="T32" fmla="*/ 0 w 136"/>
                <a:gd name="T33" fmla="*/ 29 h 69"/>
                <a:gd name="T34" fmla="*/ 46 w 136"/>
                <a:gd name="T35" fmla="*/ 46 h 69"/>
                <a:gd name="T36" fmla="*/ 14 w 136"/>
                <a:gd name="T37" fmla="*/ 50 h 69"/>
                <a:gd name="T38" fmla="*/ 59 w 136"/>
                <a:gd name="T39" fmla="*/ 56 h 69"/>
                <a:gd name="T40" fmla="*/ 47 w 136"/>
                <a:gd name="T41" fmla="*/ 55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
                <a:gd name="T64" fmla="*/ 0 h 69"/>
                <a:gd name="T65" fmla="*/ 136 w 136"/>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 h="69">
                  <a:moveTo>
                    <a:pt x="47" y="55"/>
                  </a:moveTo>
                  <a:cubicBezTo>
                    <a:pt x="43" y="46"/>
                    <a:pt x="55" y="44"/>
                    <a:pt x="61" y="43"/>
                  </a:cubicBezTo>
                  <a:lnTo>
                    <a:pt x="101" y="38"/>
                  </a:lnTo>
                  <a:cubicBezTo>
                    <a:pt x="91" y="37"/>
                    <a:pt x="79" y="42"/>
                    <a:pt x="72" y="34"/>
                  </a:cubicBezTo>
                  <a:cubicBezTo>
                    <a:pt x="71" y="29"/>
                    <a:pt x="77" y="26"/>
                    <a:pt x="82" y="27"/>
                  </a:cubicBezTo>
                  <a:lnTo>
                    <a:pt x="136" y="22"/>
                  </a:lnTo>
                  <a:cubicBezTo>
                    <a:pt x="132" y="17"/>
                    <a:pt x="121" y="25"/>
                    <a:pt x="119" y="14"/>
                  </a:cubicBezTo>
                  <a:lnTo>
                    <a:pt x="125" y="8"/>
                  </a:lnTo>
                  <a:lnTo>
                    <a:pt x="115" y="7"/>
                  </a:lnTo>
                  <a:cubicBezTo>
                    <a:pt x="116" y="11"/>
                    <a:pt x="112" y="13"/>
                    <a:pt x="109" y="14"/>
                  </a:cubicBezTo>
                  <a:cubicBezTo>
                    <a:pt x="84" y="5"/>
                    <a:pt x="59" y="9"/>
                    <a:pt x="33" y="0"/>
                  </a:cubicBezTo>
                  <a:cubicBezTo>
                    <a:pt x="55" y="7"/>
                    <a:pt x="76" y="8"/>
                    <a:pt x="98" y="16"/>
                  </a:cubicBezTo>
                  <a:cubicBezTo>
                    <a:pt x="99" y="19"/>
                    <a:pt x="95" y="22"/>
                    <a:pt x="92" y="23"/>
                  </a:cubicBezTo>
                  <a:lnTo>
                    <a:pt x="23" y="10"/>
                  </a:lnTo>
                  <a:cubicBezTo>
                    <a:pt x="39" y="16"/>
                    <a:pt x="61" y="15"/>
                    <a:pt x="72" y="27"/>
                  </a:cubicBezTo>
                  <a:cubicBezTo>
                    <a:pt x="69" y="32"/>
                    <a:pt x="59" y="28"/>
                    <a:pt x="61" y="37"/>
                  </a:cubicBezTo>
                  <a:cubicBezTo>
                    <a:pt x="38" y="43"/>
                    <a:pt x="17" y="27"/>
                    <a:pt x="0" y="29"/>
                  </a:cubicBezTo>
                  <a:cubicBezTo>
                    <a:pt x="14" y="37"/>
                    <a:pt x="38" y="29"/>
                    <a:pt x="46" y="46"/>
                  </a:cubicBezTo>
                  <a:cubicBezTo>
                    <a:pt x="37" y="54"/>
                    <a:pt x="24" y="42"/>
                    <a:pt x="14" y="50"/>
                  </a:cubicBezTo>
                  <a:cubicBezTo>
                    <a:pt x="29" y="50"/>
                    <a:pt x="44" y="69"/>
                    <a:pt x="59" y="56"/>
                  </a:cubicBezTo>
                  <a:lnTo>
                    <a:pt x="47" y="55"/>
                  </a:lnTo>
                  <a:close/>
                </a:path>
              </a:pathLst>
            </a:custGeom>
            <a:solidFill>
              <a:srgbClr val="FFFFFF"/>
            </a:solidFill>
            <a:ln w="0">
              <a:solidFill>
                <a:srgbClr val="FFFFFF"/>
              </a:solidFill>
              <a:round/>
            </a:ln>
          </p:spPr>
          <p:txBody>
            <a:bodyPr/>
            <a:lstStyle/>
            <a:p>
              <a:endParaRPr lang="zh-CN" altLang="en-US"/>
            </a:p>
          </p:txBody>
        </p:sp>
        <p:sp>
          <p:nvSpPr>
            <p:cNvPr id="15511" name="Freeform 9"/>
            <p:cNvSpPr/>
            <p:nvPr/>
          </p:nvSpPr>
          <p:spPr bwMode="auto">
            <a:xfrm flipV="1">
              <a:off x="1209" y="776"/>
              <a:ext cx="1" cy="3"/>
            </a:xfrm>
            <a:custGeom>
              <a:avLst/>
              <a:gdLst>
                <a:gd name="T0" fmla="*/ 1 w 1"/>
                <a:gd name="T1" fmla="*/ 1 h 3"/>
                <a:gd name="T2" fmla="*/ 0 w 1"/>
                <a:gd name="T3" fmla="*/ 0 h 3"/>
                <a:gd name="T4" fmla="*/ 0 w 1"/>
                <a:gd name="T5" fmla="*/ 3 h 3"/>
                <a:gd name="T6" fmla="*/ 1 w 1"/>
                <a:gd name="T7" fmla="*/ 1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1"/>
                  </a:moveTo>
                  <a:lnTo>
                    <a:pt x="0" y="0"/>
                  </a:lnTo>
                  <a:lnTo>
                    <a:pt x="0" y="3"/>
                  </a:lnTo>
                  <a:lnTo>
                    <a:pt x="1" y="1"/>
                  </a:lnTo>
                  <a:close/>
                </a:path>
              </a:pathLst>
            </a:custGeom>
            <a:solidFill>
              <a:srgbClr val="FFFFFF"/>
            </a:solidFill>
            <a:ln w="0">
              <a:solidFill>
                <a:srgbClr val="FFFFFF"/>
              </a:solidFill>
              <a:round/>
            </a:ln>
          </p:spPr>
          <p:txBody>
            <a:bodyPr/>
            <a:lstStyle/>
            <a:p>
              <a:endParaRPr lang="zh-CN" altLang="en-US"/>
            </a:p>
          </p:txBody>
        </p:sp>
        <p:sp>
          <p:nvSpPr>
            <p:cNvPr id="15512" name="Freeform 10"/>
            <p:cNvSpPr/>
            <p:nvPr/>
          </p:nvSpPr>
          <p:spPr bwMode="auto">
            <a:xfrm flipV="1">
              <a:off x="1216" y="778"/>
              <a:ext cx="8" cy="3"/>
            </a:xfrm>
            <a:custGeom>
              <a:avLst/>
              <a:gdLst>
                <a:gd name="T0" fmla="*/ 8 w 8"/>
                <a:gd name="T1" fmla="*/ 0 h 3"/>
                <a:gd name="T2" fmla="*/ 0 w 8"/>
                <a:gd name="T3" fmla="*/ 3 h 3"/>
                <a:gd name="T4" fmla="*/ 8 w 8"/>
                <a:gd name="T5" fmla="*/ 0 h 3"/>
                <a:gd name="T6" fmla="*/ 0 60000 65536"/>
                <a:gd name="T7" fmla="*/ 0 60000 65536"/>
                <a:gd name="T8" fmla="*/ 0 60000 65536"/>
                <a:gd name="T9" fmla="*/ 0 w 8"/>
                <a:gd name="T10" fmla="*/ 0 h 3"/>
                <a:gd name="T11" fmla="*/ 8 w 8"/>
                <a:gd name="T12" fmla="*/ 3 h 3"/>
              </a:gdLst>
              <a:ahLst/>
              <a:cxnLst>
                <a:cxn ang="T6">
                  <a:pos x="T0" y="T1"/>
                </a:cxn>
                <a:cxn ang="T7">
                  <a:pos x="T2" y="T3"/>
                </a:cxn>
                <a:cxn ang="T8">
                  <a:pos x="T4" y="T5"/>
                </a:cxn>
              </a:cxnLst>
              <a:rect l="T9" t="T10" r="T11" b="T12"/>
              <a:pathLst>
                <a:path w="8" h="3">
                  <a:moveTo>
                    <a:pt x="8" y="0"/>
                  </a:moveTo>
                  <a:lnTo>
                    <a:pt x="0" y="3"/>
                  </a:lnTo>
                  <a:cubicBezTo>
                    <a:pt x="2" y="0"/>
                    <a:pt x="7" y="3"/>
                    <a:pt x="8" y="0"/>
                  </a:cubicBezTo>
                  <a:close/>
                </a:path>
              </a:pathLst>
            </a:custGeom>
            <a:solidFill>
              <a:srgbClr val="FFFFFF"/>
            </a:solidFill>
            <a:ln w="0">
              <a:solidFill>
                <a:srgbClr val="FFFFFF"/>
              </a:solidFill>
              <a:round/>
            </a:ln>
          </p:spPr>
          <p:txBody>
            <a:bodyPr/>
            <a:lstStyle/>
            <a:p>
              <a:endParaRPr lang="zh-CN" altLang="en-US"/>
            </a:p>
          </p:txBody>
        </p:sp>
        <p:sp>
          <p:nvSpPr>
            <p:cNvPr id="15513" name="Freeform 11"/>
            <p:cNvSpPr/>
            <p:nvPr/>
          </p:nvSpPr>
          <p:spPr bwMode="auto">
            <a:xfrm flipV="1">
              <a:off x="1227" y="779"/>
              <a:ext cx="15" cy="2"/>
            </a:xfrm>
            <a:custGeom>
              <a:avLst/>
              <a:gdLst>
                <a:gd name="T0" fmla="*/ 15 w 15"/>
                <a:gd name="T1" fmla="*/ 0 h 2"/>
                <a:gd name="T2" fmla="*/ 0 w 15"/>
                <a:gd name="T3" fmla="*/ 2 h 2"/>
                <a:gd name="T4" fmla="*/ 11 w 15"/>
                <a:gd name="T5" fmla="*/ 0 h 2"/>
                <a:gd name="T6" fmla="*/ 15 w 15"/>
                <a:gd name="T7" fmla="*/ 0 h 2"/>
                <a:gd name="T8" fmla="*/ 0 60000 65536"/>
                <a:gd name="T9" fmla="*/ 0 60000 65536"/>
                <a:gd name="T10" fmla="*/ 0 60000 65536"/>
                <a:gd name="T11" fmla="*/ 0 60000 65536"/>
                <a:gd name="T12" fmla="*/ 0 w 15"/>
                <a:gd name="T13" fmla="*/ 0 h 2"/>
                <a:gd name="T14" fmla="*/ 15 w 15"/>
                <a:gd name="T15" fmla="*/ 2 h 2"/>
              </a:gdLst>
              <a:ahLst/>
              <a:cxnLst>
                <a:cxn ang="T8">
                  <a:pos x="T0" y="T1"/>
                </a:cxn>
                <a:cxn ang="T9">
                  <a:pos x="T2" y="T3"/>
                </a:cxn>
                <a:cxn ang="T10">
                  <a:pos x="T4" y="T5"/>
                </a:cxn>
                <a:cxn ang="T11">
                  <a:pos x="T6" y="T7"/>
                </a:cxn>
              </a:cxnLst>
              <a:rect l="T12" t="T13" r="T14" b="T15"/>
              <a:pathLst>
                <a:path w="15" h="2">
                  <a:moveTo>
                    <a:pt x="15" y="0"/>
                  </a:moveTo>
                  <a:lnTo>
                    <a:pt x="0" y="2"/>
                  </a:lnTo>
                  <a:lnTo>
                    <a:pt x="11" y="0"/>
                  </a:lnTo>
                  <a:lnTo>
                    <a:pt x="15" y="0"/>
                  </a:lnTo>
                  <a:close/>
                </a:path>
              </a:pathLst>
            </a:custGeom>
            <a:solidFill>
              <a:srgbClr val="FFFFFF"/>
            </a:solidFill>
            <a:ln w="0">
              <a:solidFill>
                <a:srgbClr val="FFFFFF"/>
              </a:solidFill>
              <a:round/>
            </a:ln>
          </p:spPr>
          <p:txBody>
            <a:bodyPr/>
            <a:lstStyle/>
            <a:p>
              <a:endParaRPr lang="zh-CN" altLang="en-US"/>
            </a:p>
          </p:txBody>
        </p:sp>
        <p:sp>
          <p:nvSpPr>
            <p:cNvPr id="15514" name="Freeform 12"/>
            <p:cNvSpPr/>
            <p:nvPr/>
          </p:nvSpPr>
          <p:spPr bwMode="auto">
            <a:xfrm flipV="1">
              <a:off x="1223" y="827"/>
              <a:ext cx="102" cy="27"/>
            </a:xfrm>
            <a:custGeom>
              <a:avLst/>
              <a:gdLst>
                <a:gd name="T0" fmla="*/ 71 w 102"/>
                <a:gd name="T1" fmla="*/ 25 h 27"/>
                <a:gd name="T2" fmla="*/ 69 w 102"/>
                <a:gd name="T3" fmla="*/ 17 h 27"/>
                <a:gd name="T4" fmla="*/ 102 w 102"/>
                <a:gd name="T5" fmla="*/ 13 h 27"/>
                <a:gd name="T6" fmla="*/ 66 w 102"/>
                <a:gd name="T7" fmla="*/ 6 h 27"/>
                <a:gd name="T8" fmla="*/ 69 w 102"/>
                <a:gd name="T9" fmla="*/ 13 h 27"/>
                <a:gd name="T10" fmla="*/ 61 w 102"/>
                <a:gd name="T11" fmla="*/ 17 h 27"/>
                <a:gd name="T12" fmla="*/ 0 w 102"/>
                <a:gd name="T13" fmla="*/ 0 h 27"/>
                <a:gd name="T14" fmla="*/ 59 w 102"/>
                <a:gd name="T15" fmla="*/ 27 h 27"/>
                <a:gd name="T16" fmla="*/ 71 w 102"/>
                <a:gd name="T17" fmla="*/ 25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27"/>
                <a:gd name="T29" fmla="*/ 102 w 10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27">
                  <a:moveTo>
                    <a:pt x="71" y="25"/>
                  </a:moveTo>
                  <a:cubicBezTo>
                    <a:pt x="70" y="22"/>
                    <a:pt x="66" y="20"/>
                    <a:pt x="69" y="17"/>
                  </a:cubicBezTo>
                  <a:cubicBezTo>
                    <a:pt x="79" y="7"/>
                    <a:pt x="91" y="18"/>
                    <a:pt x="102" y="13"/>
                  </a:cubicBezTo>
                  <a:cubicBezTo>
                    <a:pt x="91" y="6"/>
                    <a:pt x="80" y="8"/>
                    <a:pt x="66" y="6"/>
                  </a:cubicBezTo>
                  <a:cubicBezTo>
                    <a:pt x="67" y="8"/>
                    <a:pt x="70" y="9"/>
                    <a:pt x="69" y="13"/>
                  </a:cubicBezTo>
                  <a:lnTo>
                    <a:pt x="61" y="17"/>
                  </a:lnTo>
                  <a:cubicBezTo>
                    <a:pt x="42" y="7"/>
                    <a:pt x="19" y="7"/>
                    <a:pt x="0" y="0"/>
                  </a:cubicBezTo>
                  <a:cubicBezTo>
                    <a:pt x="18" y="13"/>
                    <a:pt x="48" y="7"/>
                    <a:pt x="59" y="27"/>
                  </a:cubicBezTo>
                  <a:cubicBezTo>
                    <a:pt x="62" y="24"/>
                    <a:pt x="67" y="26"/>
                    <a:pt x="71" y="25"/>
                  </a:cubicBezTo>
                  <a:close/>
                </a:path>
              </a:pathLst>
            </a:custGeom>
            <a:solidFill>
              <a:srgbClr val="FFFFFF"/>
            </a:solidFill>
            <a:ln w="0">
              <a:solidFill>
                <a:srgbClr val="FFFFFF"/>
              </a:solidFill>
              <a:round/>
            </a:ln>
          </p:spPr>
          <p:txBody>
            <a:bodyPr/>
            <a:lstStyle/>
            <a:p>
              <a:endParaRPr lang="zh-CN" altLang="en-US"/>
            </a:p>
          </p:txBody>
        </p:sp>
        <p:sp>
          <p:nvSpPr>
            <p:cNvPr id="15515" name="Freeform 13"/>
            <p:cNvSpPr/>
            <p:nvPr/>
          </p:nvSpPr>
          <p:spPr bwMode="auto">
            <a:xfrm flipV="1">
              <a:off x="900" y="850"/>
              <a:ext cx="476" cy="692"/>
            </a:xfrm>
            <a:custGeom>
              <a:avLst/>
              <a:gdLst>
                <a:gd name="T0" fmla="*/ 169 w 476"/>
                <a:gd name="T1" fmla="*/ 683 h 692"/>
                <a:gd name="T2" fmla="*/ 139 w 476"/>
                <a:gd name="T3" fmla="*/ 676 h 692"/>
                <a:gd name="T4" fmla="*/ 146 w 476"/>
                <a:gd name="T5" fmla="*/ 670 h 692"/>
                <a:gd name="T6" fmla="*/ 254 w 476"/>
                <a:gd name="T7" fmla="*/ 674 h 692"/>
                <a:gd name="T8" fmla="*/ 215 w 476"/>
                <a:gd name="T9" fmla="*/ 656 h 692"/>
                <a:gd name="T10" fmla="*/ 189 w 476"/>
                <a:gd name="T11" fmla="*/ 644 h 692"/>
                <a:gd name="T12" fmla="*/ 247 w 476"/>
                <a:gd name="T13" fmla="*/ 647 h 692"/>
                <a:gd name="T14" fmla="*/ 236 w 476"/>
                <a:gd name="T15" fmla="*/ 637 h 692"/>
                <a:gd name="T16" fmla="*/ 241 w 476"/>
                <a:gd name="T17" fmla="*/ 633 h 692"/>
                <a:gd name="T18" fmla="*/ 310 w 476"/>
                <a:gd name="T19" fmla="*/ 643 h 692"/>
                <a:gd name="T20" fmla="*/ 264 w 476"/>
                <a:gd name="T21" fmla="*/ 623 h 692"/>
                <a:gd name="T22" fmla="*/ 306 w 476"/>
                <a:gd name="T23" fmla="*/ 619 h 692"/>
                <a:gd name="T24" fmla="*/ 365 w 476"/>
                <a:gd name="T25" fmla="*/ 638 h 692"/>
                <a:gd name="T26" fmla="*/ 356 w 476"/>
                <a:gd name="T27" fmla="*/ 627 h 692"/>
                <a:gd name="T28" fmla="*/ 407 w 476"/>
                <a:gd name="T29" fmla="*/ 638 h 692"/>
                <a:gd name="T30" fmla="*/ 427 w 476"/>
                <a:gd name="T31" fmla="*/ 643 h 692"/>
                <a:gd name="T32" fmla="*/ 460 w 476"/>
                <a:gd name="T33" fmla="*/ 656 h 692"/>
                <a:gd name="T34" fmla="*/ 464 w 476"/>
                <a:gd name="T35" fmla="*/ 617 h 692"/>
                <a:gd name="T36" fmla="*/ 454 w 476"/>
                <a:gd name="T37" fmla="*/ 434 h 692"/>
                <a:gd name="T38" fmla="*/ 452 w 476"/>
                <a:gd name="T39" fmla="*/ 418 h 692"/>
                <a:gd name="T40" fmla="*/ 454 w 476"/>
                <a:gd name="T41" fmla="*/ 415 h 692"/>
                <a:gd name="T42" fmla="*/ 215 w 476"/>
                <a:gd name="T43" fmla="*/ 21 h 692"/>
                <a:gd name="T44" fmla="*/ 83 w 476"/>
                <a:gd name="T45" fmla="*/ 68 h 692"/>
                <a:gd name="T46" fmla="*/ 28 w 476"/>
                <a:gd name="T47" fmla="*/ 430 h 692"/>
                <a:gd name="T48" fmla="*/ 36 w 476"/>
                <a:gd name="T49" fmla="*/ 446 h 692"/>
                <a:gd name="T50" fmla="*/ 72 w 476"/>
                <a:gd name="T51" fmla="*/ 547 h 692"/>
                <a:gd name="T52" fmla="*/ 116 w 476"/>
                <a:gd name="T53" fmla="*/ 691 h 692"/>
                <a:gd name="T54" fmla="*/ 169 w 476"/>
                <a:gd name="T55" fmla="*/ 683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692"/>
                <a:gd name="T86" fmla="*/ 476 w 476"/>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692">
                  <a:moveTo>
                    <a:pt x="169" y="683"/>
                  </a:moveTo>
                  <a:cubicBezTo>
                    <a:pt x="158" y="679"/>
                    <a:pt x="143" y="692"/>
                    <a:pt x="139" y="676"/>
                  </a:cubicBezTo>
                  <a:lnTo>
                    <a:pt x="146" y="670"/>
                  </a:lnTo>
                  <a:cubicBezTo>
                    <a:pt x="187" y="665"/>
                    <a:pt x="216" y="673"/>
                    <a:pt x="254" y="674"/>
                  </a:cubicBezTo>
                  <a:cubicBezTo>
                    <a:pt x="243" y="662"/>
                    <a:pt x="224" y="671"/>
                    <a:pt x="215" y="656"/>
                  </a:cubicBezTo>
                  <a:cubicBezTo>
                    <a:pt x="207" y="652"/>
                    <a:pt x="189" y="659"/>
                    <a:pt x="189" y="644"/>
                  </a:cubicBezTo>
                  <a:cubicBezTo>
                    <a:pt x="210" y="637"/>
                    <a:pt x="226" y="646"/>
                    <a:pt x="247" y="647"/>
                  </a:cubicBezTo>
                  <a:cubicBezTo>
                    <a:pt x="247" y="646"/>
                    <a:pt x="233" y="646"/>
                    <a:pt x="236" y="637"/>
                  </a:cubicBezTo>
                  <a:lnTo>
                    <a:pt x="241" y="633"/>
                  </a:lnTo>
                  <a:cubicBezTo>
                    <a:pt x="264" y="632"/>
                    <a:pt x="287" y="640"/>
                    <a:pt x="310" y="643"/>
                  </a:cubicBezTo>
                  <a:cubicBezTo>
                    <a:pt x="294" y="638"/>
                    <a:pt x="279" y="629"/>
                    <a:pt x="264" y="623"/>
                  </a:cubicBezTo>
                  <a:cubicBezTo>
                    <a:pt x="270" y="605"/>
                    <a:pt x="293" y="622"/>
                    <a:pt x="306" y="619"/>
                  </a:cubicBezTo>
                  <a:cubicBezTo>
                    <a:pt x="325" y="627"/>
                    <a:pt x="345" y="631"/>
                    <a:pt x="365" y="638"/>
                  </a:cubicBezTo>
                  <a:lnTo>
                    <a:pt x="356" y="627"/>
                  </a:lnTo>
                  <a:cubicBezTo>
                    <a:pt x="373" y="618"/>
                    <a:pt x="389" y="637"/>
                    <a:pt x="407" y="638"/>
                  </a:cubicBezTo>
                  <a:cubicBezTo>
                    <a:pt x="413" y="642"/>
                    <a:pt x="420" y="650"/>
                    <a:pt x="427" y="643"/>
                  </a:cubicBezTo>
                  <a:cubicBezTo>
                    <a:pt x="438" y="647"/>
                    <a:pt x="448" y="655"/>
                    <a:pt x="460" y="656"/>
                  </a:cubicBezTo>
                  <a:cubicBezTo>
                    <a:pt x="449" y="646"/>
                    <a:pt x="463" y="630"/>
                    <a:pt x="464" y="617"/>
                  </a:cubicBezTo>
                  <a:cubicBezTo>
                    <a:pt x="476" y="551"/>
                    <a:pt x="455" y="498"/>
                    <a:pt x="454" y="434"/>
                  </a:cubicBezTo>
                  <a:cubicBezTo>
                    <a:pt x="449" y="431"/>
                    <a:pt x="452" y="424"/>
                    <a:pt x="452" y="418"/>
                  </a:cubicBezTo>
                  <a:lnTo>
                    <a:pt x="454" y="415"/>
                  </a:lnTo>
                  <a:cubicBezTo>
                    <a:pt x="423" y="264"/>
                    <a:pt x="367" y="89"/>
                    <a:pt x="215" y="21"/>
                  </a:cubicBezTo>
                  <a:cubicBezTo>
                    <a:pt x="165" y="0"/>
                    <a:pt x="119" y="35"/>
                    <a:pt x="83" y="68"/>
                  </a:cubicBezTo>
                  <a:cubicBezTo>
                    <a:pt x="0" y="163"/>
                    <a:pt x="4" y="307"/>
                    <a:pt x="28" y="430"/>
                  </a:cubicBezTo>
                  <a:cubicBezTo>
                    <a:pt x="36" y="433"/>
                    <a:pt x="36" y="439"/>
                    <a:pt x="36" y="446"/>
                  </a:cubicBezTo>
                  <a:cubicBezTo>
                    <a:pt x="54" y="479"/>
                    <a:pt x="56" y="513"/>
                    <a:pt x="72" y="547"/>
                  </a:cubicBezTo>
                  <a:cubicBezTo>
                    <a:pt x="92" y="593"/>
                    <a:pt x="106" y="641"/>
                    <a:pt x="116" y="691"/>
                  </a:cubicBezTo>
                  <a:lnTo>
                    <a:pt x="169" y="683"/>
                  </a:lnTo>
                  <a:close/>
                </a:path>
              </a:pathLst>
            </a:custGeom>
            <a:solidFill>
              <a:srgbClr val="FFBFBF"/>
            </a:solidFill>
            <a:ln w="0">
              <a:solidFill>
                <a:srgbClr val="FFBFBF"/>
              </a:solidFill>
              <a:round/>
            </a:ln>
          </p:spPr>
          <p:txBody>
            <a:bodyPr/>
            <a:lstStyle/>
            <a:p>
              <a:endParaRPr lang="zh-CN" altLang="en-US"/>
            </a:p>
          </p:txBody>
        </p:sp>
        <p:sp>
          <p:nvSpPr>
            <p:cNvPr id="15516" name="Freeform 14"/>
            <p:cNvSpPr/>
            <p:nvPr/>
          </p:nvSpPr>
          <p:spPr bwMode="auto">
            <a:xfrm flipV="1">
              <a:off x="1251" y="853"/>
              <a:ext cx="27" cy="9"/>
            </a:xfrm>
            <a:custGeom>
              <a:avLst/>
              <a:gdLst>
                <a:gd name="T0" fmla="*/ 26 w 27"/>
                <a:gd name="T1" fmla="*/ 8 h 9"/>
                <a:gd name="T2" fmla="*/ 27 w 27"/>
                <a:gd name="T3" fmla="*/ 9 h 9"/>
                <a:gd name="T4" fmla="*/ 0 w 27"/>
                <a:gd name="T5" fmla="*/ 0 h 9"/>
                <a:gd name="T6" fmla="*/ 26 w 27"/>
                <a:gd name="T7" fmla="*/ 8 h 9"/>
                <a:gd name="T8" fmla="*/ 0 60000 65536"/>
                <a:gd name="T9" fmla="*/ 0 60000 65536"/>
                <a:gd name="T10" fmla="*/ 0 60000 65536"/>
                <a:gd name="T11" fmla="*/ 0 60000 65536"/>
                <a:gd name="T12" fmla="*/ 0 w 27"/>
                <a:gd name="T13" fmla="*/ 0 h 9"/>
                <a:gd name="T14" fmla="*/ 27 w 27"/>
                <a:gd name="T15" fmla="*/ 9 h 9"/>
              </a:gdLst>
              <a:ahLst/>
              <a:cxnLst>
                <a:cxn ang="T8">
                  <a:pos x="T0" y="T1"/>
                </a:cxn>
                <a:cxn ang="T9">
                  <a:pos x="T2" y="T3"/>
                </a:cxn>
                <a:cxn ang="T10">
                  <a:pos x="T4" y="T5"/>
                </a:cxn>
                <a:cxn ang="T11">
                  <a:pos x="T6" y="T7"/>
                </a:cxn>
              </a:cxnLst>
              <a:rect l="T12" t="T13" r="T14" b="T15"/>
              <a:pathLst>
                <a:path w="27" h="9">
                  <a:moveTo>
                    <a:pt x="26" y="8"/>
                  </a:moveTo>
                  <a:lnTo>
                    <a:pt x="27" y="9"/>
                  </a:lnTo>
                  <a:cubicBezTo>
                    <a:pt x="18" y="6"/>
                    <a:pt x="9" y="2"/>
                    <a:pt x="0" y="0"/>
                  </a:cubicBezTo>
                  <a:cubicBezTo>
                    <a:pt x="8" y="3"/>
                    <a:pt x="18" y="8"/>
                    <a:pt x="26" y="8"/>
                  </a:cubicBezTo>
                  <a:close/>
                </a:path>
              </a:pathLst>
            </a:custGeom>
            <a:solidFill>
              <a:srgbClr val="FFFFFF"/>
            </a:solidFill>
            <a:ln w="0">
              <a:solidFill>
                <a:srgbClr val="FFFFFF"/>
              </a:solidFill>
              <a:round/>
            </a:ln>
          </p:spPr>
          <p:txBody>
            <a:bodyPr/>
            <a:lstStyle/>
            <a:p>
              <a:endParaRPr lang="zh-CN" altLang="en-US"/>
            </a:p>
          </p:txBody>
        </p:sp>
        <p:sp>
          <p:nvSpPr>
            <p:cNvPr id="15517" name="Freeform 15"/>
            <p:cNvSpPr/>
            <p:nvPr/>
          </p:nvSpPr>
          <p:spPr bwMode="auto">
            <a:xfrm flipV="1">
              <a:off x="1206" y="857"/>
              <a:ext cx="9" cy="3"/>
            </a:xfrm>
            <a:custGeom>
              <a:avLst/>
              <a:gdLst>
                <a:gd name="T0" fmla="*/ 0 w 9"/>
                <a:gd name="T1" fmla="*/ 0 h 3"/>
                <a:gd name="T2" fmla="*/ 6 w 9"/>
                <a:gd name="T3" fmla="*/ 3 h 3"/>
                <a:gd name="T4" fmla="*/ 9 w 9"/>
                <a:gd name="T5" fmla="*/ 3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0" y="0"/>
                  </a:moveTo>
                  <a:lnTo>
                    <a:pt x="6" y="3"/>
                  </a:lnTo>
                  <a:lnTo>
                    <a:pt x="9" y="3"/>
                  </a:lnTo>
                  <a:lnTo>
                    <a:pt x="0" y="0"/>
                  </a:lnTo>
                  <a:close/>
                </a:path>
              </a:pathLst>
            </a:custGeom>
            <a:solidFill>
              <a:srgbClr val="FFFFFF"/>
            </a:solidFill>
            <a:ln w="0">
              <a:solidFill>
                <a:srgbClr val="FFFFFF"/>
              </a:solidFill>
              <a:round/>
            </a:ln>
          </p:spPr>
          <p:txBody>
            <a:bodyPr/>
            <a:lstStyle/>
            <a:p>
              <a:endParaRPr lang="zh-CN" altLang="en-US"/>
            </a:p>
          </p:txBody>
        </p:sp>
        <p:sp>
          <p:nvSpPr>
            <p:cNvPr id="15518" name="Freeform 16"/>
            <p:cNvSpPr/>
            <p:nvPr/>
          </p:nvSpPr>
          <p:spPr bwMode="auto">
            <a:xfrm flipV="1">
              <a:off x="936" y="876"/>
              <a:ext cx="58" cy="136"/>
            </a:xfrm>
            <a:custGeom>
              <a:avLst/>
              <a:gdLst>
                <a:gd name="T0" fmla="*/ 27 w 58"/>
                <a:gd name="T1" fmla="*/ 41 h 136"/>
                <a:gd name="T2" fmla="*/ 24 w 58"/>
                <a:gd name="T3" fmla="*/ 32 h 136"/>
                <a:gd name="T4" fmla="*/ 12 w 58"/>
                <a:gd name="T5" fmla="*/ 0 h 136"/>
                <a:gd name="T6" fmla="*/ 24 w 58"/>
                <a:gd name="T7" fmla="*/ 51 h 136"/>
                <a:gd name="T8" fmla="*/ 17 w 58"/>
                <a:gd name="T9" fmla="*/ 53 h 136"/>
                <a:gd name="T10" fmla="*/ 11 w 58"/>
                <a:gd name="T11" fmla="*/ 41 h 136"/>
                <a:gd name="T12" fmla="*/ 2 w 58"/>
                <a:gd name="T13" fmla="*/ 44 h 136"/>
                <a:gd name="T14" fmla="*/ 0 w 58"/>
                <a:gd name="T15" fmla="*/ 42 h 136"/>
                <a:gd name="T16" fmla="*/ 15 w 58"/>
                <a:gd name="T17" fmla="*/ 90 h 136"/>
                <a:gd name="T18" fmla="*/ 12 w 58"/>
                <a:gd name="T19" fmla="*/ 60 h 136"/>
                <a:gd name="T20" fmla="*/ 29 w 58"/>
                <a:gd name="T21" fmla="*/ 92 h 136"/>
                <a:gd name="T22" fmla="*/ 20 w 58"/>
                <a:gd name="T23" fmla="*/ 54 h 136"/>
                <a:gd name="T24" fmla="*/ 35 w 58"/>
                <a:gd name="T25" fmla="*/ 75 h 136"/>
                <a:gd name="T26" fmla="*/ 58 w 58"/>
                <a:gd name="T27" fmla="*/ 136 h 136"/>
                <a:gd name="T28" fmla="*/ 27 w 58"/>
                <a:gd name="T29" fmla="*/ 41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136"/>
                <a:gd name="T47" fmla="*/ 58 w 58"/>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136">
                  <a:moveTo>
                    <a:pt x="27" y="41"/>
                  </a:moveTo>
                  <a:cubicBezTo>
                    <a:pt x="27" y="38"/>
                    <a:pt x="29" y="33"/>
                    <a:pt x="24" y="32"/>
                  </a:cubicBezTo>
                  <a:lnTo>
                    <a:pt x="12" y="0"/>
                  </a:lnTo>
                  <a:lnTo>
                    <a:pt x="24" y="51"/>
                  </a:lnTo>
                  <a:cubicBezTo>
                    <a:pt x="22" y="54"/>
                    <a:pt x="19" y="52"/>
                    <a:pt x="17" y="53"/>
                  </a:cubicBezTo>
                  <a:cubicBezTo>
                    <a:pt x="14" y="49"/>
                    <a:pt x="9" y="47"/>
                    <a:pt x="11" y="41"/>
                  </a:cubicBezTo>
                  <a:cubicBezTo>
                    <a:pt x="11" y="45"/>
                    <a:pt x="5" y="47"/>
                    <a:pt x="2" y="44"/>
                  </a:cubicBezTo>
                  <a:lnTo>
                    <a:pt x="0" y="42"/>
                  </a:lnTo>
                  <a:lnTo>
                    <a:pt x="15" y="90"/>
                  </a:lnTo>
                  <a:cubicBezTo>
                    <a:pt x="14" y="80"/>
                    <a:pt x="5" y="70"/>
                    <a:pt x="12" y="60"/>
                  </a:cubicBezTo>
                  <a:cubicBezTo>
                    <a:pt x="22" y="68"/>
                    <a:pt x="15" y="86"/>
                    <a:pt x="29" y="92"/>
                  </a:cubicBezTo>
                  <a:cubicBezTo>
                    <a:pt x="29" y="78"/>
                    <a:pt x="14" y="66"/>
                    <a:pt x="20" y="54"/>
                  </a:cubicBezTo>
                  <a:cubicBezTo>
                    <a:pt x="31" y="54"/>
                    <a:pt x="32" y="68"/>
                    <a:pt x="35" y="75"/>
                  </a:cubicBezTo>
                  <a:lnTo>
                    <a:pt x="58" y="136"/>
                  </a:lnTo>
                  <a:cubicBezTo>
                    <a:pt x="53" y="102"/>
                    <a:pt x="36" y="73"/>
                    <a:pt x="27" y="41"/>
                  </a:cubicBezTo>
                  <a:close/>
                </a:path>
              </a:pathLst>
            </a:custGeom>
            <a:solidFill>
              <a:srgbClr val="FFFFFF"/>
            </a:solidFill>
            <a:ln w="0">
              <a:solidFill>
                <a:srgbClr val="FFFFFF"/>
              </a:solidFill>
              <a:round/>
            </a:ln>
          </p:spPr>
          <p:txBody>
            <a:bodyPr/>
            <a:lstStyle/>
            <a:p>
              <a:endParaRPr lang="zh-CN" altLang="en-US"/>
            </a:p>
          </p:txBody>
        </p:sp>
        <p:sp>
          <p:nvSpPr>
            <p:cNvPr id="15519" name="Freeform 17"/>
            <p:cNvSpPr/>
            <p:nvPr/>
          </p:nvSpPr>
          <p:spPr bwMode="auto">
            <a:xfrm flipV="1">
              <a:off x="1010" y="922"/>
              <a:ext cx="99" cy="82"/>
            </a:xfrm>
            <a:custGeom>
              <a:avLst/>
              <a:gdLst>
                <a:gd name="T0" fmla="*/ 99 w 99"/>
                <a:gd name="T1" fmla="*/ 66 h 82"/>
                <a:gd name="T2" fmla="*/ 88 w 99"/>
                <a:gd name="T3" fmla="*/ 52 h 82"/>
                <a:gd name="T4" fmla="*/ 82 w 99"/>
                <a:gd name="T5" fmla="*/ 56 h 82"/>
                <a:gd name="T6" fmla="*/ 59 w 99"/>
                <a:gd name="T7" fmla="*/ 46 h 82"/>
                <a:gd name="T8" fmla="*/ 4 w 99"/>
                <a:gd name="T9" fmla="*/ 0 h 82"/>
                <a:gd name="T10" fmla="*/ 0 w 99"/>
                <a:gd name="T11" fmla="*/ 1 h 82"/>
                <a:gd name="T12" fmla="*/ 30 w 99"/>
                <a:gd name="T13" fmla="*/ 42 h 82"/>
                <a:gd name="T14" fmla="*/ 69 w 99"/>
                <a:gd name="T15" fmla="*/ 73 h 82"/>
                <a:gd name="T16" fmla="*/ 94 w 99"/>
                <a:gd name="T17" fmla="*/ 73 h 82"/>
                <a:gd name="T18" fmla="*/ 99 w 99"/>
                <a:gd name="T19" fmla="*/ 66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2"/>
                <a:gd name="T32" fmla="*/ 99 w 9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2">
                  <a:moveTo>
                    <a:pt x="99" y="66"/>
                  </a:moveTo>
                  <a:cubicBezTo>
                    <a:pt x="99" y="58"/>
                    <a:pt x="95" y="54"/>
                    <a:pt x="88" y="52"/>
                  </a:cubicBezTo>
                  <a:cubicBezTo>
                    <a:pt x="84" y="51"/>
                    <a:pt x="84" y="53"/>
                    <a:pt x="82" y="56"/>
                  </a:cubicBezTo>
                  <a:cubicBezTo>
                    <a:pt x="72" y="61"/>
                    <a:pt x="70" y="44"/>
                    <a:pt x="59" y="46"/>
                  </a:cubicBezTo>
                  <a:cubicBezTo>
                    <a:pt x="45" y="24"/>
                    <a:pt x="15" y="25"/>
                    <a:pt x="4" y="0"/>
                  </a:cubicBezTo>
                  <a:cubicBezTo>
                    <a:pt x="3" y="0"/>
                    <a:pt x="1" y="0"/>
                    <a:pt x="0" y="1"/>
                  </a:cubicBezTo>
                  <a:cubicBezTo>
                    <a:pt x="11" y="14"/>
                    <a:pt x="12" y="38"/>
                    <a:pt x="30" y="42"/>
                  </a:cubicBezTo>
                  <a:cubicBezTo>
                    <a:pt x="40" y="54"/>
                    <a:pt x="56" y="63"/>
                    <a:pt x="69" y="73"/>
                  </a:cubicBezTo>
                  <a:cubicBezTo>
                    <a:pt x="79" y="69"/>
                    <a:pt x="87" y="82"/>
                    <a:pt x="94" y="73"/>
                  </a:cubicBezTo>
                  <a:lnTo>
                    <a:pt x="99" y="66"/>
                  </a:lnTo>
                  <a:close/>
                </a:path>
              </a:pathLst>
            </a:custGeom>
            <a:solidFill>
              <a:srgbClr val="000000"/>
            </a:solidFill>
            <a:ln w="0">
              <a:solidFill>
                <a:srgbClr val="000000"/>
              </a:solidFill>
              <a:round/>
            </a:ln>
          </p:spPr>
          <p:txBody>
            <a:bodyPr/>
            <a:lstStyle/>
            <a:p>
              <a:endParaRPr lang="zh-CN" altLang="en-US"/>
            </a:p>
          </p:txBody>
        </p:sp>
        <p:sp>
          <p:nvSpPr>
            <p:cNvPr id="15520" name="Freeform 18"/>
            <p:cNvSpPr/>
            <p:nvPr/>
          </p:nvSpPr>
          <p:spPr bwMode="auto">
            <a:xfrm flipV="1">
              <a:off x="1259" y="941"/>
              <a:ext cx="75" cy="85"/>
            </a:xfrm>
            <a:custGeom>
              <a:avLst/>
              <a:gdLst>
                <a:gd name="T0" fmla="*/ 40 w 75"/>
                <a:gd name="T1" fmla="*/ 67 h 85"/>
                <a:gd name="T2" fmla="*/ 61 w 75"/>
                <a:gd name="T3" fmla="*/ 42 h 85"/>
                <a:gd name="T4" fmla="*/ 59 w 75"/>
                <a:gd name="T5" fmla="*/ 34 h 85"/>
                <a:gd name="T6" fmla="*/ 71 w 75"/>
                <a:gd name="T7" fmla="*/ 28 h 85"/>
                <a:gd name="T8" fmla="*/ 62 w 75"/>
                <a:gd name="T9" fmla="*/ 0 h 85"/>
                <a:gd name="T10" fmla="*/ 39 w 75"/>
                <a:gd name="T11" fmla="*/ 39 h 85"/>
                <a:gd name="T12" fmla="*/ 23 w 75"/>
                <a:gd name="T13" fmla="*/ 52 h 85"/>
                <a:gd name="T14" fmla="*/ 19 w 75"/>
                <a:gd name="T15" fmla="*/ 64 h 85"/>
                <a:gd name="T16" fmla="*/ 7 w 75"/>
                <a:gd name="T17" fmla="*/ 82 h 85"/>
                <a:gd name="T18" fmla="*/ 40 w 75"/>
                <a:gd name="T19" fmla="*/ 6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85"/>
                <a:gd name="T32" fmla="*/ 75 w 7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85">
                  <a:moveTo>
                    <a:pt x="40" y="67"/>
                  </a:moveTo>
                  <a:cubicBezTo>
                    <a:pt x="48" y="58"/>
                    <a:pt x="51" y="46"/>
                    <a:pt x="61" y="42"/>
                  </a:cubicBezTo>
                  <a:cubicBezTo>
                    <a:pt x="62" y="38"/>
                    <a:pt x="58" y="37"/>
                    <a:pt x="59" y="34"/>
                  </a:cubicBezTo>
                  <a:cubicBezTo>
                    <a:pt x="62" y="34"/>
                    <a:pt x="70" y="34"/>
                    <a:pt x="71" y="28"/>
                  </a:cubicBezTo>
                  <a:cubicBezTo>
                    <a:pt x="69" y="18"/>
                    <a:pt x="75" y="3"/>
                    <a:pt x="62" y="0"/>
                  </a:cubicBezTo>
                  <a:cubicBezTo>
                    <a:pt x="61" y="21"/>
                    <a:pt x="27" y="14"/>
                    <a:pt x="39" y="39"/>
                  </a:cubicBezTo>
                  <a:cubicBezTo>
                    <a:pt x="25" y="37"/>
                    <a:pt x="37" y="54"/>
                    <a:pt x="23" y="52"/>
                  </a:cubicBezTo>
                  <a:cubicBezTo>
                    <a:pt x="19" y="54"/>
                    <a:pt x="18" y="59"/>
                    <a:pt x="19" y="64"/>
                  </a:cubicBezTo>
                  <a:cubicBezTo>
                    <a:pt x="14" y="68"/>
                    <a:pt x="0" y="76"/>
                    <a:pt x="7" y="82"/>
                  </a:cubicBezTo>
                  <a:cubicBezTo>
                    <a:pt x="23" y="85"/>
                    <a:pt x="27" y="68"/>
                    <a:pt x="40" y="67"/>
                  </a:cubicBezTo>
                  <a:close/>
                </a:path>
              </a:pathLst>
            </a:custGeom>
            <a:solidFill>
              <a:srgbClr val="000000"/>
            </a:solidFill>
            <a:ln w="0">
              <a:solidFill>
                <a:srgbClr val="000000"/>
              </a:solidFill>
              <a:round/>
            </a:ln>
          </p:spPr>
          <p:txBody>
            <a:bodyPr/>
            <a:lstStyle/>
            <a:p>
              <a:endParaRPr lang="zh-CN" altLang="en-US"/>
            </a:p>
          </p:txBody>
        </p:sp>
        <p:sp>
          <p:nvSpPr>
            <p:cNvPr id="15521" name="Freeform 19"/>
            <p:cNvSpPr/>
            <p:nvPr/>
          </p:nvSpPr>
          <p:spPr bwMode="auto">
            <a:xfrm flipV="1">
              <a:off x="1037" y="986"/>
              <a:ext cx="95" cy="59"/>
            </a:xfrm>
            <a:custGeom>
              <a:avLst/>
              <a:gdLst>
                <a:gd name="T0" fmla="*/ 90 w 95"/>
                <a:gd name="T1" fmla="*/ 51 h 59"/>
                <a:gd name="T2" fmla="*/ 94 w 95"/>
                <a:gd name="T3" fmla="*/ 39 h 59"/>
                <a:gd name="T4" fmla="*/ 54 w 95"/>
                <a:gd name="T5" fmla="*/ 39 h 59"/>
                <a:gd name="T6" fmla="*/ 5 w 95"/>
                <a:gd name="T7" fmla="*/ 0 h 59"/>
                <a:gd name="T8" fmla="*/ 22 w 95"/>
                <a:gd name="T9" fmla="*/ 28 h 59"/>
                <a:gd name="T10" fmla="*/ 90 w 95"/>
                <a:gd name="T11" fmla="*/ 51 h 59"/>
                <a:gd name="T12" fmla="*/ 0 60000 65536"/>
                <a:gd name="T13" fmla="*/ 0 60000 65536"/>
                <a:gd name="T14" fmla="*/ 0 60000 65536"/>
                <a:gd name="T15" fmla="*/ 0 60000 65536"/>
                <a:gd name="T16" fmla="*/ 0 60000 65536"/>
                <a:gd name="T17" fmla="*/ 0 60000 65536"/>
                <a:gd name="T18" fmla="*/ 0 w 95"/>
                <a:gd name="T19" fmla="*/ 0 h 59"/>
                <a:gd name="T20" fmla="*/ 95 w 9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5" h="59">
                  <a:moveTo>
                    <a:pt x="90" y="51"/>
                  </a:moveTo>
                  <a:cubicBezTo>
                    <a:pt x="95" y="49"/>
                    <a:pt x="91" y="42"/>
                    <a:pt x="94" y="39"/>
                  </a:cubicBezTo>
                  <a:cubicBezTo>
                    <a:pt x="81" y="33"/>
                    <a:pt x="67" y="52"/>
                    <a:pt x="54" y="39"/>
                  </a:cubicBezTo>
                  <a:cubicBezTo>
                    <a:pt x="34" y="33"/>
                    <a:pt x="19" y="15"/>
                    <a:pt x="5" y="0"/>
                  </a:cubicBezTo>
                  <a:cubicBezTo>
                    <a:pt x="0" y="12"/>
                    <a:pt x="14" y="21"/>
                    <a:pt x="22" y="28"/>
                  </a:cubicBezTo>
                  <a:cubicBezTo>
                    <a:pt x="43" y="40"/>
                    <a:pt x="64" y="59"/>
                    <a:pt x="90" y="51"/>
                  </a:cubicBezTo>
                  <a:close/>
                </a:path>
              </a:pathLst>
            </a:custGeom>
            <a:solidFill>
              <a:srgbClr val="000000"/>
            </a:solidFill>
            <a:ln w="0">
              <a:solidFill>
                <a:srgbClr val="000000"/>
              </a:solidFill>
              <a:round/>
            </a:ln>
          </p:spPr>
          <p:txBody>
            <a:bodyPr/>
            <a:lstStyle/>
            <a:p>
              <a:endParaRPr lang="zh-CN" altLang="en-US"/>
            </a:p>
          </p:txBody>
        </p:sp>
        <p:sp>
          <p:nvSpPr>
            <p:cNvPr id="15522" name="Rectangle 20"/>
            <p:cNvSpPr>
              <a:spLocks noChangeArrowheads="1"/>
            </p:cNvSpPr>
            <p:nvPr/>
          </p:nvSpPr>
          <p:spPr bwMode="auto">
            <a:xfrm>
              <a:off x="931" y="994"/>
              <a:ext cx="1" cy="7"/>
            </a:xfrm>
            <a:prstGeom prst="rect">
              <a:avLst/>
            </a:prstGeom>
            <a:solidFill>
              <a:srgbClr val="FFFFFF"/>
            </a:solidFill>
            <a:ln w="0">
              <a:solidFill>
                <a:srgbClr val="FFFFFF"/>
              </a:solidFill>
              <a:miter lim="800000"/>
            </a:ln>
          </p:spPr>
          <p:txBody>
            <a:bodyPr/>
            <a:lstStyle/>
            <a:p>
              <a:endParaRPr lang="zh-CN" altLang="en-US"/>
            </a:p>
          </p:txBody>
        </p:sp>
        <p:sp>
          <p:nvSpPr>
            <p:cNvPr id="15523" name="Freeform 21"/>
            <p:cNvSpPr/>
            <p:nvPr/>
          </p:nvSpPr>
          <p:spPr bwMode="auto">
            <a:xfrm flipV="1">
              <a:off x="1091" y="1017"/>
              <a:ext cx="150" cy="178"/>
            </a:xfrm>
            <a:custGeom>
              <a:avLst/>
              <a:gdLst>
                <a:gd name="T0" fmla="*/ 119 w 150"/>
                <a:gd name="T1" fmla="*/ 178 h 178"/>
                <a:gd name="T2" fmla="*/ 128 w 150"/>
                <a:gd name="T3" fmla="*/ 48 h 178"/>
                <a:gd name="T4" fmla="*/ 63 w 150"/>
                <a:gd name="T5" fmla="*/ 3 h 178"/>
                <a:gd name="T6" fmla="*/ 7 w 150"/>
                <a:gd name="T7" fmla="*/ 34 h 178"/>
                <a:gd name="T8" fmla="*/ 4 w 150"/>
                <a:gd name="T9" fmla="*/ 90 h 178"/>
                <a:gd name="T10" fmla="*/ 14 w 150"/>
                <a:gd name="T11" fmla="*/ 96 h 178"/>
                <a:gd name="T12" fmla="*/ 33 w 150"/>
                <a:gd name="T13" fmla="*/ 37 h 178"/>
                <a:gd name="T14" fmla="*/ 105 w 150"/>
                <a:gd name="T15" fmla="*/ 34 h 178"/>
                <a:gd name="T16" fmla="*/ 124 w 150"/>
                <a:gd name="T17" fmla="*/ 64 h 178"/>
                <a:gd name="T18" fmla="*/ 117 w 150"/>
                <a:gd name="T19" fmla="*/ 178 h 178"/>
                <a:gd name="T20" fmla="*/ 119 w 150"/>
                <a:gd name="T21" fmla="*/ 178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78"/>
                <a:gd name="T35" fmla="*/ 150 w 150"/>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78">
                  <a:moveTo>
                    <a:pt x="119" y="178"/>
                  </a:moveTo>
                  <a:cubicBezTo>
                    <a:pt x="117" y="136"/>
                    <a:pt x="150" y="93"/>
                    <a:pt x="128" y="48"/>
                  </a:cubicBezTo>
                  <a:cubicBezTo>
                    <a:pt x="115" y="24"/>
                    <a:pt x="91" y="6"/>
                    <a:pt x="63" y="3"/>
                  </a:cubicBezTo>
                  <a:cubicBezTo>
                    <a:pt x="37" y="0"/>
                    <a:pt x="22" y="18"/>
                    <a:pt x="7" y="34"/>
                  </a:cubicBezTo>
                  <a:cubicBezTo>
                    <a:pt x="0" y="55"/>
                    <a:pt x="1" y="69"/>
                    <a:pt x="4" y="90"/>
                  </a:cubicBezTo>
                  <a:cubicBezTo>
                    <a:pt x="7" y="93"/>
                    <a:pt x="10" y="95"/>
                    <a:pt x="14" y="96"/>
                  </a:cubicBezTo>
                  <a:cubicBezTo>
                    <a:pt x="9" y="75"/>
                    <a:pt x="14" y="51"/>
                    <a:pt x="33" y="37"/>
                  </a:cubicBezTo>
                  <a:cubicBezTo>
                    <a:pt x="55" y="24"/>
                    <a:pt x="82" y="18"/>
                    <a:pt x="105" y="34"/>
                  </a:cubicBezTo>
                  <a:cubicBezTo>
                    <a:pt x="120" y="39"/>
                    <a:pt x="117" y="53"/>
                    <a:pt x="124" y="64"/>
                  </a:cubicBezTo>
                  <a:cubicBezTo>
                    <a:pt x="136" y="105"/>
                    <a:pt x="99" y="140"/>
                    <a:pt x="117" y="178"/>
                  </a:cubicBezTo>
                  <a:lnTo>
                    <a:pt x="119" y="178"/>
                  </a:lnTo>
                  <a:close/>
                </a:path>
              </a:pathLst>
            </a:custGeom>
            <a:solidFill>
              <a:srgbClr val="000000"/>
            </a:solidFill>
            <a:ln w="0">
              <a:solidFill>
                <a:srgbClr val="000000"/>
              </a:solidFill>
              <a:round/>
            </a:ln>
          </p:spPr>
          <p:txBody>
            <a:bodyPr/>
            <a:lstStyle/>
            <a:p>
              <a:endParaRPr lang="zh-CN" altLang="en-US"/>
            </a:p>
          </p:txBody>
        </p:sp>
        <p:sp>
          <p:nvSpPr>
            <p:cNvPr id="15524" name="Freeform 22"/>
            <p:cNvSpPr/>
            <p:nvPr/>
          </p:nvSpPr>
          <p:spPr bwMode="auto">
            <a:xfrm flipV="1">
              <a:off x="1226" y="1019"/>
              <a:ext cx="72" cy="50"/>
            </a:xfrm>
            <a:custGeom>
              <a:avLst/>
              <a:gdLst>
                <a:gd name="T0" fmla="*/ 72 w 72"/>
                <a:gd name="T1" fmla="*/ 0 h 50"/>
                <a:gd name="T2" fmla="*/ 40 w 72"/>
                <a:gd name="T3" fmla="*/ 32 h 50"/>
                <a:gd name="T4" fmla="*/ 4 w 72"/>
                <a:gd name="T5" fmla="*/ 36 h 50"/>
                <a:gd name="T6" fmla="*/ 22 w 72"/>
                <a:gd name="T7" fmla="*/ 50 h 50"/>
                <a:gd name="T8" fmla="*/ 72 w 72"/>
                <a:gd name="T9" fmla="*/ 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0"/>
                  </a:moveTo>
                  <a:cubicBezTo>
                    <a:pt x="63" y="9"/>
                    <a:pt x="51" y="21"/>
                    <a:pt x="40" y="32"/>
                  </a:cubicBezTo>
                  <a:cubicBezTo>
                    <a:pt x="30" y="46"/>
                    <a:pt x="15" y="35"/>
                    <a:pt x="4" y="36"/>
                  </a:cubicBezTo>
                  <a:cubicBezTo>
                    <a:pt x="0" y="47"/>
                    <a:pt x="15" y="47"/>
                    <a:pt x="22" y="50"/>
                  </a:cubicBezTo>
                  <a:cubicBezTo>
                    <a:pt x="46" y="46"/>
                    <a:pt x="67" y="24"/>
                    <a:pt x="72" y="0"/>
                  </a:cubicBezTo>
                  <a:close/>
                </a:path>
              </a:pathLst>
            </a:custGeom>
            <a:solidFill>
              <a:srgbClr val="000000"/>
            </a:solidFill>
            <a:ln w="0">
              <a:solidFill>
                <a:srgbClr val="000000"/>
              </a:solidFill>
              <a:round/>
            </a:ln>
          </p:spPr>
          <p:txBody>
            <a:bodyPr/>
            <a:lstStyle/>
            <a:p>
              <a:endParaRPr lang="zh-CN" altLang="en-US"/>
            </a:p>
          </p:txBody>
        </p:sp>
        <p:sp>
          <p:nvSpPr>
            <p:cNvPr id="15525" name="Freeform 23"/>
            <p:cNvSpPr/>
            <p:nvPr/>
          </p:nvSpPr>
          <p:spPr bwMode="auto">
            <a:xfrm flipV="1">
              <a:off x="963" y="1099"/>
              <a:ext cx="326" cy="348"/>
            </a:xfrm>
            <a:custGeom>
              <a:avLst/>
              <a:gdLst>
                <a:gd name="T0" fmla="*/ 84 w 326"/>
                <a:gd name="T1" fmla="*/ 341 h 348"/>
                <a:gd name="T2" fmla="*/ 45 w 326"/>
                <a:gd name="T3" fmla="*/ 329 h 348"/>
                <a:gd name="T4" fmla="*/ 115 w 326"/>
                <a:gd name="T5" fmla="*/ 222 h 348"/>
                <a:gd name="T6" fmla="*/ 275 w 326"/>
                <a:gd name="T7" fmla="*/ 257 h 348"/>
                <a:gd name="T8" fmla="*/ 300 w 326"/>
                <a:gd name="T9" fmla="*/ 306 h 348"/>
                <a:gd name="T10" fmla="*/ 317 w 326"/>
                <a:gd name="T11" fmla="*/ 291 h 348"/>
                <a:gd name="T12" fmla="*/ 315 w 326"/>
                <a:gd name="T13" fmla="*/ 247 h 348"/>
                <a:gd name="T14" fmla="*/ 309 w 326"/>
                <a:gd name="T15" fmla="*/ 282 h 348"/>
                <a:gd name="T16" fmla="*/ 285 w 326"/>
                <a:gd name="T17" fmla="*/ 240 h 348"/>
                <a:gd name="T18" fmla="*/ 131 w 326"/>
                <a:gd name="T19" fmla="*/ 2 h 348"/>
                <a:gd name="T20" fmla="*/ 43 w 326"/>
                <a:gd name="T21" fmla="*/ 61 h 348"/>
                <a:gd name="T22" fmla="*/ 40 w 326"/>
                <a:gd name="T23" fmla="*/ 300 h 348"/>
                <a:gd name="T24" fmla="*/ 38 w 326"/>
                <a:gd name="T25" fmla="*/ 322 h 348"/>
                <a:gd name="T26" fmla="*/ 0 w 326"/>
                <a:gd name="T27" fmla="*/ 282 h 348"/>
                <a:gd name="T28" fmla="*/ 0 w 326"/>
                <a:gd name="T29" fmla="*/ 290 h 348"/>
                <a:gd name="T30" fmla="*/ 73 w 326"/>
                <a:gd name="T31" fmla="*/ 348 h 348"/>
                <a:gd name="T32" fmla="*/ 84 w 326"/>
                <a:gd name="T33" fmla="*/ 341 h 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6"/>
                <a:gd name="T52" fmla="*/ 0 h 348"/>
                <a:gd name="T53" fmla="*/ 326 w 326"/>
                <a:gd name="T54" fmla="*/ 348 h 3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6" h="348">
                  <a:moveTo>
                    <a:pt x="84" y="341"/>
                  </a:moveTo>
                  <a:cubicBezTo>
                    <a:pt x="74" y="341"/>
                    <a:pt x="55" y="342"/>
                    <a:pt x="45" y="329"/>
                  </a:cubicBezTo>
                  <a:cubicBezTo>
                    <a:pt x="47" y="283"/>
                    <a:pt x="70" y="239"/>
                    <a:pt x="115" y="222"/>
                  </a:cubicBezTo>
                  <a:cubicBezTo>
                    <a:pt x="168" y="200"/>
                    <a:pt x="233" y="218"/>
                    <a:pt x="275" y="257"/>
                  </a:cubicBezTo>
                  <a:cubicBezTo>
                    <a:pt x="288" y="270"/>
                    <a:pt x="308" y="288"/>
                    <a:pt x="300" y="306"/>
                  </a:cubicBezTo>
                  <a:cubicBezTo>
                    <a:pt x="311" y="311"/>
                    <a:pt x="311" y="296"/>
                    <a:pt x="317" y="291"/>
                  </a:cubicBezTo>
                  <a:cubicBezTo>
                    <a:pt x="318" y="278"/>
                    <a:pt x="326" y="258"/>
                    <a:pt x="315" y="247"/>
                  </a:cubicBezTo>
                  <a:cubicBezTo>
                    <a:pt x="313" y="258"/>
                    <a:pt x="313" y="271"/>
                    <a:pt x="309" y="282"/>
                  </a:cubicBezTo>
                  <a:cubicBezTo>
                    <a:pt x="291" y="273"/>
                    <a:pt x="296" y="253"/>
                    <a:pt x="285" y="240"/>
                  </a:cubicBezTo>
                  <a:cubicBezTo>
                    <a:pt x="249" y="154"/>
                    <a:pt x="236" y="35"/>
                    <a:pt x="131" y="2"/>
                  </a:cubicBezTo>
                  <a:cubicBezTo>
                    <a:pt x="91" y="0"/>
                    <a:pt x="62" y="30"/>
                    <a:pt x="43" y="61"/>
                  </a:cubicBezTo>
                  <a:cubicBezTo>
                    <a:pt x="20" y="138"/>
                    <a:pt x="56" y="225"/>
                    <a:pt x="40" y="300"/>
                  </a:cubicBezTo>
                  <a:lnTo>
                    <a:pt x="38" y="322"/>
                  </a:lnTo>
                  <a:cubicBezTo>
                    <a:pt x="19" y="315"/>
                    <a:pt x="14" y="292"/>
                    <a:pt x="0" y="282"/>
                  </a:cubicBezTo>
                  <a:lnTo>
                    <a:pt x="0" y="290"/>
                  </a:lnTo>
                  <a:cubicBezTo>
                    <a:pt x="19" y="315"/>
                    <a:pt x="41" y="343"/>
                    <a:pt x="73" y="348"/>
                  </a:cubicBezTo>
                  <a:cubicBezTo>
                    <a:pt x="77" y="345"/>
                    <a:pt x="85" y="347"/>
                    <a:pt x="84" y="341"/>
                  </a:cubicBezTo>
                  <a:close/>
                </a:path>
              </a:pathLst>
            </a:custGeom>
            <a:solidFill>
              <a:srgbClr val="000000"/>
            </a:solidFill>
            <a:ln w="0">
              <a:solidFill>
                <a:srgbClr val="000000"/>
              </a:solidFill>
              <a:round/>
            </a:ln>
          </p:spPr>
          <p:txBody>
            <a:bodyPr/>
            <a:lstStyle/>
            <a:p>
              <a:endParaRPr lang="zh-CN" altLang="en-US"/>
            </a:p>
          </p:txBody>
        </p:sp>
        <p:sp>
          <p:nvSpPr>
            <p:cNvPr id="15526" name="Freeform 24"/>
            <p:cNvSpPr/>
            <p:nvPr/>
          </p:nvSpPr>
          <p:spPr bwMode="auto">
            <a:xfrm flipV="1">
              <a:off x="1311" y="1167"/>
              <a:ext cx="82" cy="162"/>
            </a:xfrm>
            <a:custGeom>
              <a:avLst/>
              <a:gdLst>
                <a:gd name="T0" fmla="*/ 82 w 82"/>
                <a:gd name="T1" fmla="*/ 151 h 162"/>
                <a:gd name="T2" fmla="*/ 26 w 82"/>
                <a:gd name="T3" fmla="*/ 7 h 162"/>
                <a:gd name="T4" fmla="*/ 5 w 82"/>
                <a:gd name="T5" fmla="*/ 5 h 162"/>
                <a:gd name="T6" fmla="*/ 0 w 82"/>
                <a:gd name="T7" fmla="*/ 18 h 162"/>
                <a:gd name="T8" fmla="*/ 72 w 82"/>
                <a:gd name="T9" fmla="*/ 162 h 162"/>
                <a:gd name="T10" fmla="*/ 82 w 82"/>
                <a:gd name="T11" fmla="*/ 151 h 162"/>
                <a:gd name="T12" fmla="*/ 0 60000 65536"/>
                <a:gd name="T13" fmla="*/ 0 60000 65536"/>
                <a:gd name="T14" fmla="*/ 0 60000 65536"/>
                <a:gd name="T15" fmla="*/ 0 60000 65536"/>
                <a:gd name="T16" fmla="*/ 0 60000 65536"/>
                <a:gd name="T17" fmla="*/ 0 60000 65536"/>
                <a:gd name="T18" fmla="*/ 0 w 82"/>
                <a:gd name="T19" fmla="*/ 0 h 162"/>
                <a:gd name="T20" fmla="*/ 82 w 82"/>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82" h="162">
                  <a:moveTo>
                    <a:pt x="82" y="151"/>
                  </a:moveTo>
                  <a:cubicBezTo>
                    <a:pt x="82" y="97"/>
                    <a:pt x="66" y="42"/>
                    <a:pt x="26" y="7"/>
                  </a:cubicBezTo>
                  <a:cubicBezTo>
                    <a:pt x="20" y="4"/>
                    <a:pt x="11" y="0"/>
                    <a:pt x="5" y="5"/>
                  </a:cubicBezTo>
                  <a:lnTo>
                    <a:pt x="0" y="18"/>
                  </a:lnTo>
                  <a:cubicBezTo>
                    <a:pt x="29" y="64"/>
                    <a:pt x="14" y="134"/>
                    <a:pt x="72" y="162"/>
                  </a:cubicBezTo>
                  <a:cubicBezTo>
                    <a:pt x="77" y="162"/>
                    <a:pt x="82" y="156"/>
                    <a:pt x="82" y="151"/>
                  </a:cubicBezTo>
                  <a:close/>
                </a:path>
              </a:pathLst>
            </a:custGeom>
            <a:solidFill>
              <a:srgbClr val="FFBFBF"/>
            </a:solidFill>
            <a:ln w="0">
              <a:solidFill>
                <a:srgbClr val="FFBFBF"/>
              </a:solidFill>
              <a:round/>
            </a:ln>
          </p:spPr>
          <p:txBody>
            <a:bodyPr/>
            <a:lstStyle/>
            <a:p>
              <a:endParaRPr lang="zh-CN" altLang="en-US"/>
            </a:p>
          </p:txBody>
        </p:sp>
        <p:sp>
          <p:nvSpPr>
            <p:cNvPr id="15527" name="Freeform 25"/>
            <p:cNvSpPr/>
            <p:nvPr/>
          </p:nvSpPr>
          <p:spPr bwMode="auto">
            <a:xfrm flipV="1">
              <a:off x="843" y="1168"/>
              <a:ext cx="63" cy="143"/>
            </a:xfrm>
            <a:custGeom>
              <a:avLst/>
              <a:gdLst>
                <a:gd name="T0" fmla="*/ 53 w 63"/>
                <a:gd name="T1" fmla="*/ 119 h 143"/>
                <a:gd name="T2" fmla="*/ 63 w 63"/>
                <a:gd name="T3" fmla="*/ 119 h 143"/>
                <a:gd name="T4" fmla="*/ 60 w 63"/>
                <a:gd name="T5" fmla="*/ 9 h 143"/>
                <a:gd name="T6" fmla="*/ 32 w 63"/>
                <a:gd name="T7" fmla="*/ 4 h 143"/>
                <a:gd name="T8" fmla="*/ 5 w 63"/>
                <a:gd name="T9" fmla="*/ 103 h 143"/>
                <a:gd name="T10" fmla="*/ 30 w 63"/>
                <a:gd name="T11" fmla="*/ 92 h 143"/>
                <a:gd name="T12" fmla="*/ 29 w 63"/>
                <a:gd name="T13" fmla="*/ 39 h 143"/>
                <a:gd name="T14" fmla="*/ 43 w 63"/>
                <a:gd name="T15" fmla="*/ 31 h 143"/>
                <a:gd name="T16" fmla="*/ 46 w 63"/>
                <a:gd name="T17" fmla="*/ 38 h 143"/>
                <a:gd name="T18" fmla="*/ 32 w 63"/>
                <a:gd name="T19" fmla="*/ 65 h 143"/>
                <a:gd name="T20" fmla="*/ 36 w 63"/>
                <a:gd name="T21" fmla="*/ 81 h 143"/>
                <a:gd name="T22" fmla="*/ 52 w 63"/>
                <a:gd name="T23" fmla="*/ 53 h 143"/>
                <a:gd name="T24" fmla="*/ 48 w 63"/>
                <a:gd name="T25" fmla="*/ 86 h 143"/>
                <a:gd name="T26" fmla="*/ 9 w 63"/>
                <a:gd name="T27" fmla="*/ 115 h 143"/>
                <a:gd name="T28" fmla="*/ 7 w 63"/>
                <a:gd name="T29" fmla="*/ 114 h 143"/>
                <a:gd name="T30" fmla="*/ 26 w 63"/>
                <a:gd name="T31" fmla="*/ 143 h 143"/>
                <a:gd name="T32" fmla="*/ 53 w 63"/>
                <a:gd name="T33" fmla="*/ 119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3"/>
                <a:gd name="T53" fmla="*/ 63 w 63"/>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3">
                  <a:moveTo>
                    <a:pt x="53" y="119"/>
                  </a:moveTo>
                  <a:lnTo>
                    <a:pt x="63" y="119"/>
                  </a:lnTo>
                  <a:cubicBezTo>
                    <a:pt x="53" y="86"/>
                    <a:pt x="58" y="44"/>
                    <a:pt x="60" y="9"/>
                  </a:cubicBezTo>
                  <a:cubicBezTo>
                    <a:pt x="51" y="6"/>
                    <a:pt x="42" y="0"/>
                    <a:pt x="32" y="4"/>
                  </a:cubicBezTo>
                  <a:cubicBezTo>
                    <a:pt x="8" y="31"/>
                    <a:pt x="0" y="66"/>
                    <a:pt x="5" y="103"/>
                  </a:cubicBezTo>
                  <a:cubicBezTo>
                    <a:pt x="14" y="101"/>
                    <a:pt x="24" y="103"/>
                    <a:pt x="30" y="92"/>
                  </a:cubicBezTo>
                  <a:cubicBezTo>
                    <a:pt x="19" y="79"/>
                    <a:pt x="21" y="55"/>
                    <a:pt x="29" y="39"/>
                  </a:cubicBezTo>
                  <a:cubicBezTo>
                    <a:pt x="33" y="34"/>
                    <a:pt x="38" y="31"/>
                    <a:pt x="43" y="31"/>
                  </a:cubicBezTo>
                  <a:cubicBezTo>
                    <a:pt x="46" y="32"/>
                    <a:pt x="47" y="35"/>
                    <a:pt x="46" y="38"/>
                  </a:cubicBezTo>
                  <a:cubicBezTo>
                    <a:pt x="36" y="42"/>
                    <a:pt x="32" y="54"/>
                    <a:pt x="32" y="65"/>
                  </a:cubicBezTo>
                  <a:lnTo>
                    <a:pt x="36" y="81"/>
                  </a:lnTo>
                  <a:cubicBezTo>
                    <a:pt x="44" y="74"/>
                    <a:pt x="44" y="60"/>
                    <a:pt x="52" y="53"/>
                  </a:cubicBezTo>
                  <a:cubicBezTo>
                    <a:pt x="57" y="64"/>
                    <a:pt x="52" y="77"/>
                    <a:pt x="48" y="86"/>
                  </a:cubicBezTo>
                  <a:cubicBezTo>
                    <a:pt x="39" y="101"/>
                    <a:pt x="28" y="117"/>
                    <a:pt x="9" y="115"/>
                  </a:cubicBezTo>
                  <a:lnTo>
                    <a:pt x="7" y="114"/>
                  </a:lnTo>
                  <a:cubicBezTo>
                    <a:pt x="12" y="125"/>
                    <a:pt x="14" y="137"/>
                    <a:pt x="26" y="143"/>
                  </a:cubicBezTo>
                  <a:cubicBezTo>
                    <a:pt x="39" y="140"/>
                    <a:pt x="48" y="131"/>
                    <a:pt x="53" y="119"/>
                  </a:cubicBezTo>
                  <a:close/>
                </a:path>
              </a:pathLst>
            </a:custGeom>
            <a:solidFill>
              <a:srgbClr val="FFBFBF"/>
            </a:solidFill>
            <a:ln w="0">
              <a:solidFill>
                <a:srgbClr val="FFBFBF"/>
              </a:solidFill>
              <a:round/>
            </a:ln>
          </p:spPr>
          <p:txBody>
            <a:bodyPr/>
            <a:lstStyle/>
            <a:p>
              <a:endParaRPr lang="zh-CN" altLang="en-US"/>
            </a:p>
          </p:txBody>
        </p:sp>
        <p:sp>
          <p:nvSpPr>
            <p:cNvPr id="15528" name="Freeform 26"/>
            <p:cNvSpPr/>
            <p:nvPr/>
          </p:nvSpPr>
          <p:spPr bwMode="auto">
            <a:xfrm flipV="1">
              <a:off x="1008" y="1193"/>
              <a:ext cx="234" cy="122"/>
            </a:xfrm>
            <a:custGeom>
              <a:avLst/>
              <a:gdLst>
                <a:gd name="T0" fmla="*/ 155 w 234"/>
                <a:gd name="T1" fmla="*/ 73 h 122"/>
                <a:gd name="T2" fmla="*/ 234 w 234"/>
                <a:gd name="T3" fmla="*/ 116 h 122"/>
                <a:gd name="T4" fmla="*/ 165 w 234"/>
                <a:gd name="T5" fmla="*/ 18 h 122"/>
                <a:gd name="T6" fmla="*/ 14 w 234"/>
                <a:gd name="T7" fmla="*/ 65 h 122"/>
                <a:gd name="T8" fmla="*/ 11 w 234"/>
                <a:gd name="T9" fmla="*/ 122 h 122"/>
                <a:gd name="T10" fmla="*/ 155 w 234"/>
                <a:gd name="T11" fmla="*/ 73 h 122"/>
                <a:gd name="T12" fmla="*/ 0 60000 65536"/>
                <a:gd name="T13" fmla="*/ 0 60000 65536"/>
                <a:gd name="T14" fmla="*/ 0 60000 65536"/>
                <a:gd name="T15" fmla="*/ 0 60000 65536"/>
                <a:gd name="T16" fmla="*/ 0 60000 65536"/>
                <a:gd name="T17" fmla="*/ 0 60000 65536"/>
                <a:gd name="T18" fmla="*/ 0 w 234"/>
                <a:gd name="T19" fmla="*/ 0 h 122"/>
                <a:gd name="T20" fmla="*/ 234 w 23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34" h="122">
                  <a:moveTo>
                    <a:pt x="155" y="73"/>
                  </a:moveTo>
                  <a:cubicBezTo>
                    <a:pt x="185" y="78"/>
                    <a:pt x="211" y="101"/>
                    <a:pt x="234" y="116"/>
                  </a:cubicBezTo>
                  <a:cubicBezTo>
                    <a:pt x="218" y="78"/>
                    <a:pt x="206" y="35"/>
                    <a:pt x="165" y="18"/>
                  </a:cubicBezTo>
                  <a:cubicBezTo>
                    <a:pt x="110" y="0"/>
                    <a:pt x="49" y="20"/>
                    <a:pt x="14" y="65"/>
                  </a:cubicBezTo>
                  <a:cubicBezTo>
                    <a:pt x="0" y="80"/>
                    <a:pt x="9" y="104"/>
                    <a:pt x="11" y="122"/>
                  </a:cubicBezTo>
                  <a:cubicBezTo>
                    <a:pt x="45" y="76"/>
                    <a:pt x="102" y="65"/>
                    <a:pt x="155" y="73"/>
                  </a:cubicBezTo>
                  <a:close/>
                </a:path>
              </a:pathLst>
            </a:custGeom>
            <a:solidFill>
              <a:srgbClr val="FFFFFF"/>
            </a:solidFill>
            <a:ln w="0">
              <a:solidFill>
                <a:srgbClr val="FFFFFF"/>
              </a:solidFill>
              <a:round/>
            </a:ln>
          </p:spPr>
          <p:txBody>
            <a:bodyPr/>
            <a:lstStyle/>
            <a:p>
              <a:endParaRPr lang="zh-CN" altLang="en-US"/>
            </a:p>
          </p:txBody>
        </p:sp>
        <p:sp>
          <p:nvSpPr>
            <p:cNvPr id="15529" name="Freeform 27"/>
            <p:cNvSpPr/>
            <p:nvPr/>
          </p:nvSpPr>
          <p:spPr bwMode="auto">
            <a:xfrm flipV="1">
              <a:off x="1330" y="1193"/>
              <a:ext cx="53" cy="92"/>
            </a:xfrm>
            <a:custGeom>
              <a:avLst/>
              <a:gdLst>
                <a:gd name="T0" fmla="*/ 33 w 53"/>
                <a:gd name="T1" fmla="*/ 42 h 92"/>
                <a:gd name="T2" fmla="*/ 17 w 53"/>
                <a:gd name="T3" fmla="*/ 7 h 92"/>
                <a:gd name="T4" fmla="*/ 24 w 53"/>
                <a:gd name="T5" fmla="*/ 26 h 92"/>
                <a:gd name="T6" fmla="*/ 22 w 53"/>
                <a:gd name="T7" fmla="*/ 43 h 92"/>
                <a:gd name="T8" fmla="*/ 0 w 53"/>
                <a:gd name="T9" fmla="*/ 0 h 92"/>
                <a:gd name="T10" fmla="*/ 53 w 53"/>
                <a:gd name="T11" fmla="*/ 92 h 92"/>
                <a:gd name="T12" fmla="*/ 33 w 53"/>
                <a:gd name="T13" fmla="*/ 42 h 92"/>
                <a:gd name="T14" fmla="*/ 0 60000 65536"/>
                <a:gd name="T15" fmla="*/ 0 60000 65536"/>
                <a:gd name="T16" fmla="*/ 0 60000 65536"/>
                <a:gd name="T17" fmla="*/ 0 60000 65536"/>
                <a:gd name="T18" fmla="*/ 0 60000 65536"/>
                <a:gd name="T19" fmla="*/ 0 60000 65536"/>
                <a:gd name="T20" fmla="*/ 0 60000 65536"/>
                <a:gd name="T21" fmla="*/ 0 w 53"/>
                <a:gd name="T22" fmla="*/ 0 h 92"/>
                <a:gd name="T23" fmla="*/ 53 w 53"/>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2">
                  <a:moveTo>
                    <a:pt x="33" y="42"/>
                  </a:moveTo>
                  <a:cubicBezTo>
                    <a:pt x="32" y="29"/>
                    <a:pt x="31" y="13"/>
                    <a:pt x="17" y="7"/>
                  </a:cubicBezTo>
                  <a:cubicBezTo>
                    <a:pt x="17" y="12"/>
                    <a:pt x="22" y="20"/>
                    <a:pt x="24" y="26"/>
                  </a:cubicBezTo>
                  <a:cubicBezTo>
                    <a:pt x="24" y="32"/>
                    <a:pt x="28" y="39"/>
                    <a:pt x="22" y="43"/>
                  </a:cubicBezTo>
                  <a:cubicBezTo>
                    <a:pt x="11" y="32"/>
                    <a:pt x="5" y="15"/>
                    <a:pt x="0" y="0"/>
                  </a:cubicBezTo>
                  <a:cubicBezTo>
                    <a:pt x="2" y="36"/>
                    <a:pt x="25" y="68"/>
                    <a:pt x="53" y="92"/>
                  </a:cubicBezTo>
                  <a:cubicBezTo>
                    <a:pt x="49" y="73"/>
                    <a:pt x="14" y="61"/>
                    <a:pt x="33" y="42"/>
                  </a:cubicBezTo>
                  <a:close/>
                </a:path>
              </a:pathLst>
            </a:custGeom>
            <a:solidFill>
              <a:srgbClr val="000000"/>
            </a:solidFill>
            <a:ln w="0">
              <a:solidFill>
                <a:srgbClr val="000000"/>
              </a:solidFill>
              <a:round/>
            </a:ln>
          </p:spPr>
          <p:txBody>
            <a:bodyPr/>
            <a:lstStyle/>
            <a:p>
              <a:endParaRPr lang="zh-CN" altLang="en-US"/>
            </a:p>
          </p:txBody>
        </p:sp>
        <p:sp>
          <p:nvSpPr>
            <p:cNvPr id="15530" name="Freeform 28"/>
            <p:cNvSpPr/>
            <p:nvPr/>
          </p:nvSpPr>
          <p:spPr bwMode="auto">
            <a:xfrm flipV="1">
              <a:off x="798" y="1203"/>
              <a:ext cx="23" cy="105"/>
            </a:xfrm>
            <a:custGeom>
              <a:avLst/>
              <a:gdLst>
                <a:gd name="T0" fmla="*/ 16 w 23"/>
                <a:gd name="T1" fmla="*/ 105 h 105"/>
                <a:gd name="T2" fmla="*/ 23 w 23"/>
                <a:gd name="T3" fmla="*/ 0 h 105"/>
                <a:gd name="T4" fmla="*/ 12 w 23"/>
                <a:gd name="T5" fmla="*/ 105 h 105"/>
                <a:gd name="T6" fmla="*/ 16 w 23"/>
                <a:gd name="T7" fmla="*/ 105 h 105"/>
                <a:gd name="T8" fmla="*/ 0 60000 65536"/>
                <a:gd name="T9" fmla="*/ 0 60000 65536"/>
                <a:gd name="T10" fmla="*/ 0 60000 65536"/>
                <a:gd name="T11" fmla="*/ 0 60000 65536"/>
                <a:gd name="T12" fmla="*/ 0 w 23"/>
                <a:gd name="T13" fmla="*/ 0 h 105"/>
                <a:gd name="T14" fmla="*/ 23 w 23"/>
                <a:gd name="T15" fmla="*/ 105 h 105"/>
              </a:gdLst>
              <a:ahLst/>
              <a:cxnLst>
                <a:cxn ang="T8">
                  <a:pos x="T0" y="T1"/>
                </a:cxn>
                <a:cxn ang="T9">
                  <a:pos x="T2" y="T3"/>
                </a:cxn>
                <a:cxn ang="T10">
                  <a:pos x="T4" y="T5"/>
                </a:cxn>
                <a:cxn ang="T11">
                  <a:pos x="T6" y="T7"/>
                </a:cxn>
              </a:cxnLst>
              <a:rect l="T12" t="T13" r="T14" b="T15"/>
              <a:pathLst>
                <a:path w="23" h="105">
                  <a:moveTo>
                    <a:pt x="16" y="105"/>
                  </a:moveTo>
                  <a:cubicBezTo>
                    <a:pt x="8" y="69"/>
                    <a:pt x="12" y="33"/>
                    <a:pt x="23" y="0"/>
                  </a:cubicBezTo>
                  <a:cubicBezTo>
                    <a:pt x="9" y="32"/>
                    <a:pt x="0" y="71"/>
                    <a:pt x="12" y="105"/>
                  </a:cubicBezTo>
                  <a:lnTo>
                    <a:pt x="16" y="105"/>
                  </a:lnTo>
                  <a:close/>
                </a:path>
              </a:pathLst>
            </a:custGeom>
            <a:solidFill>
              <a:srgbClr val="000000"/>
            </a:solidFill>
            <a:ln w="0">
              <a:solidFill>
                <a:srgbClr val="000000"/>
              </a:solidFill>
              <a:round/>
            </a:ln>
          </p:spPr>
          <p:txBody>
            <a:bodyPr/>
            <a:lstStyle/>
            <a:p>
              <a:endParaRPr lang="zh-CN" altLang="en-US"/>
            </a:p>
          </p:txBody>
        </p:sp>
        <p:sp>
          <p:nvSpPr>
            <p:cNvPr id="15531" name="Freeform 29"/>
            <p:cNvSpPr/>
            <p:nvPr/>
          </p:nvSpPr>
          <p:spPr bwMode="auto">
            <a:xfrm flipV="1">
              <a:off x="1415" y="1207"/>
              <a:ext cx="49" cy="105"/>
            </a:xfrm>
            <a:custGeom>
              <a:avLst/>
              <a:gdLst>
                <a:gd name="T0" fmla="*/ 49 w 49"/>
                <a:gd name="T1" fmla="*/ 102 h 105"/>
                <a:gd name="T2" fmla="*/ 0 w 49"/>
                <a:gd name="T3" fmla="*/ 0 h 105"/>
                <a:gd name="T4" fmla="*/ 46 w 49"/>
                <a:gd name="T5" fmla="*/ 105 h 105"/>
                <a:gd name="T6" fmla="*/ 49 w 49"/>
                <a:gd name="T7" fmla="*/ 102 h 105"/>
                <a:gd name="T8" fmla="*/ 0 60000 65536"/>
                <a:gd name="T9" fmla="*/ 0 60000 65536"/>
                <a:gd name="T10" fmla="*/ 0 60000 65536"/>
                <a:gd name="T11" fmla="*/ 0 60000 65536"/>
                <a:gd name="T12" fmla="*/ 0 w 49"/>
                <a:gd name="T13" fmla="*/ 0 h 105"/>
                <a:gd name="T14" fmla="*/ 49 w 49"/>
                <a:gd name="T15" fmla="*/ 105 h 105"/>
              </a:gdLst>
              <a:ahLst/>
              <a:cxnLst>
                <a:cxn ang="T8">
                  <a:pos x="T0" y="T1"/>
                </a:cxn>
                <a:cxn ang="T9">
                  <a:pos x="T2" y="T3"/>
                </a:cxn>
                <a:cxn ang="T10">
                  <a:pos x="T4" y="T5"/>
                </a:cxn>
                <a:cxn ang="T11">
                  <a:pos x="T6" y="T7"/>
                </a:cxn>
              </a:cxnLst>
              <a:rect l="T12" t="T13" r="T14" b="T15"/>
              <a:pathLst>
                <a:path w="49" h="105">
                  <a:moveTo>
                    <a:pt x="49" y="102"/>
                  </a:moveTo>
                  <a:cubicBezTo>
                    <a:pt x="38" y="66"/>
                    <a:pt x="22" y="32"/>
                    <a:pt x="0" y="0"/>
                  </a:cubicBezTo>
                  <a:cubicBezTo>
                    <a:pt x="15" y="32"/>
                    <a:pt x="35" y="68"/>
                    <a:pt x="46" y="105"/>
                  </a:cubicBezTo>
                  <a:lnTo>
                    <a:pt x="49" y="102"/>
                  </a:lnTo>
                  <a:close/>
                </a:path>
              </a:pathLst>
            </a:custGeom>
            <a:solidFill>
              <a:srgbClr val="000000"/>
            </a:solidFill>
            <a:ln w="0">
              <a:solidFill>
                <a:srgbClr val="000000"/>
              </a:solidFill>
              <a:round/>
            </a:ln>
          </p:spPr>
          <p:txBody>
            <a:bodyPr/>
            <a:lstStyle/>
            <a:p>
              <a:endParaRPr lang="zh-CN" altLang="en-US"/>
            </a:p>
          </p:txBody>
        </p:sp>
        <p:sp>
          <p:nvSpPr>
            <p:cNvPr id="15532" name="Freeform 30"/>
            <p:cNvSpPr/>
            <p:nvPr/>
          </p:nvSpPr>
          <p:spPr bwMode="auto">
            <a:xfrm flipV="1">
              <a:off x="767" y="1259"/>
              <a:ext cx="27" cy="46"/>
            </a:xfrm>
            <a:custGeom>
              <a:avLst/>
              <a:gdLst>
                <a:gd name="T0" fmla="*/ 27 w 27"/>
                <a:gd name="T1" fmla="*/ 0 h 46"/>
                <a:gd name="T2" fmla="*/ 0 w 27"/>
                <a:gd name="T3" fmla="*/ 41 h 46"/>
                <a:gd name="T4" fmla="*/ 3 w 27"/>
                <a:gd name="T5" fmla="*/ 46 h 46"/>
                <a:gd name="T6" fmla="*/ 27 w 27"/>
                <a:gd name="T7" fmla="*/ 0 h 46"/>
                <a:gd name="T8" fmla="*/ 0 60000 65536"/>
                <a:gd name="T9" fmla="*/ 0 60000 65536"/>
                <a:gd name="T10" fmla="*/ 0 60000 65536"/>
                <a:gd name="T11" fmla="*/ 0 60000 65536"/>
                <a:gd name="T12" fmla="*/ 0 w 27"/>
                <a:gd name="T13" fmla="*/ 0 h 46"/>
                <a:gd name="T14" fmla="*/ 27 w 27"/>
                <a:gd name="T15" fmla="*/ 46 h 46"/>
              </a:gdLst>
              <a:ahLst/>
              <a:cxnLst>
                <a:cxn ang="T8">
                  <a:pos x="T0" y="T1"/>
                </a:cxn>
                <a:cxn ang="T9">
                  <a:pos x="T2" y="T3"/>
                </a:cxn>
                <a:cxn ang="T10">
                  <a:pos x="T4" y="T5"/>
                </a:cxn>
                <a:cxn ang="T11">
                  <a:pos x="T6" y="T7"/>
                </a:cxn>
              </a:cxnLst>
              <a:rect l="T12" t="T13" r="T14" b="T15"/>
              <a:pathLst>
                <a:path w="27" h="46">
                  <a:moveTo>
                    <a:pt x="27" y="0"/>
                  </a:moveTo>
                  <a:cubicBezTo>
                    <a:pt x="13" y="9"/>
                    <a:pt x="1" y="25"/>
                    <a:pt x="0" y="41"/>
                  </a:cubicBezTo>
                  <a:lnTo>
                    <a:pt x="3" y="46"/>
                  </a:lnTo>
                  <a:cubicBezTo>
                    <a:pt x="6" y="29"/>
                    <a:pt x="19" y="16"/>
                    <a:pt x="27" y="0"/>
                  </a:cubicBezTo>
                  <a:close/>
                </a:path>
              </a:pathLst>
            </a:custGeom>
            <a:solidFill>
              <a:srgbClr val="000000"/>
            </a:solidFill>
            <a:ln w="0">
              <a:solidFill>
                <a:srgbClr val="000000"/>
              </a:solidFill>
              <a:round/>
            </a:ln>
          </p:spPr>
          <p:txBody>
            <a:bodyPr/>
            <a:lstStyle/>
            <a:p>
              <a:endParaRPr lang="zh-CN" altLang="en-US"/>
            </a:p>
          </p:txBody>
        </p:sp>
        <p:sp>
          <p:nvSpPr>
            <p:cNvPr id="15533" name="Freeform 31"/>
            <p:cNvSpPr/>
            <p:nvPr/>
          </p:nvSpPr>
          <p:spPr bwMode="auto">
            <a:xfrm flipV="1">
              <a:off x="1044" y="1341"/>
              <a:ext cx="101" cy="58"/>
            </a:xfrm>
            <a:custGeom>
              <a:avLst/>
              <a:gdLst>
                <a:gd name="T0" fmla="*/ 70 w 101"/>
                <a:gd name="T1" fmla="*/ 23 h 58"/>
                <a:gd name="T2" fmla="*/ 70 w 101"/>
                <a:gd name="T3" fmla="*/ 52 h 58"/>
                <a:gd name="T4" fmla="*/ 94 w 101"/>
                <a:gd name="T5" fmla="*/ 41 h 58"/>
                <a:gd name="T6" fmla="*/ 99 w 101"/>
                <a:gd name="T7" fmla="*/ 33 h 58"/>
                <a:gd name="T8" fmla="*/ 90 w 101"/>
                <a:gd name="T9" fmla="*/ 9 h 58"/>
                <a:gd name="T10" fmla="*/ 0 w 101"/>
                <a:gd name="T11" fmla="*/ 38 h 58"/>
                <a:gd name="T12" fmla="*/ 18 w 101"/>
                <a:gd name="T13" fmla="*/ 58 h 58"/>
                <a:gd name="T14" fmla="*/ 70 w 101"/>
                <a:gd name="T15" fmla="*/ 23 h 58"/>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58"/>
                <a:gd name="T26" fmla="*/ 101 w 101"/>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58">
                  <a:moveTo>
                    <a:pt x="70" y="23"/>
                  </a:moveTo>
                  <a:cubicBezTo>
                    <a:pt x="80" y="34"/>
                    <a:pt x="48" y="44"/>
                    <a:pt x="70" y="52"/>
                  </a:cubicBezTo>
                  <a:cubicBezTo>
                    <a:pt x="81" y="54"/>
                    <a:pt x="90" y="50"/>
                    <a:pt x="94" y="41"/>
                  </a:cubicBezTo>
                  <a:cubicBezTo>
                    <a:pt x="93" y="37"/>
                    <a:pt x="96" y="34"/>
                    <a:pt x="99" y="33"/>
                  </a:cubicBezTo>
                  <a:cubicBezTo>
                    <a:pt x="101" y="23"/>
                    <a:pt x="93" y="17"/>
                    <a:pt x="90" y="9"/>
                  </a:cubicBezTo>
                  <a:cubicBezTo>
                    <a:pt x="58" y="0"/>
                    <a:pt x="22" y="14"/>
                    <a:pt x="0" y="38"/>
                  </a:cubicBezTo>
                  <a:cubicBezTo>
                    <a:pt x="0" y="47"/>
                    <a:pt x="11" y="54"/>
                    <a:pt x="18" y="58"/>
                  </a:cubicBezTo>
                  <a:cubicBezTo>
                    <a:pt x="38" y="53"/>
                    <a:pt x="55" y="41"/>
                    <a:pt x="70" y="23"/>
                  </a:cubicBezTo>
                  <a:close/>
                </a:path>
              </a:pathLst>
            </a:custGeom>
            <a:solidFill>
              <a:srgbClr val="FF0000"/>
            </a:solidFill>
            <a:ln w="0">
              <a:solidFill>
                <a:srgbClr val="FF0000"/>
              </a:solidFill>
              <a:round/>
            </a:ln>
          </p:spPr>
          <p:txBody>
            <a:bodyPr/>
            <a:lstStyle/>
            <a:p>
              <a:endParaRPr lang="zh-CN" altLang="en-US"/>
            </a:p>
          </p:txBody>
        </p:sp>
        <p:sp>
          <p:nvSpPr>
            <p:cNvPr id="15534" name="Freeform 32"/>
            <p:cNvSpPr/>
            <p:nvPr/>
          </p:nvSpPr>
          <p:spPr bwMode="auto">
            <a:xfrm flipV="1">
              <a:off x="1013" y="1347"/>
              <a:ext cx="139" cy="85"/>
            </a:xfrm>
            <a:custGeom>
              <a:avLst/>
              <a:gdLst>
                <a:gd name="T0" fmla="*/ 101 w 139"/>
                <a:gd name="T1" fmla="*/ 26 h 85"/>
                <a:gd name="T2" fmla="*/ 139 w 139"/>
                <a:gd name="T3" fmla="*/ 38 h 85"/>
                <a:gd name="T4" fmla="*/ 70 w 139"/>
                <a:gd name="T5" fmla="*/ 0 h 85"/>
                <a:gd name="T6" fmla="*/ 0 w 139"/>
                <a:gd name="T7" fmla="*/ 77 h 85"/>
                <a:gd name="T8" fmla="*/ 0 w 139"/>
                <a:gd name="T9" fmla="*/ 85 h 85"/>
                <a:gd name="T10" fmla="*/ 101 w 139"/>
                <a:gd name="T11" fmla="*/ 26 h 85"/>
                <a:gd name="T12" fmla="*/ 0 60000 65536"/>
                <a:gd name="T13" fmla="*/ 0 60000 65536"/>
                <a:gd name="T14" fmla="*/ 0 60000 65536"/>
                <a:gd name="T15" fmla="*/ 0 60000 65536"/>
                <a:gd name="T16" fmla="*/ 0 60000 65536"/>
                <a:gd name="T17" fmla="*/ 0 60000 65536"/>
                <a:gd name="T18" fmla="*/ 0 w 139"/>
                <a:gd name="T19" fmla="*/ 0 h 85"/>
                <a:gd name="T20" fmla="*/ 139 w 139"/>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39" h="85">
                  <a:moveTo>
                    <a:pt x="101" y="26"/>
                  </a:moveTo>
                  <a:cubicBezTo>
                    <a:pt x="113" y="32"/>
                    <a:pt x="130" y="25"/>
                    <a:pt x="139" y="38"/>
                  </a:cubicBezTo>
                  <a:cubicBezTo>
                    <a:pt x="123" y="14"/>
                    <a:pt x="99" y="0"/>
                    <a:pt x="70" y="0"/>
                  </a:cubicBezTo>
                  <a:cubicBezTo>
                    <a:pt x="36" y="8"/>
                    <a:pt x="4" y="41"/>
                    <a:pt x="0" y="77"/>
                  </a:cubicBezTo>
                  <a:lnTo>
                    <a:pt x="0" y="85"/>
                  </a:lnTo>
                  <a:cubicBezTo>
                    <a:pt x="18" y="46"/>
                    <a:pt x="61" y="32"/>
                    <a:pt x="101" y="26"/>
                  </a:cubicBezTo>
                  <a:close/>
                </a:path>
              </a:pathLst>
            </a:custGeom>
            <a:solidFill>
              <a:srgbClr val="FFFFFF"/>
            </a:solidFill>
            <a:ln w="0">
              <a:solidFill>
                <a:srgbClr val="FFFFFF"/>
              </a:solidFill>
              <a:round/>
            </a:ln>
          </p:spPr>
          <p:txBody>
            <a:bodyPr/>
            <a:lstStyle/>
            <a:p>
              <a:endParaRPr lang="zh-CN" altLang="en-US"/>
            </a:p>
          </p:txBody>
        </p:sp>
        <p:sp>
          <p:nvSpPr>
            <p:cNvPr id="15535" name="Freeform 33"/>
            <p:cNvSpPr/>
            <p:nvPr/>
          </p:nvSpPr>
          <p:spPr bwMode="auto">
            <a:xfrm flipV="1">
              <a:off x="1000" y="1424"/>
              <a:ext cx="150" cy="77"/>
            </a:xfrm>
            <a:custGeom>
              <a:avLst/>
              <a:gdLst>
                <a:gd name="T0" fmla="*/ 50 w 150"/>
                <a:gd name="T1" fmla="*/ 21 h 77"/>
                <a:gd name="T2" fmla="*/ 127 w 150"/>
                <a:gd name="T3" fmla="*/ 30 h 77"/>
                <a:gd name="T4" fmla="*/ 150 w 150"/>
                <a:gd name="T5" fmla="*/ 55 h 77"/>
                <a:gd name="T6" fmla="*/ 107 w 150"/>
                <a:gd name="T7" fmla="*/ 10 h 77"/>
                <a:gd name="T8" fmla="*/ 59 w 150"/>
                <a:gd name="T9" fmla="*/ 7 h 77"/>
                <a:gd name="T10" fmla="*/ 7 w 150"/>
                <a:gd name="T11" fmla="*/ 56 h 77"/>
                <a:gd name="T12" fmla="*/ 0 w 150"/>
                <a:gd name="T13" fmla="*/ 77 h 77"/>
                <a:gd name="T14" fmla="*/ 50 w 150"/>
                <a:gd name="T15" fmla="*/ 21 h 77"/>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77"/>
                <a:gd name="T26" fmla="*/ 150 w 150"/>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77">
                  <a:moveTo>
                    <a:pt x="50" y="21"/>
                  </a:moveTo>
                  <a:cubicBezTo>
                    <a:pt x="73" y="14"/>
                    <a:pt x="105" y="10"/>
                    <a:pt x="127" y="30"/>
                  </a:cubicBezTo>
                  <a:cubicBezTo>
                    <a:pt x="132" y="42"/>
                    <a:pt x="139" y="48"/>
                    <a:pt x="150" y="55"/>
                  </a:cubicBezTo>
                  <a:cubicBezTo>
                    <a:pt x="145" y="38"/>
                    <a:pt x="127" y="16"/>
                    <a:pt x="107" y="10"/>
                  </a:cubicBezTo>
                  <a:cubicBezTo>
                    <a:pt x="92" y="0"/>
                    <a:pt x="74" y="11"/>
                    <a:pt x="59" y="7"/>
                  </a:cubicBezTo>
                  <a:cubicBezTo>
                    <a:pt x="34" y="17"/>
                    <a:pt x="12" y="27"/>
                    <a:pt x="7" y="56"/>
                  </a:cubicBezTo>
                  <a:lnTo>
                    <a:pt x="0" y="77"/>
                  </a:lnTo>
                  <a:cubicBezTo>
                    <a:pt x="20" y="62"/>
                    <a:pt x="23" y="30"/>
                    <a:pt x="50" y="21"/>
                  </a:cubicBezTo>
                  <a:close/>
                </a:path>
              </a:pathLst>
            </a:custGeom>
            <a:solidFill>
              <a:srgbClr val="000000"/>
            </a:solidFill>
            <a:ln w="0">
              <a:solidFill>
                <a:srgbClr val="000000"/>
              </a:solidFill>
              <a:round/>
            </a:ln>
          </p:spPr>
          <p:txBody>
            <a:bodyPr/>
            <a:lstStyle/>
            <a:p>
              <a:endParaRPr lang="zh-CN" altLang="en-US"/>
            </a:p>
          </p:txBody>
        </p:sp>
        <p:sp>
          <p:nvSpPr>
            <p:cNvPr id="15536" name="Freeform 34"/>
            <p:cNvSpPr/>
            <p:nvPr/>
          </p:nvSpPr>
          <p:spPr bwMode="auto">
            <a:xfrm flipV="1">
              <a:off x="888" y="1508"/>
              <a:ext cx="362" cy="156"/>
            </a:xfrm>
            <a:custGeom>
              <a:avLst/>
              <a:gdLst>
                <a:gd name="T0" fmla="*/ 141 w 362"/>
                <a:gd name="T1" fmla="*/ 100 h 156"/>
                <a:gd name="T2" fmla="*/ 167 w 362"/>
                <a:gd name="T3" fmla="*/ 104 h 156"/>
                <a:gd name="T4" fmla="*/ 204 w 362"/>
                <a:gd name="T5" fmla="*/ 107 h 156"/>
                <a:gd name="T6" fmla="*/ 350 w 362"/>
                <a:gd name="T7" fmla="*/ 136 h 156"/>
                <a:gd name="T8" fmla="*/ 348 w 362"/>
                <a:gd name="T9" fmla="*/ 96 h 156"/>
                <a:gd name="T10" fmla="*/ 322 w 362"/>
                <a:gd name="T11" fmla="*/ 24 h 156"/>
                <a:gd name="T12" fmla="*/ 285 w 362"/>
                <a:gd name="T13" fmla="*/ 24 h 156"/>
                <a:gd name="T14" fmla="*/ 201 w 362"/>
                <a:gd name="T15" fmla="*/ 57 h 156"/>
                <a:gd name="T16" fmla="*/ 134 w 362"/>
                <a:gd name="T17" fmla="*/ 48 h 156"/>
                <a:gd name="T18" fmla="*/ 29 w 362"/>
                <a:gd name="T19" fmla="*/ 2 h 156"/>
                <a:gd name="T20" fmla="*/ 8 w 362"/>
                <a:gd name="T21" fmla="*/ 136 h 156"/>
                <a:gd name="T22" fmla="*/ 68 w 362"/>
                <a:gd name="T23" fmla="*/ 130 h 156"/>
                <a:gd name="T24" fmla="*/ 141 w 362"/>
                <a:gd name="T25" fmla="*/ 10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156"/>
                <a:gd name="T41" fmla="*/ 362 w 362"/>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156">
                  <a:moveTo>
                    <a:pt x="141" y="100"/>
                  </a:moveTo>
                  <a:cubicBezTo>
                    <a:pt x="147" y="105"/>
                    <a:pt x="158" y="107"/>
                    <a:pt x="167" y="104"/>
                  </a:cubicBezTo>
                  <a:cubicBezTo>
                    <a:pt x="177" y="100"/>
                    <a:pt x="193" y="107"/>
                    <a:pt x="204" y="107"/>
                  </a:cubicBezTo>
                  <a:cubicBezTo>
                    <a:pt x="253" y="117"/>
                    <a:pt x="299" y="135"/>
                    <a:pt x="350" y="136"/>
                  </a:cubicBezTo>
                  <a:cubicBezTo>
                    <a:pt x="362" y="127"/>
                    <a:pt x="351" y="108"/>
                    <a:pt x="348" y="96"/>
                  </a:cubicBezTo>
                  <a:cubicBezTo>
                    <a:pt x="338" y="72"/>
                    <a:pt x="322" y="51"/>
                    <a:pt x="322" y="24"/>
                  </a:cubicBezTo>
                  <a:cubicBezTo>
                    <a:pt x="315" y="2"/>
                    <a:pt x="296" y="21"/>
                    <a:pt x="285" y="24"/>
                  </a:cubicBezTo>
                  <a:cubicBezTo>
                    <a:pt x="259" y="39"/>
                    <a:pt x="230" y="49"/>
                    <a:pt x="201" y="57"/>
                  </a:cubicBezTo>
                  <a:cubicBezTo>
                    <a:pt x="185" y="47"/>
                    <a:pt x="156" y="39"/>
                    <a:pt x="134" y="48"/>
                  </a:cubicBezTo>
                  <a:cubicBezTo>
                    <a:pt x="95" y="43"/>
                    <a:pt x="67" y="0"/>
                    <a:pt x="29" y="2"/>
                  </a:cubicBezTo>
                  <a:cubicBezTo>
                    <a:pt x="0" y="40"/>
                    <a:pt x="5" y="88"/>
                    <a:pt x="8" y="136"/>
                  </a:cubicBezTo>
                  <a:cubicBezTo>
                    <a:pt x="25" y="156"/>
                    <a:pt x="47" y="130"/>
                    <a:pt x="68" y="130"/>
                  </a:cubicBezTo>
                  <a:lnTo>
                    <a:pt x="141" y="100"/>
                  </a:lnTo>
                  <a:close/>
                </a:path>
              </a:pathLst>
            </a:custGeom>
            <a:solidFill>
              <a:srgbClr val="000000"/>
            </a:solidFill>
            <a:ln w="0">
              <a:solidFill>
                <a:srgbClr val="000000"/>
              </a:solidFill>
              <a:round/>
            </a:ln>
          </p:spPr>
          <p:txBody>
            <a:bodyPr/>
            <a:lstStyle/>
            <a:p>
              <a:endParaRPr lang="zh-CN" altLang="en-US"/>
            </a:p>
          </p:txBody>
        </p:sp>
        <p:sp>
          <p:nvSpPr>
            <p:cNvPr id="15537" name="Freeform 35"/>
            <p:cNvSpPr/>
            <p:nvPr/>
          </p:nvSpPr>
          <p:spPr bwMode="auto">
            <a:xfrm flipV="1">
              <a:off x="900" y="1532"/>
              <a:ext cx="125" cy="120"/>
            </a:xfrm>
            <a:custGeom>
              <a:avLst/>
              <a:gdLst>
                <a:gd name="T0" fmla="*/ 125 w 125"/>
                <a:gd name="T1" fmla="*/ 76 h 120"/>
                <a:gd name="T2" fmla="*/ 125 w 125"/>
                <a:gd name="T3" fmla="*/ 72 h 120"/>
                <a:gd name="T4" fmla="*/ 71 w 125"/>
                <a:gd name="T5" fmla="*/ 70 h 120"/>
                <a:gd name="T6" fmla="*/ 122 w 125"/>
                <a:gd name="T7" fmla="*/ 55 h 120"/>
                <a:gd name="T8" fmla="*/ 70 w 125"/>
                <a:gd name="T9" fmla="*/ 48 h 120"/>
                <a:gd name="T10" fmla="*/ 113 w 125"/>
                <a:gd name="T11" fmla="*/ 43 h 120"/>
                <a:gd name="T12" fmla="*/ 22 w 125"/>
                <a:gd name="T13" fmla="*/ 0 h 120"/>
                <a:gd name="T14" fmla="*/ 9 w 125"/>
                <a:gd name="T15" fmla="*/ 120 h 120"/>
                <a:gd name="T16" fmla="*/ 125 w 125"/>
                <a:gd name="T17" fmla="*/ 7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20"/>
                <a:gd name="T29" fmla="*/ 125 w 12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20">
                  <a:moveTo>
                    <a:pt x="125" y="76"/>
                  </a:moveTo>
                  <a:lnTo>
                    <a:pt x="125" y="72"/>
                  </a:lnTo>
                  <a:cubicBezTo>
                    <a:pt x="106" y="72"/>
                    <a:pt x="90" y="78"/>
                    <a:pt x="71" y="70"/>
                  </a:cubicBezTo>
                  <a:cubicBezTo>
                    <a:pt x="86" y="65"/>
                    <a:pt x="112" y="71"/>
                    <a:pt x="122" y="55"/>
                  </a:cubicBezTo>
                  <a:cubicBezTo>
                    <a:pt x="104" y="52"/>
                    <a:pt x="83" y="61"/>
                    <a:pt x="70" y="48"/>
                  </a:cubicBezTo>
                  <a:lnTo>
                    <a:pt x="113" y="43"/>
                  </a:lnTo>
                  <a:cubicBezTo>
                    <a:pt x="80" y="35"/>
                    <a:pt x="57" y="1"/>
                    <a:pt x="22" y="0"/>
                  </a:cubicBezTo>
                  <a:cubicBezTo>
                    <a:pt x="0" y="34"/>
                    <a:pt x="0" y="78"/>
                    <a:pt x="9" y="120"/>
                  </a:cubicBezTo>
                  <a:cubicBezTo>
                    <a:pt x="51" y="114"/>
                    <a:pt x="87" y="93"/>
                    <a:pt x="125" y="76"/>
                  </a:cubicBezTo>
                  <a:close/>
                </a:path>
              </a:pathLst>
            </a:custGeom>
            <a:solidFill>
              <a:srgbClr val="FF40FF"/>
            </a:solidFill>
            <a:ln w="0">
              <a:solidFill>
                <a:srgbClr val="FF40FF"/>
              </a:solidFill>
              <a:round/>
            </a:ln>
          </p:spPr>
          <p:txBody>
            <a:bodyPr/>
            <a:lstStyle/>
            <a:p>
              <a:endParaRPr lang="zh-CN" altLang="en-US"/>
            </a:p>
          </p:txBody>
        </p:sp>
        <p:sp>
          <p:nvSpPr>
            <p:cNvPr id="15538" name="Freeform 36"/>
            <p:cNvSpPr/>
            <p:nvPr/>
          </p:nvSpPr>
          <p:spPr bwMode="auto">
            <a:xfrm flipV="1">
              <a:off x="1086" y="1535"/>
              <a:ext cx="148" cy="105"/>
            </a:xfrm>
            <a:custGeom>
              <a:avLst/>
              <a:gdLst>
                <a:gd name="T0" fmla="*/ 146 w 148"/>
                <a:gd name="T1" fmla="*/ 103 h 105"/>
                <a:gd name="T2" fmla="*/ 116 w 148"/>
                <a:gd name="T3" fmla="*/ 2 h 105"/>
                <a:gd name="T4" fmla="*/ 111 w 148"/>
                <a:gd name="T5" fmla="*/ 0 h 105"/>
                <a:gd name="T6" fmla="*/ 0 w 148"/>
                <a:gd name="T7" fmla="*/ 44 h 105"/>
                <a:gd name="T8" fmla="*/ 71 w 148"/>
                <a:gd name="T9" fmla="*/ 61 h 105"/>
                <a:gd name="T10" fmla="*/ 26 w 148"/>
                <a:gd name="T11" fmla="*/ 66 h 105"/>
                <a:gd name="T12" fmla="*/ 5 w 148"/>
                <a:gd name="T13" fmla="*/ 60 h 105"/>
                <a:gd name="T14" fmla="*/ 11 w 148"/>
                <a:gd name="T15" fmla="*/ 76 h 105"/>
                <a:gd name="T16" fmla="*/ 146 w 148"/>
                <a:gd name="T17" fmla="*/ 103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05"/>
                <a:gd name="T29" fmla="*/ 148 w 148"/>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05">
                  <a:moveTo>
                    <a:pt x="146" y="103"/>
                  </a:moveTo>
                  <a:cubicBezTo>
                    <a:pt x="148" y="66"/>
                    <a:pt x="114" y="41"/>
                    <a:pt x="116" y="2"/>
                  </a:cubicBezTo>
                  <a:lnTo>
                    <a:pt x="111" y="0"/>
                  </a:lnTo>
                  <a:cubicBezTo>
                    <a:pt x="74" y="14"/>
                    <a:pt x="40" y="36"/>
                    <a:pt x="0" y="44"/>
                  </a:cubicBezTo>
                  <a:cubicBezTo>
                    <a:pt x="18" y="61"/>
                    <a:pt x="46" y="60"/>
                    <a:pt x="71" y="61"/>
                  </a:cubicBezTo>
                  <a:cubicBezTo>
                    <a:pt x="61" y="72"/>
                    <a:pt x="41" y="66"/>
                    <a:pt x="26" y="66"/>
                  </a:cubicBezTo>
                  <a:cubicBezTo>
                    <a:pt x="18" y="65"/>
                    <a:pt x="12" y="60"/>
                    <a:pt x="5" y="60"/>
                  </a:cubicBezTo>
                  <a:lnTo>
                    <a:pt x="11" y="76"/>
                  </a:lnTo>
                  <a:cubicBezTo>
                    <a:pt x="56" y="85"/>
                    <a:pt x="98" y="105"/>
                    <a:pt x="146" y="103"/>
                  </a:cubicBezTo>
                  <a:close/>
                </a:path>
              </a:pathLst>
            </a:custGeom>
            <a:solidFill>
              <a:srgbClr val="FF40FF"/>
            </a:solidFill>
            <a:ln w="0">
              <a:solidFill>
                <a:srgbClr val="FF40FF"/>
              </a:solidFill>
              <a:round/>
            </a:ln>
          </p:spPr>
          <p:txBody>
            <a:bodyPr/>
            <a:lstStyle/>
            <a:p>
              <a:endParaRPr lang="zh-CN" altLang="en-US"/>
            </a:p>
          </p:txBody>
        </p:sp>
        <p:sp>
          <p:nvSpPr>
            <p:cNvPr id="15539" name="Freeform 37"/>
            <p:cNvSpPr/>
            <p:nvPr/>
          </p:nvSpPr>
          <p:spPr bwMode="auto">
            <a:xfrm flipV="1">
              <a:off x="1028" y="1566"/>
              <a:ext cx="55" cy="49"/>
            </a:xfrm>
            <a:custGeom>
              <a:avLst/>
              <a:gdLst>
                <a:gd name="T0" fmla="*/ 55 w 55"/>
                <a:gd name="T1" fmla="*/ 48 h 49"/>
                <a:gd name="T2" fmla="*/ 45 w 55"/>
                <a:gd name="T3" fmla="*/ 8 h 49"/>
                <a:gd name="T4" fmla="*/ 5 w 55"/>
                <a:gd name="T5" fmla="*/ 12 h 49"/>
                <a:gd name="T6" fmla="*/ 9 w 55"/>
                <a:gd name="T7" fmla="*/ 42 h 49"/>
                <a:gd name="T8" fmla="*/ 12 w 55"/>
                <a:gd name="T9" fmla="*/ 36 h 49"/>
                <a:gd name="T10" fmla="*/ 55 w 55"/>
                <a:gd name="T11" fmla="*/ 48 h 49"/>
                <a:gd name="T12" fmla="*/ 0 60000 65536"/>
                <a:gd name="T13" fmla="*/ 0 60000 65536"/>
                <a:gd name="T14" fmla="*/ 0 60000 65536"/>
                <a:gd name="T15" fmla="*/ 0 60000 65536"/>
                <a:gd name="T16" fmla="*/ 0 60000 65536"/>
                <a:gd name="T17" fmla="*/ 0 60000 65536"/>
                <a:gd name="T18" fmla="*/ 0 w 55"/>
                <a:gd name="T19" fmla="*/ 0 h 49"/>
                <a:gd name="T20" fmla="*/ 55 w 5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5" h="49">
                  <a:moveTo>
                    <a:pt x="55" y="48"/>
                  </a:moveTo>
                  <a:cubicBezTo>
                    <a:pt x="52" y="35"/>
                    <a:pt x="45" y="20"/>
                    <a:pt x="45" y="8"/>
                  </a:cubicBezTo>
                  <a:cubicBezTo>
                    <a:pt x="32" y="5"/>
                    <a:pt x="16" y="0"/>
                    <a:pt x="5" y="12"/>
                  </a:cubicBezTo>
                  <a:cubicBezTo>
                    <a:pt x="0" y="23"/>
                    <a:pt x="8" y="32"/>
                    <a:pt x="9" y="42"/>
                  </a:cubicBezTo>
                  <a:cubicBezTo>
                    <a:pt x="9" y="39"/>
                    <a:pt x="11" y="38"/>
                    <a:pt x="12" y="36"/>
                  </a:cubicBezTo>
                  <a:cubicBezTo>
                    <a:pt x="27" y="41"/>
                    <a:pt x="39" y="49"/>
                    <a:pt x="55" y="48"/>
                  </a:cubicBezTo>
                  <a:close/>
                </a:path>
              </a:pathLst>
            </a:custGeom>
            <a:solidFill>
              <a:srgbClr val="FF40FF"/>
            </a:solidFill>
            <a:ln w="0">
              <a:solidFill>
                <a:srgbClr val="FF40FF"/>
              </a:solidFill>
              <a:round/>
            </a:ln>
          </p:spPr>
          <p:txBody>
            <a:bodyPr/>
            <a:lstStyle/>
            <a:p>
              <a:endParaRPr lang="zh-CN" altLang="en-US"/>
            </a:p>
          </p:txBody>
        </p:sp>
      </p:grpSp>
      <p:grpSp>
        <p:nvGrpSpPr>
          <p:cNvPr id="3" name="Group 38"/>
          <p:cNvGrpSpPr/>
          <p:nvPr/>
        </p:nvGrpSpPr>
        <p:grpSpPr bwMode="auto">
          <a:xfrm>
            <a:off x="3132138" y="1125538"/>
            <a:ext cx="1270000" cy="1663700"/>
            <a:chOff x="1879" y="776"/>
            <a:chExt cx="533" cy="888"/>
          </a:xfrm>
        </p:grpSpPr>
        <p:sp>
          <p:nvSpPr>
            <p:cNvPr id="15475" name="Freeform 39"/>
            <p:cNvSpPr/>
            <p:nvPr/>
          </p:nvSpPr>
          <p:spPr bwMode="auto">
            <a:xfrm flipV="1">
              <a:off x="1879" y="776"/>
              <a:ext cx="533" cy="761"/>
            </a:xfrm>
            <a:custGeom>
              <a:avLst/>
              <a:gdLst>
                <a:gd name="T0" fmla="*/ 431 w 533"/>
                <a:gd name="T1" fmla="*/ 716 h 761"/>
                <a:gd name="T2" fmla="*/ 504 w 533"/>
                <a:gd name="T3" fmla="*/ 612 h 761"/>
                <a:gd name="T4" fmla="*/ 471 w 533"/>
                <a:gd name="T5" fmla="*/ 317 h 761"/>
                <a:gd name="T6" fmla="*/ 509 w 533"/>
                <a:gd name="T7" fmla="*/ 329 h 761"/>
                <a:gd name="T8" fmla="*/ 503 w 533"/>
                <a:gd name="T9" fmla="*/ 215 h 761"/>
                <a:gd name="T10" fmla="*/ 427 w 533"/>
                <a:gd name="T11" fmla="*/ 151 h 761"/>
                <a:gd name="T12" fmla="*/ 417 w 533"/>
                <a:gd name="T13" fmla="*/ 160 h 761"/>
                <a:gd name="T14" fmla="*/ 295 w 533"/>
                <a:gd name="T15" fmla="*/ 14 h 761"/>
                <a:gd name="T16" fmla="*/ 195 w 533"/>
                <a:gd name="T17" fmla="*/ 24 h 761"/>
                <a:gd name="T18" fmla="*/ 106 w 533"/>
                <a:gd name="T19" fmla="*/ 160 h 761"/>
                <a:gd name="T20" fmla="*/ 100 w 533"/>
                <a:gd name="T21" fmla="*/ 171 h 761"/>
                <a:gd name="T22" fmla="*/ 52 w 533"/>
                <a:gd name="T23" fmla="*/ 160 h 761"/>
                <a:gd name="T24" fmla="*/ 0 w 533"/>
                <a:gd name="T25" fmla="*/ 284 h 761"/>
                <a:gd name="T26" fmla="*/ 31 w 533"/>
                <a:gd name="T27" fmla="*/ 336 h 761"/>
                <a:gd name="T28" fmla="*/ 57 w 533"/>
                <a:gd name="T29" fmla="*/ 323 h 761"/>
                <a:gd name="T30" fmla="*/ 45 w 533"/>
                <a:gd name="T31" fmla="*/ 422 h 761"/>
                <a:gd name="T32" fmla="*/ 49 w 533"/>
                <a:gd name="T33" fmla="*/ 536 h 761"/>
                <a:gd name="T34" fmla="*/ 58 w 533"/>
                <a:gd name="T35" fmla="*/ 559 h 761"/>
                <a:gd name="T36" fmla="*/ 99 w 533"/>
                <a:gd name="T37" fmla="*/ 629 h 761"/>
                <a:gd name="T38" fmla="*/ 132 w 533"/>
                <a:gd name="T39" fmla="*/ 687 h 761"/>
                <a:gd name="T40" fmla="*/ 431 w 533"/>
                <a:gd name="T41" fmla="*/ 716 h 7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3"/>
                <a:gd name="T64" fmla="*/ 0 h 761"/>
                <a:gd name="T65" fmla="*/ 533 w 533"/>
                <a:gd name="T66" fmla="*/ 761 h 7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3" h="761">
                  <a:moveTo>
                    <a:pt x="431" y="716"/>
                  </a:moveTo>
                  <a:cubicBezTo>
                    <a:pt x="462" y="690"/>
                    <a:pt x="500" y="655"/>
                    <a:pt x="504" y="612"/>
                  </a:cubicBezTo>
                  <a:cubicBezTo>
                    <a:pt x="528" y="514"/>
                    <a:pt x="515" y="405"/>
                    <a:pt x="471" y="317"/>
                  </a:cubicBezTo>
                  <a:cubicBezTo>
                    <a:pt x="482" y="318"/>
                    <a:pt x="493" y="338"/>
                    <a:pt x="509" y="329"/>
                  </a:cubicBezTo>
                  <a:cubicBezTo>
                    <a:pt x="533" y="296"/>
                    <a:pt x="517" y="248"/>
                    <a:pt x="503" y="215"/>
                  </a:cubicBezTo>
                  <a:cubicBezTo>
                    <a:pt x="486" y="186"/>
                    <a:pt x="459" y="158"/>
                    <a:pt x="427" y="151"/>
                  </a:cubicBezTo>
                  <a:cubicBezTo>
                    <a:pt x="421" y="153"/>
                    <a:pt x="420" y="157"/>
                    <a:pt x="417" y="160"/>
                  </a:cubicBezTo>
                  <a:cubicBezTo>
                    <a:pt x="392" y="104"/>
                    <a:pt x="349" y="51"/>
                    <a:pt x="295" y="14"/>
                  </a:cubicBezTo>
                  <a:cubicBezTo>
                    <a:pt x="264" y="0"/>
                    <a:pt x="223" y="8"/>
                    <a:pt x="195" y="24"/>
                  </a:cubicBezTo>
                  <a:cubicBezTo>
                    <a:pt x="150" y="56"/>
                    <a:pt x="118" y="110"/>
                    <a:pt x="106" y="160"/>
                  </a:cubicBezTo>
                  <a:lnTo>
                    <a:pt x="100" y="171"/>
                  </a:lnTo>
                  <a:cubicBezTo>
                    <a:pt x="86" y="163"/>
                    <a:pt x="70" y="151"/>
                    <a:pt x="52" y="160"/>
                  </a:cubicBezTo>
                  <a:cubicBezTo>
                    <a:pt x="16" y="189"/>
                    <a:pt x="5" y="241"/>
                    <a:pt x="0" y="284"/>
                  </a:cubicBezTo>
                  <a:cubicBezTo>
                    <a:pt x="4" y="303"/>
                    <a:pt x="5" y="331"/>
                    <a:pt x="31" y="336"/>
                  </a:cubicBezTo>
                  <a:cubicBezTo>
                    <a:pt x="39" y="334"/>
                    <a:pt x="52" y="335"/>
                    <a:pt x="57" y="323"/>
                  </a:cubicBezTo>
                  <a:cubicBezTo>
                    <a:pt x="57" y="356"/>
                    <a:pt x="45" y="389"/>
                    <a:pt x="45" y="422"/>
                  </a:cubicBezTo>
                  <a:cubicBezTo>
                    <a:pt x="49" y="459"/>
                    <a:pt x="37" y="500"/>
                    <a:pt x="49" y="536"/>
                  </a:cubicBezTo>
                  <a:cubicBezTo>
                    <a:pt x="46" y="544"/>
                    <a:pt x="52" y="552"/>
                    <a:pt x="58" y="559"/>
                  </a:cubicBezTo>
                  <a:cubicBezTo>
                    <a:pt x="63" y="586"/>
                    <a:pt x="80" y="608"/>
                    <a:pt x="99" y="629"/>
                  </a:cubicBezTo>
                  <a:cubicBezTo>
                    <a:pt x="99" y="653"/>
                    <a:pt x="121" y="668"/>
                    <a:pt x="132" y="687"/>
                  </a:cubicBezTo>
                  <a:cubicBezTo>
                    <a:pt x="207" y="761"/>
                    <a:pt x="339" y="753"/>
                    <a:pt x="431" y="716"/>
                  </a:cubicBezTo>
                  <a:close/>
                </a:path>
              </a:pathLst>
            </a:custGeom>
            <a:solidFill>
              <a:srgbClr val="000000"/>
            </a:solidFill>
            <a:ln w="0">
              <a:solidFill>
                <a:srgbClr val="000000"/>
              </a:solidFill>
              <a:round/>
            </a:ln>
          </p:spPr>
          <p:txBody>
            <a:bodyPr/>
            <a:lstStyle/>
            <a:p>
              <a:endParaRPr lang="zh-CN" altLang="en-US"/>
            </a:p>
          </p:txBody>
        </p:sp>
        <p:sp>
          <p:nvSpPr>
            <p:cNvPr id="15476" name="Freeform 40"/>
            <p:cNvSpPr/>
            <p:nvPr/>
          </p:nvSpPr>
          <p:spPr bwMode="auto">
            <a:xfrm flipV="1">
              <a:off x="2064" y="805"/>
              <a:ext cx="128" cy="65"/>
            </a:xfrm>
            <a:custGeom>
              <a:avLst/>
              <a:gdLst>
                <a:gd name="T0" fmla="*/ 128 w 128"/>
                <a:gd name="T1" fmla="*/ 62 h 65"/>
                <a:gd name="T2" fmla="*/ 88 w 128"/>
                <a:gd name="T3" fmla="*/ 46 h 65"/>
                <a:gd name="T4" fmla="*/ 99 w 128"/>
                <a:gd name="T5" fmla="*/ 43 h 65"/>
                <a:gd name="T6" fmla="*/ 0 w 128"/>
                <a:gd name="T7" fmla="*/ 0 h 65"/>
                <a:gd name="T8" fmla="*/ 76 w 128"/>
                <a:gd name="T9" fmla="*/ 44 h 65"/>
                <a:gd name="T10" fmla="*/ 73 w 128"/>
                <a:gd name="T11" fmla="*/ 53 h 65"/>
                <a:gd name="T12" fmla="*/ 7 w 128"/>
                <a:gd name="T13" fmla="*/ 29 h 65"/>
                <a:gd name="T14" fmla="*/ 26 w 128"/>
                <a:gd name="T15" fmla="*/ 49 h 65"/>
                <a:gd name="T16" fmla="*/ 62 w 128"/>
                <a:gd name="T17" fmla="*/ 53 h 65"/>
                <a:gd name="T18" fmla="*/ 128 w 128"/>
                <a:gd name="T19" fmla="*/ 6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65"/>
                <a:gd name="T32" fmla="*/ 128 w 128"/>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65">
                  <a:moveTo>
                    <a:pt x="128" y="62"/>
                  </a:moveTo>
                  <a:cubicBezTo>
                    <a:pt x="115" y="54"/>
                    <a:pt x="95" y="60"/>
                    <a:pt x="88" y="46"/>
                  </a:cubicBezTo>
                  <a:cubicBezTo>
                    <a:pt x="90" y="40"/>
                    <a:pt x="95" y="44"/>
                    <a:pt x="99" y="43"/>
                  </a:cubicBezTo>
                  <a:lnTo>
                    <a:pt x="0" y="0"/>
                  </a:lnTo>
                  <a:cubicBezTo>
                    <a:pt x="22" y="20"/>
                    <a:pt x="49" y="35"/>
                    <a:pt x="76" y="44"/>
                  </a:cubicBezTo>
                  <a:cubicBezTo>
                    <a:pt x="76" y="47"/>
                    <a:pt x="77" y="51"/>
                    <a:pt x="73" y="53"/>
                  </a:cubicBezTo>
                  <a:cubicBezTo>
                    <a:pt x="50" y="49"/>
                    <a:pt x="29" y="36"/>
                    <a:pt x="7" y="29"/>
                  </a:cubicBezTo>
                  <a:cubicBezTo>
                    <a:pt x="13" y="37"/>
                    <a:pt x="34" y="37"/>
                    <a:pt x="26" y="49"/>
                  </a:cubicBezTo>
                  <a:cubicBezTo>
                    <a:pt x="40" y="65"/>
                    <a:pt x="46" y="41"/>
                    <a:pt x="62" y="53"/>
                  </a:cubicBezTo>
                  <a:cubicBezTo>
                    <a:pt x="83" y="61"/>
                    <a:pt x="103" y="62"/>
                    <a:pt x="128" y="62"/>
                  </a:cubicBezTo>
                  <a:close/>
                </a:path>
              </a:pathLst>
            </a:custGeom>
            <a:solidFill>
              <a:srgbClr val="FFFFFF"/>
            </a:solidFill>
            <a:ln w="0">
              <a:solidFill>
                <a:srgbClr val="FFFFFF"/>
              </a:solidFill>
              <a:round/>
            </a:ln>
          </p:spPr>
          <p:txBody>
            <a:bodyPr/>
            <a:lstStyle/>
            <a:p>
              <a:endParaRPr lang="zh-CN" altLang="en-US"/>
            </a:p>
          </p:txBody>
        </p:sp>
        <p:sp>
          <p:nvSpPr>
            <p:cNvPr id="15477" name="Freeform 41"/>
            <p:cNvSpPr/>
            <p:nvPr/>
          </p:nvSpPr>
          <p:spPr bwMode="auto">
            <a:xfrm flipV="1">
              <a:off x="2090" y="819"/>
              <a:ext cx="140" cy="60"/>
            </a:xfrm>
            <a:custGeom>
              <a:avLst/>
              <a:gdLst>
                <a:gd name="T0" fmla="*/ 140 w 140"/>
                <a:gd name="T1" fmla="*/ 59 h 60"/>
                <a:gd name="T2" fmla="*/ 104 w 140"/>
                <a:gd name="T3" fmla="*/ 40 h 60"/>
                <a:gd name="T4" fmla="*/ 0 w 140"/>
                <a:gd name="T5" fmla="*/ 0 h 60"/>
                <a:gd name="T6" fmla="*/ 92 w 140"/>
                <a:gd name="T7" fmla="*/ 47 h 60"/>
                <a:gd name="T8" fmla="*/ 89 w 140"/>
                <a:gd name="T9" fmla="*/ 55 h 60"/>
                <a:gd name="T10" fmla="*/ 86 w 140"/>
                <a:gd name="T11" fmla="*/ 55 h 60"/>
                <a:gd name="T12" fmla="*/ 140 w 140"/>
                <a:gd name="T13" fmla="*/ 59 h 60"/>
                <a:gd name="T14" fmla="*/ 0 60000 65536"/>
                <a:gd name="T15" fmla="*/ 0 60000 65536"/>
                <a:gd name="T16" fmla="*/ 0 60000 65536"/>
                <a:gd name="T17" fmla="*/ 0 60000 65536"/>
                <a:gd name="T18" fmla="*/ 0 60000 65536"/>
                <a:gd name="T19" fmla="*/ 0 60000 65536"/>
                <a:gd name="T20" fmla="*/ 0 60000 65536"/>
                <a:gd name="T21" fmla="*/ 0 w 140"/>
                <a:gd name="T22" fmla="*/ 0 h 60"/>
                <a:gd name="T23" fmla="*/ 140 w 1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60">
                  <a:moveTo>
                    <a:pt x="140" y="59"/>
                  </a:moveTo>
                  <a:cubicBezTo>
                    <a:pt x="128" y="51"/>
                    <a:pt x="98" y="59"/>
                    <a:pt x="104" y="40"/>
                  </a:cubicBezTo>
                  <a:lnTo>
                    <a:pt x="0" y="0"/>
                  </a:lnTo>
                  <a:cubicBezTo>
                    <a:pt x="24" y="20"/>
                    <a:pt x="60" y="33"/>
                    <a:pt x="92" y="47"/>
                  </a:cubicBezTo>
                  <a:cubicBezTo>
                    <a:pt x="92" y="50"/>
                    <a:pt x="92" y="53"/>
                    <a:pt x="89" y="55"/>
                  </a:cubicBezTo>
                  <a:lnTo>
                    <a:pt x="86" y="55"/>
                  </a:lnTo>
                  <a:cubicBezTo>
                    <a:pt x="105" y="58"/>
                    <a:pt x="119" y="60"/>
                    <a:pt x="140" y="59"/>
                  </a:cubicBezTo>
                  <a:close/>
                </a:path>
              </a:pathLst>
            </a:custGeom>
            <a:solidFill>
              <a:srgbClr val="FFFFFF"/>
            </a:solidFill>
            <a:ln w="0">
              <a:solidFill>
                <a:srgbClr val="FFFFFF"/>
              </a:solidFill>
              <a:round/>
            </a:ln>
          </p:spPr>
          <p:txBody>
            <a:bodyPr/>
            <a:lstStyle/>
            <a:p>
              <a:endParaRPr lang="zh-CN" altLang="en-US"/>
            </a:p>
          </p:txBody>
        </p:sp>
        <p:sp>
          <p:nvSpPr>
            <p:cNvPr id="15478" name="Freeform 42"/>
            <p:cNvSpPr/>
            <p:nvPr/>
          </p:nvSpPr>
          <p:spPr bwMode="auto">
            <a:xfrm flipV="1">
              <a:off x="2221" y="825"/>
              <a:ext cx="28" cy="14"/>
            </a:xfrm>
            <a:custGeom>
              <a:avLst/>
              <a:gdLst>
                <a:gd name="T0" fmla="*/ 28 w 28"/>
                <a:gd name="T1" fmla="*/ 9 h 14"/>
                <a:gd name="T2" fmla="*/ 3 w 28"/>
                <a:gd name="T3" fmla="*/ 0 h 14"/>
                <a:gd name="T4" fmla="*/ 28 w 28"/>
                <a:gd name="T5" fmla="*/ 9 h 14"/>
                <a:gd name="T6" fmla="*/ 0 60000 65536"/>
                <a:gd name="T7" fmla="*/ 0 60000 65536"/>
                <a:gd name="T8" fmla="*/ 0 60000 65536"/>
                <a:gd name="T9" fmla="*/ 0 w 28"/>
                <a:gd name="T10" fmla="*/ 0 h 14"/>
                <a:gd name="T11" fmla="*/ 28 w 28"/>
                <a:gd name="T12" fmla="*/ 14 h 14"/>
              </a:gdLst>
              <a:ahLst/>
              <a:cxnLst>
                <a:cxn ang="T6">
                  <a:pos x="T0" y="T1"/>
                </a:cxn>
                <a:cxn ang="T7">
                  <a:pos x="T2" y="T3"/>
                </a:cxn>
                <a:cxn ang="T8">
                  <a:pos x="T4" y="T5"/>
                </a:cxn>
              </a:cxnLst>
              <a:rect l="T9" t="T10" r="T11" b="T12"/>
              <a:pathLst>
                <a:path w="28" h="14">
                  <a:moveTo>
                    <a:pt x="28" y="9"/>
                  </a:moveTo>
                  <a:cubicBezTo>
                    <a:pt x="25" y="0"/>
                    <a:pt x="9" y="3"/>
                    <a:pt x="3" y="0"/>
                  </a:cubicBezTo>
                  <a:cubicBezTo>
                    <a:pt x="0" y="14"/>
                    <a:pt x="21" y="4"/>
                    <a:pt x="28" y="9"/>
                  </a:cubicBezTo>
                  <a:close/>
                </a:path>
              </a:pathLst>
            </a:custGeom>
            <a:solidFill>
              <a:srgbClr val="FFFFFF"/>
            </a:solidFill>
            <a:ln w="0">
              <a:solidFill>
                <a:srgbClr val="FFFFFF"/>
              </a:solidFill>
              <a:round/>
            </a:ln>
          </p:spPr>
          <p:txBody>
            <a:bodyPr/>
            <a:lstStyle/>
            <a:p>
              <a:endParaRPr lang="zh-CN" altLang="en-US"/>
            </a:p>
          </p:txBody>
        </p:sp>
        <p:sp>
          <p:nvSpPr>
            <p:cNvPr id="15479" name="Freeform 43"/>
            <p:cNvSpPr/>
            <p:nvPr/>
          </p:nvSpPr>
          <p:spPr bwMode="auto">
            <a:xfrm flipV="1">
              <a:off x="2130" y="841"/>
              <a:ext cx="190" cy="72"/>
            </a:xfrm>
            <a:custGeom>
              <a:avLst/>
              <a:gdLst>
                <a:gd name="T0" fmla="*/ 91 w 190"/>
                <a:gd name="T1" fmla="*/ 70 h 72"/>
                <a:gd name="T2" fmla="*/ 89 w 190"/>
                <a:gd name="T3" fmla="*/ 66 h 72"/>
                <a:gd name="T4" fmla="*/ 150 w 190"/>
                <a:gd name="T5" fmla="*/ 70 h 72"/>
                <a:gd name="T6" fmla="*/ 133 w 190"/>
                <a:gd name="T7" fmla="*/ 54 h 72"/>
                <a:gd name="T8" fmla="*/ 172 w 190"/>
                <a:gd name="T9" fmla="*/ 56 h 72"/>
                <a:gd name="T10" fmla="*/ 161 w 190"/>
                <a:gd name="T11" fmla="*/ 50 h 72"/>
                <a:gd name="T12" fmla="*/ 190 w 190"/>
                <a:gd name="T13" fmla="*/ 44 h 72"/>
                <a:gd name="T14" fmla="*/ 92 w 190"/>
                <a:gd name="T15" fmla="*/ 0 h 72"/>
                <a:gd name="T16" fmla="*/ 163 w 190"/>
                <a:gd name="T17" fmla="*/ 36 h 72"/>
                <a:gd name="T18" fmla="*/ 163 w 190"/>
                <a:gd name="T19" fmla="*/ 40 h 72"/>
                <a:gd name="T20" fmla="*/ 150 w 190"/>
                <a:gd name="T21" fmla="*/ 40 h 72"/>
                <a:gd name="T22" fmla="*/ 39 w 190"/>
                <a:gd name="T23" fmla="*/ 1 h 72"/>
                <a:gd name="T24" fmla="*/ 130 w 190"/>
                <a:gd name="T25" fmla="*/ 37 h 72"/>
                <a:gd name="T26" fmla="*/ 133 w 190"/>
                <a:gd name="T27" fmla="*/ 44 h 72"/>
                <a:gd name="T28" fmla="*/ 128 w 190"/>
                <a:gd name="T29" fmla="*/ 47 h 72"/>
                <a:gd name="T30" fmla="*/ 17 w 190"/>
                <a:gd name="T31" fmla="*/ 12 h 72"/>
                <a:gd name="T32" fmla="*/ 114 w 190"/>
                <a:gd name="T33" fmla="*/ 59 h 72"/>
                <a:gd name="T34" fmla="*/ 95 w 190"/>
                <a:gd name="T35" fmla="*/ 59 h 72"/>
                <a:gd name="T36" fmla="*/ 0 w 190"/>
                <a:gd name="T37" fmla="*/ 29 h 72"/>
                <a:gd name="T38" fmla="*/ 91 w 190"/>
                <a:gd name="T39" fmla="*/ 7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72"/>
                <a:gd name="T62" fmla="*/ 190 w 190"/>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72">
                  <a:moveTo>
                    <a:pt x="91" y="70"/>
                  </a:moveTo>
                  <a:cubicBezTo>
                    <a:pt x="89" y="69"/>
                    <a:pt x="89" y="67"/>
                    <a:pt x="89" y="66"/>
                  </a:cubicBezTo>
                  <a:cubicBezTo>
                    <a:pt x="109" y="61"/>
                    <a:pt x="128" y="72"/>
                    <a:pt x="150" y="70"/>
                  </a:cubicBezTo>
                  <a:cubicBezTo>
                    <a:pt x="145" y="65"/>
                    <a:pt x="131" y="64"/>
                    <a:pt x="133" y="54"/>
                  </a:cubicBezTo>
                  <a:cubicBezTo>
                    <a:pt x="145" y="46"/>
                    <a:pt x="158" y="57"/>
                    <a:pt x="172" y="56"/>
                  </a:cubicBezTo>
                  <a:cubicBezTo>
                    <a:pt x="170" y="54"/>
                    <a:pt x="163" y="54"/>
                    <a:pt x="161" y="50"/>
                  </a:cubicBezTo>
                  <a:cubicBezTo>
                    <a:pt x="163" y="31"/>
                    <a:pt x="182" y="50"/>
                    <a:pt x="190" y="44"/>
                  </a:cubicBezTo>
                  <a:cubicBezTo>
                    <a:pt x="164" y="35"/>
                    <a:pt x="127" y="5"/>
                    <a:pt x="92" y="0"/>
                  </a:cubicBezTo>
                  <a:cubicBezTo>
                    <a:pt x="116" y="11"/>
                    <a:pt x="139" y="24"/>
                    <a:pt x="163" y="36"/>
                  </a:cubicBezTo>
                  <a:lnTo>
                    <a:pt x="163" y="40"/>
                  </a:lnTo>
                  <a:lnTo>
                    <a:pt x="150" y="40"/>
                  </a:lnTo>
                  <a:cubicBezTo>
                    <a:pt x="115" y="21"/>
                    <a:pt x="76" y="14"/>
                    <a:pt x="39" y="1"/>
                  </a:cubicBezTo>
                  <a:cubicBezTo>
                    <a:pt x="67" y="17"/>
                    <a:pt x="98" y="27"/>
                    <a:pt x="130" y="37"/>
                  </a:cubicBezTo>
                  <a:cubicBezTo>
                    <a:pt x="131" y="39"/>
                    <a:pt x="134" y="41"/>
                    <a:pt x="133" y="44"/>
                  </a:cubicBezTo>
                  <a:lnTo>
                    <a:pt x="128" y="47"/>
                  </a:lnTo>
                  <a:lnTo>
                    <a:pt x="17" y="12"/>
                  </a:lnTo>
                  <a:cubicBezTo>
                    <a:pt x="45" y="28"/>
                    <a:pt x="85" y="39"/>
                    <a:pt x="114" y="59"/>
                  </a:cubicBezTo>
                  <a:cubicBezTo>
                    <a:pt x="109" y="63"/>
                    <a:pt x="100" y="63"/>
                    <a:pt x="95" y="59"/>
                  </a:cubicBezTo>
                  <a:cubicBezTo>
                    <a:pt x="64" y="45"/>
                    <a:pt x="32" y="38"/>
                    <a:pt x="0" y="29"/>
                  </a:cubicBezTo>
                  <a:cubicBezTo>
                    <a:pt x="30" y="43"/>
                    <a:pt x="60" y="57"/>
                    <a:pt x="91" y="70"/>
                  </a:cubicBezTo>
                  <a:close/>
                </a:path>
              </a:pathLst>
            </a:custGeom>
            <a:solidFill>
              <a:srgbClr val="FFFFFF"/>
            </a:solidFill>
            <a:ln w="0">
              <a:solidFill>
                <a:srgbClr val="FFFFFF"/>
              </a:solidFill>
              <a:round/>
            </a:ln>
          </p:spPr>
          <p:txBody>
            <a:bodyPr/>
            <a:lstStyle/>
            <a:p>
              <a:endParaRPr lang="zh-CN" altLang="en-US"/>
            </a:p>
          </p:txBody>
        </p:sp>
        <p:sp>
          <p:nvSpPr>
            <p:cNvPr id="15480" name="Freeform 44"/>
            <p:cNvSpPr/>
            <p:nvPr/>
          </p:nvSpPr>
          <p:spPr bwMode="auto">
            <a:xfrm flipV="1">
              <a:off x="2086" y="856"/>
              <a:ext cx="86" cy="37"/>
            </a:xfrm>
            <a:custGeom>
              <a:avLst/>
              <a:gdLst>
                <a:gd name="T0" fmla="*/ 0 w 86"/>
                <a:gd name="T1" fmla="*/ 1 h 37"/>
                <a:gd name="T2" fmla="*/ 86 w 86"/>
                <a:gd name="T3" fmla="*/ 37 h 37"/>
                <a:gd name="T4" fmla="*/ 9 w 86"/>
                <a:gd name="T5" fmla="*/ 0 h 37"/>
                <a:gd name="T6" fmla="*/ 0 w 86"/>
                <a:gd name="T7" fmla="*/ 1 h 37"/>
                <a:gd name="T8" fmla="*/ 0 60000 65536"/>
                <a:gd name="T9" fmla="*/ 0 60000 65536"/>
                <a:gd name="T10" fmla="*/ 0 60000 65536"/>
                <a:gd name="T11" fmla="*/ 0 60000 65536"/>
                <a:gd name="T12" fmla="*/ 0 w 86"/>
                <a:gd name="T13" fmla="*/ 0 h 37"/>
                <a:gd name="T14" fmla="*/ 86 w 86"/>
                <a:gd name="T15" fmla="*/ 37 h 37"/>
              </a:gdLst>
              <a:ahLst/>
              <a:cxnLst>
                <a:cxn ang="T8">
                  <a:pos x="T0" y="T1"/>
                </a:cxn>
                <a:cxn ang="T9">
                  <a:pos x="T2" y="T3"/>
                </a:cxn>
                <a:cxn ang="T10">
                  <a:pos x="T4" y="T5"/>
                </a:cxn>
                <a:cxn ang="T11">
                  <a:pos x="T6" y="T7"/>
                </a:cxn>
              </a:cxnLst>
              <a:rect l="T12" t="T13" r="T14" b="T15"/>
              <a:pathLst>
                <a:path w="86" h="37">
                  <a:moveTo>
                    <a:pt x="0" y="1"/>
                  </a:moveTo>
                  <a:cubicBezTo>
                    <a:pt x="27" y="13"/>
                    <a:pt x="57" y="26"/>
                    <a:pt x="86" y="37"/>
                  </a:cubicBezTo>
                  <a:lnTo>
                    <a:pt x="9" y="0"/>
                  </a:lnTo>
                  <a:lnTo>
                    <a:pt x="0" y="1"/>
                  </a:lnTo>
                  <a:close/>
                </a:path>
              </a:pathLst>
            </a:custGeom>
            <a:solidFill>
              <a:srgbClr val="FFFFFF"/>
            </a:solidFill>
            <a:ln w="0">
              <a:solidFill>
                <a:srgbClr val="FFFFFF"/>
              </a:solidFill>
              <a:round/>
            </a:ln>
          </p:spPr>
          <p:txBody>
            <a:bodyPr/>
            <a:lstStyle/>
            <a:p>
              <a:endParaRPr lang="zh-CN" altLang="en-US"/>
            </a:p>
          </p:txBody>
        </p:sp>
        <p:sp>
          <p:nvSpPr>
            <p:cNvPr id="15481" name="Freeform 45"/>
            <p:cNvSpPr/>
            <p:nvPr/>
          </p:nvSpPr>
          <p:spPr bwMode="auto">
            <a:xfrm flipV="1">
              <a:off x="2066" y="868"/>
              <a:ext cx="24" cy="11"/>
            </a:xfrm>
            <a:custGeom>
              <a:avLst/>
              <a:gdLst>
                <a:gd name="T0" fmla="*/ 0 w 24"/>
                <a:gd name="T1" fmla="*/ 0 h 11"/>
                <a:gd name="T2" fmla="*/ 24 w 24"/>
                <a:gd name="T3" fmla="*/ 11 h 11"/>
                <a:gd name="T4" fmla="*/ 6 w 24"/>
                <a:gd name="T5" fmla="*/ 0 h 11"/>
                <a:gd name="T6" fmla="*/ 0 w 24"/>
                <a:gd name="T7" fmla="*/ 0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0" y="0"/>
                  </a:moveTo>
                  <a:lnTo>
                    <a:pt x="24" y="11"/>
                  </a:lnTo>
                  <a:lnTo>
                    <a:pt x="6" y="0"/>
                  </a:lnTo>
                  <a:lnTo>
                    <a:pt x="0" y="0"/>
                  </a:lnTo>
                  <a:close/>
                </a:path>
              </a:pathLst>
            </a:custGeom>
            <a:solidFill>
              <a:srgbClr val="FFFFFF"/>
            </a:solidFill>
            <a:ln w="0">
              <a:solidFill>
                <a:srgbClr val="FFFFFF"/>
              </a:solidFill>
              <a:round/>
            </a:ln>
          </p:spPr>
          <p:txBody>
            <a:bodyPr/>
            <a:lstStyle/>
            <a:p>
              <a:endParaRPr lang="zh-CN" altLang="en-US"/>
            </a:p>
          </p:txBody>
        </p:sp>
        <p:sp>
          <p:nvSpPr>
            <p:cNvPr id="15482" name="Freeform 46"/>
            <p:cNvSpPr/>
            <p:nvPr/>
          </p:nvSpPr>
          <p:spPr bwMode="auto">
            <a:xfrm flipV="1">
              <a:off x="2111" y="887"/>
              <a:ext cx="45" cy="15"/>
            </a:xfrm>
            <a:custGeom>
              <a:avLst/>
              <a:gdLst>
                <a:gd name="T0" fmla="*/ 45 w 45"/>
                <a:gd name="T1" fmla="*/ 15 h 15"/>
                <a:gd name="T2" fmla="*/ 0 w 45"/>
                <a:gd name="T3" fmla="*/ 1 h 15"/>
                <a:gd name="T4" fmla="*/ 45 w 45"/>
                <a:gd name="T5" fmla="*/ 15 h 15"/>
                <a:gd name="T6" fmla="*/ 0 60000 65536"/>
                <a:gd name="T7" fmla="*/ 0 60000 65536"/>
                <a:gd name="T8" fmla="*/ 0 60000 65536"/>
                <a:gd name="T9" fmla="*/ 0 w 45"/>
                <a:gd name="T10" fmla="*/ 0 h 15"/>
                <a:gd name="T11" fmla="*/ 45 w 45"/>
                <a:gd name="T12" fmla="*/ 15 h 15"/>
              </a:gdLst>
              <a:ahLst/>
              <a:cxnLst>
                <a:cxn ang="T6">
                  <a:pos x="T0" y="T1"/>
                </a:cxn>
                <a:cxn ang="T7">
                  <a:pos x="T2" y="T3"/>
                </a:cxn>
                <a:cxn ang="T8">
                  <a:pos x="T4" y="T5"/>
                </a:cxn>
              </a:cxnLst>
              <a:rect l="T9" t="T10" r="T11" b="T12"/>
              <a:pathLst>
                <a:path w="45" h="15">
                  <a:moveTo>
                    <a:pt x="45" y="15"/>
                  </a:moveTo>
                  <a:cubicBezTo>
                    <a:pt x="30" y="10"/>
                    <a:pt x="18" y="0"/>
                    <a:pt x="0" y="1"/>
                  </a:cubicBezTo>
                  <a:cubicBezTo>
                    <a:pt x="15" y="6"/>
                    <a:pt x="30" y="10"/>
                    <a:pt x="45" y="15"/>
                  </a:cubicBezTo>
                  <a:close/>
                </a:path>
              </a:pathLst>
            </a:custGeom>
            <a:solidFill>
              <a:srgbClr val="FFFFFF"/>
            </a:solidFill>
            <a:ln w="0">
              <a:solidFill>
                <a:srgbClr val="FFFFFF"/>
              </a:solidFill>
              <a:round/>
            </a:ln>
          </p:spPr>
          <p:txBody>
            <a:bodyPr/>
            <a:lstStyle/>
            <a:p>
              <a:endParaRPr lang="zh-CN" altLang="en-US"/>
            </a:p>
          </p:txBody>
        </p:sp>
        <p:sp>
          <p:nvSpPr>
            <p:cNvPr id="15483" name="Freeform 47"/>
            <p:cNvSpPr/>
            <p:nvPr/>
          </p:nvSpPr>
          <p:spPr bwMode="auto">
            <a:xfrm flipV="1">
              <a:off x="1951" y="919"/>
              <a:ext cx="402" cy="613"/>
            </a:xfrm>
            <a:custGeom>
              <a:avLst/>
              <a:gdLst>
                <a:gd name="T0" fmla="*/ 387 w 402"/>
                <a:gd name="T1" fmla="*/ 613 h 613"/>
                <a:gd name="T2" fmla="*/ 398 w 402"/>
                <a:gd name="T3" fmla="*/ 453 h 613"/>
                <a:gd name="T4" fmla="*/ 394 w 402"/>
                <a:gd name="T5" fmla="*/ 448 h 613"/>
                <a:gd name="T6" fmla="*/ 379 w 402"/>
                <a:gd name="T7" fmla="*/ 296 h 613"/>
                <a:gd name="T8" fmla="*/ 219 w 402"/>
                <a:gd name="T9" fmla="*/ 19 h 613"/>
                <a:gd name="T10" fmla="*/ 97 w 402"/>
                <a:gd name="T11" fmla="*/ 63 h 613"/>
                <a:gd name="T12" fmla="*/ 12 w 402"/>
                <a:gd name="T13" fmla="*/ 289 h 613"/>
                <a:gd name="T14" fmla="*/ 12 w 402"/>
                <a:gd name="T15" fmla="*/ 328 h 613"/>
                <a:gd name="T16" fmla="*/ 55 w 402"/>
                <a:gd name="T17" fmla="*/ 570 h 613"/>
                <a:gd name="T18" fmla="*/ 54 w 402"/>
                <a:gd name="T19" fmla="*/ 601 h 613"/>
                <a:gd name="T20" fmla="*/ 75 w 402"/>
                <a:gd name="T21" fmla="*/ 594 h 613"/>
                <a:gd name="T22" fmla="*/ 154 w 402"/>
                <a:gd name="T23" fmla="*/ 594 h 613"/>
                <a:gd name="T24" fmla="*/ 113 w 402"/>
                <a:gd name="T25" fmla="*/ 577 h 613"/>
                <a:gd name="T26" fmla="*/ 214 w 402"/>
                <a:gd name="T27" fmla="*/ 585 h 613"/>
                <a:gd name="T28" fmla="*/ 218 w 402"/>
                <a:gd name="T29" fmla="*/ 585 h 613"/>
                <a:gd name="T30" fmla="*/ 196 w 402"/>
                <a:gd name="T31" fmla="*/ 564 h 613"/>
                <a:gd name="T32" fmla="*/ 274 w 402"/>
                <a:gd name="T33" fmla="*/ 584 h 613"/>
                <a:gd name="T34" fmla="*/ 270 w 402"/>
                <a:gd name="T35" fmla="*/ 567 h 613"/>
                <a:gd name="T36" fmla="*/ 281 w 402"/>
                <a:gd name="T37" fmla="*/ 567 h 613"/>
                <a:gd name="T38" fmla="*/ 345 w 402"/>
                <a:gd name="T39" fmla="*/ 597 h 613"/>
                <a:gd name="T40" fmla="*/ 348 w 402"/>
                <a:gd name="T41" fmla="*/ 583 h 613"/>
                <a:gd name="T42" fmla="*/ 387 w 402"/>
                <a:gd name="T43" fmla="*/ 613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613"/>
                <a:gd name="T68" fmla="*/ 402 w 402"/>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613">
                  <a:moveTo>
                    <a:pt x="387" y="613"/>
                  </a:moveTo>
                  <a:cubicBezTo>
                    <a:pt x="396" y="558"/>
                    <a:pt x="399" y="508"/>
                    <a:pt x="398" y="453"/>
                  </a:cubicBezTo>
                  <a:cubicBezTo>
                    <a:pt x="396" y="453"/>
                    <a:pt x="394" y="451"/>
                    <a:pt x="394" y="448"/>
                  </a:cubicBezTo>
                  <a:cubicBezTo>
                    <a:pt x="402" y="396"/>
                    <a:pt x="386" y="346"/>
                    <a:pt x="379" y="296"/>
                  </a:cubicBezTo>
                  <a:cubicBezTo>
                    <a:pt x="356" y="191"/>
                    <a:pt x="316" y="81"/>
                    <a:pt x="219" y="19"/>
                  </a:cubicBezTo>
                  <a:cubicBezTo>
                    <a:pt x="170" y="0"/>
                    <a:pt x="130" y="33"/>
                    <a:pt x="97" y="63"/>
                  </a:cubicBezTo>
                  <a:cubicBezTo>
                    <a:pt x="52" y="129"/>
                    <a:pt x="19" y="205"/>
                    <a:pt x="12" y="289"/>
                  </a:cubicBezTo>
                  <a:cubicBezTo>
                    <a:pt x="0" y="300"/>
                    <a:pt x="18" y="314"/>
                    <a:pt x="12" y="328"/>
                  </a:cubicBezTo>
                  <a:cubicBezTo>
                    <a:pt x="38" y="403"/>
                    <a:pt x="45" y="487"/>
                    <a:pt x="55" y="570"/>
                  </a:cubicBezTo>
                  <a:lnTo>
                    <a:pt x="54" y="601"/>
                  </a:lnTo>
                  <a:cubicBezTo>
                    <a:pt x="63" y="601"/>
                    <a:pt x="67" y="600"/>
                    <a:pt x="75" y="594"/>
                  </a:cubicBezTo>
                  <a:cubicBezTo>
                    <a:pt x="102" y="598"/>
                    <a:pt x="130" y="586"/>
                    <a:pt x="154" y="594"/>
                  </a:cubicBezTo>
                  <a:cubicBezTo>
                    <a:pt x="142" y="583"/>
                    <a:pt x="124" y="589"/>
                    <a:pt x="113" y="577"/>
                  </a:cubicBezTo>
                  <a:cubicBezTo>
                    <a:pt x="142" y="556"/>
                    <a:pt x="183" y="575"/>
                    <a:pt x="214" y="585"/>
                  </a:cubicBezTo>
                  <a:lnTo>
                    <a:pt x="218" y="585"/>
                  </a:lnTo>
                  <a:cubicBezTo>
                    <a:pt x="212" y="576"/>
                    <a:pt x="184" y="580"/>
                    <a:pt x="196" y="564"/>
                  </a:cubicBezTo>
                  <a:cubicBezTo>
                    <a:pt x="224" y="567"/>
                    <a:pt x="250" y="575"/>
                    <a:pt x="274" y="584"/>
                  </a:cubicBezTo>
                  <a:cubicBezTo>
                    <a:pt x="279" y="577"/>
                    <a:pt x="259" y="576"/>
                    <a:pt x="270" y="567"/>
                  </a:cubicBezTo>
                  <a:lnTo>
                    <a:pt x="281" y="567"/>
                  </a:lnTo>
                  <a:cubicBezTo>
                    <a:pt x="303" y="577"/>
                    <a:pt x="322" y="590"/>
                    <a:pt x="345" y="597"/>
                  </a:cubicBezTo>
                  <a:cubicBezTo>
                    <a:pt x="347" y="596"/>
                    <a:pt x="335" y="585"/>
                    <a:pt x="348" y="583"/>
                  </a:cubicBezTo>
                  <a:cubicBezTo>
                    <a:pt x="364" y="585"/>
                    <a:pt x="375" y="606"/>
                    <a:pt x="387" y="613"/>
                  </a:cubicBezTo>
                  <a:close/>
                </a:path>
              </a:pathLst>
            </a:custGeom>
            <a:solidFill>
              <a:srgbClr val="FFBFBF"/>
            </a:solidFill>
            <a:ln w="0">
              <a:solidFill>
                <a:srgbClr val="FFBFBF"/>
              </a:solidFill>
              <a:round/>
            </a:ln>
          </p:spPr>
          <p:txBody>
            <a:bodyPr/>
            <a:lstStyle/>
            <a:p>
              <a:endParaRPr lang="zh-CN" altLang="en-US"/>
            </a:p>
          </p:txBody>
        </p:sp>
        <p:sp>
          <p:nvSpPr>
            <p:cNvPr id="15484" name="Freeform 48"/>
            <p:cNvSpPr/>
            <p:nvPr/>
          </p:nvSpPr>
          <p:spPr bwMode="auto">
            <a:xfrm flipV="1">
              <a:off x="2255" y="958"/>
              <a:ext cx="69" cy="79"/>
            </a:xfrm>
            <a:custGeom>
              <a:avLst/>
              <a:gdLst>
                <a:gd name="T0" fmla="*/ 35 w 69"/>
                <a:gd name="T1" fmla="*/ 69 h 79"/>
                <a:gd name="T2" fmla="*/ 54 w 69"/>
                <a:gd name="T3" fmla="*/ 39 h 79"/>
                <a:gd name="T4" fmla="*/ 59 w 69"/>
                <a:gd name="T5" fmla="*/ 33 h 79"/>
                <a:gd name="T6" fmla="*/ 62 w 69"/>
                <a:gd name="T7" fmla="*/ 0 h 79"/>
                <a:gd name="T8" fmla="*/ 39 w 69"/>
                <a:gd name="T9" fmla="*/ 18 h 79"/>
                <a:gd name="T10" fmla="*/ 19 w 69"/>
                <a:gd name="T11" fmla="*/ 40 h 79"/>
                <a:gd name="T12" fmla="*/ 5 w 69"/>
                <a:gd name="T13" fmla="*/ 49 h 79"/>
                <a:gd name="T14" fmla="*/ 18 w 69"/>
                <a:gd name="T15" fmla="*/ 70 h 79"/>
                <a:gd name="T16" fmla="*/ 35 w 69"/>
                <a:gd name="T17" fmla="*/ 69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79"/>
                <a:gd name="T29" fmla="*/ 69 w 6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79">
                  <a:moveTo>
                    <a:pt x="35" y="69"/>
                  </a:moveTo>
                  <a:cubicBezTo>
                    <a:pt x="47" y="64"/>
                    <a:pt x="41" y="45"/>
                    <a:pt x="54" y="39"/>
                  </a:cubicBezTo>
                  <a:cubicBezTo>
                    <a:pt x="52" y="34"/>
                    <a:pt x="57" y="36"/>
                    <a:pt x="59" y="33"/>
                  </a:cubicBezTo>
                  <a:cubicBezTo>
                    <a:pt x="54" y="21"/>
                    <a:pt x="69" y="9"/>
                    <a:pt x="62" y="0"/>
                  </a:cubicBezTo>
                  <a:cubicBezTo>
                    <a:pt x="50" y="0"/>
                    <a:pt x="52" y="22"/>
                    <a:pt x="39" y="18"/>
                  </a:cubicBezTo>
                  <a:cubicBezTo>
                    <a:pt x="40" y="30"/>
                    <a:pt x="25" y="31"/>
                    <a:pt x="19" y="40"/>
                  </a:cubicBezTo>
                  <a:cubicBezTo>
                    <a:pt x="9" y="33"/>
                    <a:pt x="11" y="47"/>
                    <a:pt x="5" y="49"/>
                  </a:cubicBezTo>
                  <a:cubicBezTo>
                    <a:pt x="0" y="58"/>
                    <a:pt x="11" y="65"/>
                    <a:pt x="18" y="70"/>
                  </a:cubicBezTo>
                  <a:cubicBezTo>
                    <a:pt x="27" y="79"/>
                    <a:pt x="27" y="54"/>
                    <a:pt x="35" y="69"/>
                  </a:cubicBezTo>
                  <a:close/>
                </a:path>
              </a:pathLst>
            </a:custGeom>
            <a:solidFill>
              <a:srgbClr val="000000"/>
            </a:solidFill>
            <a:ln w="0">
              <a:solidFill>
                <a:srgbClr val="000000"/>
              </a:solidFill>
              <a:round/>
            </a:ln>
          </p:spPr>
          <p:txBody>
            <a:bodyPr/>
            <a:lstStyle/>
            <a:p>
              <a:endParaRPr lang="zh-CN" altLang="en-US"/>
            </a:p>
          </p:txBody>
        </p:sp>
        <p:sp>
          <p:nvSpPr>
            <p:cNvPr id="15485" name="Freeform 49"/>
            <p:cNvSpPr/>
            <p:nvPr/>
          </p:nvSpPr>
          <p:spPr bwMode="auto">
            <a:xfrm flipV="1">
              <a:off x="2016" y="972"/>
              <a:ext cx="81" cy="106"/>
            </a:xfrm>
            <a:custGeom>
              <a:avLst/>
              <a:gdLst>
                <a:gd name="T0" fmla="*/ 81 w 81"/>
                <a:gd name="T1" fmla="*/ 91 h 106"/>
                <a:gd name="T2" fmla="*/ 67 w 81"/>
                <a:gd name="T3" fmla="*/ 72 h 106"/>
                <a:gd name="T4" fmla="*/ 42 w 81"/>
                <a:gd name="T5" fmla="*/ 54 h 106"/>
                <a:gd name="T6" fmla="*/ 10 w 81"/>
                <a:gd name="T7" fmla="*/ 2 h 106"/>
                <a:gd name="T8" fmla="*/ 5 w 81"/>
                <a:gd name="T9" fmla="*/ 8 h 106"/>
                <a:gd name="T10" fmla="*/ 31 w 81"/>
                <a:gd name="T11" fmla="*/ 68 h 106"/>
                <a:gd name="T12" fmla="*/ 50 w 81"/>
                <a:gd name="T13" fmla="*/ 87 h 106"/>
                <a:gd name="T14" fmla="*/ 74 w 81"/>
                <a:gd name="T15" fmla="*/ 87 h 106"/>
                <a:gd name="T16" fmla="*/ 81 w 81"/>
                <a:gd name="T17" fmla="*/ 9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06"/>
                <a:gd name="T29" fmla="*/ 81 w 81"/>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06">
                  <a:moveTo>
                    <a:pt x="81" y="91"/>
                  </a:moveTo>
                  <a:cubicBezTo>
                    <a:pt x="79" y="84"/>
                    <a:pt x="73" y="77"/>
                    <a:pt x="67" y="72"/>
                  </a:cubicBezTo>
                  <a:cubicBezTo>
                    <a:pt x="57" y="69"/>
                    <a:pt x="55" y="54"/>
                    <a:pt x="42" y="54"/>
                  </a:cubicBezTo>
                  <a:cubicBezTo>
                    <a:pt x="29" y="40"/>
                    <a:pt x="21" y="19"/>
                    <a:pt x="10" y="2"/>
                  </a:cubicBezTo>
                  <a:cubicBezTo>
                    <a:pt x="5" y="0"/>
                    <a:pt x="7" y="6"/>
                    <a:pt x="5" y="8"/>
                  </a:cubicBezTo>
                  <a:cubicBezTo>
                    <a:pt x="0" y="30"/>
                    <a:pt x="22" y="48"/>
                    <a:pt x="31" y="68"/>
                  </a:cubicBezTo>
                  <a:cubicBezTo>
                    <a:pt x="30" y="87"/>
                    <a:pt x="53" y="66"/>
                    <a:pt x="50" y="87"/>
                  </a:cubicBezTo>
                  <a:cubicBezTo>
                    <a:pt x="62" y="75"/>
                    <a:pt x="64" y="106"/>
                    <a:pt x="74" y="87"/>
                  </a:cubicBezTo>
                  <a:cubicBezTo>
                    <a:pt x="76" y="88"/>
                    <a:pt x="77" y="93"/>
                    <a:pt x="81" y="91"/>
                  </a:cubicBezTo>
                  <a:close/>
                </a:path>
              </a:pathLst>
            </a:custGeom>
            <a:solidFill>
              <a:srgbClr val="000000"/>
            </a:solidFill>
            <a:ln w="0">
              <a:solidFill>
                <a:srgbClr val="000000"/>
              </a:solidFill>
              <a:round/>
            </a:ln>
          </p:spPr>
          <p:txBody>
            <a:bodyPr/>
            <a:lstStyle/>
            <a:p>
              <a:endParaRPr lang="zh-CN" altLang="en-US"/>
            </a:p>
          </p:txBody>
        </p:sp>
        <p:sp>
          <p:nvSpPr>
            <p:cNvPr id="15486" name="Freeform 50"/>
            <p:cNvSpPr/>
            <p:nvPr/>
          </p:nvSpPr>
          <p:spPr bwMode="auto">
            <a:xfrm flipV="1">
              <a:off x="2093" y="1010"/>
              <a:ext cx="224" cy="304"/>
            </a:xfrm>
            <a:custGeom>
              <a:avLst/>
              <a:gdLst>
                <a:gd name="T0" fmla="*/ 211 w 224"/>
                <a:gd name="T1" fmla="*/ 265 h 304"/>
                <a:gd name="T2" fmla="*/ 171 w 224"/>
                <a:gd name="T3" fmla="*/ 150 h 304"/>
                <a:gd name="T4" fmla="*/ 128 w 224"/>
                <a:gd name="T5" fmla="*/ 149 h 304"/>
                <a:gd name="T6" fmla="*/ 126 w 224"/>
                <a:gd name="T7" fmla="*/ 146 h 304"/>
                <a:gd name="T8" fmla="*/ 113 w 224"/>
                <a:gd name="T9" fmla="*/ 43 h 304"/>
                <a:gd name="T10" fmla="*/ 113 w 224"/>
                <a:gd name="T11" fmla="*/ 39 h 304"/>
                <a:gd name="T12" fmla="*/ 43 w 224"/>
                <a:gd name="T13" fmla="*/ 10 h 304"/>
                <a:gd name="T14" fmla="*/ 1 w 224"/>
                <a:gd name="T15" fmla="*/ 59 h 304"/>
                <a:gd name="T16" fmla="*/ 5 w 224"/>
                <a:gd name="T17" fmla="*/ 71 h 304"/>
                <a:gd name="T18" fmla="*/ 15 w 224"/>
                <a:gd name="T19" fmla="*/ 50 h 304"/>
                <a:gd name="T20" fmla="*/ 83 w 224"/>
                <a:gd name="T21" fmla="*/ 35 h 304"/>
                <a:gd name="T22" fmla="*/ 116 w 224"/>
                <a:gd name="T23" fmla="*/ 65 h 304"/>
                <a:gd name="T24" fmla="*/ 108 w 224"/>
                <a:gd name="T25" fmla="*/ 265 h 304"/>
                <a:gd name="T26" fmla="*/ 171 w 224"/>
                <a:gd name="T27" fmla="*/ 301 h 304"/>
                <a:gd name="T28" fmla="*/ 211 w 224"/>
                <a:gd name="T29" fmla="*/ 265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304"/>
                <a:gd name="T47" fmla="*/ 224 w 224"/>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304">
                  <a:moveTo>
                    <a:pt x="211" y="265"/>
                  </a:moveTo>
                  <a:cubicBezTo>
                    <a:pt x="224" y="221"/>
                    <a:pt x="206" y="177"/>
                    <a:pt x="171" y="150"/>
                  </a:cubicBezTo>
                  <a:cubicBezTo>
                    <a:pt x="157" y="143"/>
                    <a:pt x="141" y="138"/>
                    <a:pt x="128" y="149"/>
                  </a:cubicBezTo>
                  <a:lnTo>
                    <a:pt x="126" y="146"/>
                  </a:lnTo>
                  <a:cubicBezTo>
                    <a:pt x="133" y="115"/>
                    <a:pt x="141" y="66"/>
                    <a:pt x="113" y="43"/>
                  </a:cubicBezTo>
                  <a:lnTo>
                    <a:pt x="113" y="39"/>
                  </a:lnTo>
                  <a:cubicBezTo>
                    <a:pt x="95" y="20"/>
                    <a:pt x="72" y="0"/>
                    <a:pt x="43" y="10"/>
                  </a:cubicBezTo>
                  <a:cubicBezTo>
                    <a:pt x="22" y="16"/>
                    <a:pt x="4" y="38"/>
                    <a:pt x="1" y="59"/>
                  </a:cubicBezTo>
                  <a:cubicBezTo>
                    <a:pt x="0" y="62"/>
                    <a:pt x="1" y="68"/>
                    <a:pt x="5" y="71"/>
                  </a:cubicBezTo>
                  <a:cubicBezTo>
                    <a:pt x="13" y="68"/>
                    <a:pt x="11" y="57"/>
                    <a:pt x="15" y="50"/>
                  </a:cubicBezTo>
                  <a:cubicBezTo>
                    <a:pt x="32" y="31"/>
                    <a:pt x="62" y="29"/>
                    <a:pt x="83" y="35"/>
                  </a:cubicBezTo>
                  <a:cubicBezTo>
                    <a:pt x="97" y="41"/>
                    <a:pt x="112" y="50"/>
                    <a:pt x="116" y="65"/>
                  </a:cubicBezTo>
                  <a:cubicBezTo>
                    <a:pt x="141" y="140"/>
                    <a:pt x="68" y="195"/>
                    <a:pt x="108" y="265"/>
                  </a:cubicBezTo>
                  <a:cubicBezTo>
                    <a:pt x="124" y="283"/>
                    <a:pt x="144" y="304"/>
                    <a:pt x="171" y="301"/>
                  </a:cubicBezTo>
                  <a:cubicBezTo>
                    <a:pt x="190" y="294"/>
                    <a:pt x="200" y="283"/>
                    <a:pt x="211" y="265"/>
                  </a:cubicBezTo>
                  <a:close/>
                </a:path>
              </a:pathLst>
            </a:custGeom>
            <a:solidFill>
              <a:srgbClr val="000000"/>
            </a:solidFill>
            <a:ln w="0">
              <a:solidFill>
                <a:srgbClr val="000000"/>
              </a:solidFill>
              <a:round/>
            </a:ln>
          </p:spPr>
          <p:txBody>
            <a:bodyPr/>
            <a:lstStyle/>
            <a:p>
              <a:endParaRPr lang="zh-CN" altLang="en-US"/>
            </a:p>
          </p:txBody>
        </p:sp>
        <p:sp>
          <p:nvSpPr>
            <p:cNvPr id="15487" name="Rectangle 51"/>
            <p:cNvSpPr>
              <a:spLocks noChangeArrowheads="1"/>
            </p:cNvSpPr>
            <p:nvPr/>
          </p:nvSpPr>
          <p:spPr bwMode="auto">
            <a:xfrm>
              <a:off x="1934" y="1023"/>
              <a:ext cx="2" cy="7"/>
            </a:xfrm>
            <a:prstGeom prst="rect">
              <a:avLst/>
            </a:prstGeom>
            <a:solidFill>
              <a:srgbClr val="FFFFFF"/>
            </a:solidFill>
            <a:ln w="0">
              <a:solidFill>
                <a:srgbClr val="FFFFFF"/>
              </a:solidFill>
              <a:miter lim="800000"/>
            </a:ln>
          </p:spPr>
          <p:txBody>
            <a:bodyPr/>
            <a:lstStyle/>
            <a:p>
              <a:endParaRPr lang="zh-CN" altLang="en-US"/>
            </a:p>
          </p:txBody>
        </p:sp>
        <p:sp>
          <p:nvSpPr>
            <p:cNvPr id="15488" name="Freeform 52"/>
            <p:cNvSpPr/>
            <p:nvPr/>
          </p:nvSpPr>
          <p:spPr bwMode="auto">
            <a:xfrm flipV="1">
              <a:off x="2193" y="1023"/>
              <a:ext cx="107" cy="139"/>
            </a:xfrm>
            <a:custGeom>
              <a:avLst/>
              <a:gdLst>
                <a:gd name="T0" fmla="*/ 95 w 107"/>
                <a:gd name="T1" fmla="*/ 113 h 139"/>
                <a:gd name="T2" fmla="*/ 101 w 107"/>
                <a:gd name="T3" fmla="*/ 74 h 139"/>
                <a:gd name="T4" fmla="*/ 55 w 107"/>
                <a:gd name="T5" fmla="*/ 1 h 139"/>
                <a:gd name="T6" fmla="*/ 15 w 107"/>
                <a:gd name="T7" fmla="*/ 30 h 139"/>
                <a:gd name="T8" fmla="*/ 16 w 107"/>
                <a:gd name="T9" fmla="*/ 107 h 139"/>
                <a:gd name="T10" fmla="*/ 56 w 107"/>
                <a:gd name="T11" fmla="*/ 136 h 139"/>
                <a:gd name="T12" fmla="*/ 95 w 107"/>
                <a:gd name="T13" fmla="*/ 113 h 139"/>
                <a:gd name="T14" fmla="*/ 0 60000 65536"/>
                <a:gd name="T15" fmla="*/ 0 60000 65536"/>
                <a:gd name="T16" fmla="*/ 0 60000 65536"/>
                <a:gd name="T17" fmla="*/ 0 60000 65536"/>
                <a:gd name="T18" fmla="*/ 0 60000 65536"/>
                <a:gd name="T19" fmla="*/ 0 60000 65536"/>
                <a:gd name="T20" fmla="*/ 0 60000 65536"/>
                <a:gd name="T21" fmla="*/ 0 w 107"/>
                <a:gd name="T22" fmla="*/ 0 h 139"/>
                <a:gd name="T23" fmla="*/ 107 w 107"/>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139">
                  <a:moveTo>
                    <a:pt x="95" y="113"/>
                  </a:moveTo>
                  <a:cubicBezTo>
                    <a:pt x="102" y="102"/>
                    <a:pt x="107" y="86"/>
                    <a:pt x="101" y="74"/>
                  </a:cubicBezTo>
                  <a:cubicBezTo>
                    <a:pt x="102" y="45"/>
                    <a:pt x="80" y="16"/>
                    <a:pt x="55" y="1"/>
                  </a:cubicBezTo>
                  <a:cubicBezTo>
                    <a:pt x="37" y="0"/>
                    <a:pt x="26" y="18"/>
                    <a:pt x="15" y="30"/>
                  </a:cubicBezTo>
                  <a:cubicBezTo>
                    <a:pt x="0" y="53"/>
                    <a:pt x="5" y="84"/>
                    <a:pt x="16" y="107"/>
                  </a:cubicBezTo>
                  <a:cubicBezTo>
                    <a:pt x="26" y="120"/>
                    <a:pt x="40" y="134"/>
                    <a:pt x="56" y="136"/>
                  </a:cubicBezTo>
                  <a:cubicBezTo>
                    <a:pt x="74" y="139"/>
                    <a:pt x="88" y="127"/>
                    <a:pt x="95" y="113"/>
                  </a:cubicBezTo>
                  <a:close/>
                </a:path>
              </a:pathLst>
            </a:custGeom>
            <a:solidFill>
              <a:srgbClr val="FFFFFF"/>
            </a:solidFill>
            <a:ln w="0">
              <a:solidFill>
                <a:srgbClr val="FFFFFF"/>
              </a:solidFill>
              <a:round/>
            </a:ln>
          </p:spPr>
          <p:txBody>
            <a:bodyPr/>
            <a:lstStyle/>
            <a:p>
              <a:endParaRPr lang="zh-CN" altLang="en-US"/>
            </a:p>
          </p:txBody>
        </p:sp>
        <p:sp>
          <p:nvSpPr>
            <p:cNvPr id="15489" name="Freeform 53"/>
            <p:cNvSpPr/>
            <p:nvPr/>
          </p:nvSpPr>
          <p:spPr bwMode="auto">
            <a:xfrm flipV="1">
              <a:off x="2035" y="1030"/>
              <a:ext cx="136" cy="160"/>
            </a:xfrm>
            <a:custGeom>
              <a:avLst/>
              <a:gdLst>
                <a:gd name="T0" fmla="*/ 120 w 136"/>
                <a:gd name="T1" fmla="*/ 134 h 160"/>
                <a:gd name="T2" fmla="*/ 103 w 136"/>
                <a:gd name="T3" fmla="*/ 26 h 160"/>
                <a:gd name="T4" fmla="*/ 51 w 136"/>
                <a:gd name="T5" fmla="*/ 3 h 160"/>
                <a:gd name="T6" fmla="*/ 12 w 136"/>
                <a:gd name="T7" fmla="*/ 30 h 160"/>
                <a:gd name="T8" fmla="*/ 26 w 136"/>
                <a:gd name="T9" fmla="*/ 134 h 160"/>
                <a:gd name="T10" fmla="*/ 62 w 136"/>
                <a:gd name="T11" fmla="*/ 160 h 160"/>
                <a:gd name="T12" fmla="*/ 120 w 136"/>
                <a:gd name="T13" fmla="*/ 134 h 160"/>
                <a:gd name="T14" fmla="*/ 0 60000 65536"/>
                <a:gd name="T15" fmla="*/ 0 60000 65536"/>
                <a:gd name="T16" fmla="*/ 0 60000 65536"/>
                <a:gd name="T17" fmla="*/ 0 60000 65536"/>
                <a:gd name="T18" fmla="*/ 0 60000 65536"/>
                <a:gd name="T19" fmla="*/ 0 60000 65536"/>
                <a:gd name="T20" fmla="*/ 0 60000 65536"/>
                <a:gd name="T21" fmla="*/ 0 w 136"/>
                <a:gd name="T22" fmla="*/ 0 h 160"/>
                <a:gd name="T23" fmla="*/ 136 w 136"/>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60">
                  <a:moveTo>
                    <a:pt x="120" y="134"/>
                  </a:moveTo>
                  <a:cubicBezTo>
                    <a:pt x="136" y="96"/>
                    <a:pt x="122" y="58"/>
                    <a:pt x="103" y="26"/>
                  </a:cubicBezTo>
                  <a:cubicBezTo>
                    <a:pt x="88" y="12"/>
                    <a:pt x="72" y="0"/>
                    <a:pt x="51" y="3"/>
                  </a:cubicBezTo>
                  <a:cubicBezTo>
                    <a:pt x="35" y="6"/>
                    <a:pt x="19" y="16"/>
                    <a:pt x="12" y="30"/>
                  </a:cubicBezTo>
                  <a:cubicBezTo>
                    <a:pt x="3" y="65"/>
                    <a:pt x="0" y="105"/>
                    <a:pt x="26" y="134"/>
                  </a:cubicBezTo>
                  <a:cubicBezTo>
                    <a:pt x="35" y="143"/>
                    <a:pt x="47" y="157"/>
                    <a:pt x="62" y="160"/>
                  </a:cubicBezTo>
                  <a:cubicBezTo>
                    <a:pt x="84" y="154"/>
                    <a:pt x="104" y="156"/>
                    <a:pt x="120" y="134"/>
                  </a:cubicBezTo>
                  <a:close/>
                </a:path>
              </a:pathLst>
            </a:custGeom>
            <a:solidFill>
              <a:srgbClr val="000000"/>
            </a:solidFill>
            <a:ln w="0">
              <a:solidFill>
                <a:srgbClr val="000000"/>
              </a:solidFill>
              <a:round/>
            </a:ln>
          </p:spPr>
          <p:txBody>
            <a:bodyPr/>
            <a:lstStyle/>
            <a:p>
              <a:endParaRPr lang="zh-CN" altLang="en-US"/>
            </a:p>
          </p:txBody>
        </p:sp>
        <p:sp>
          <p:nvSpPr>
            <p:cNvPr id="15490" name="Freeform 54"/>
            <p:cNvSpPr/>
            <p:nvPr/>
          </p:nvSpPr>
          <p:spPr bwMode="auto">
            <a:xfrm flipV="1">
              <a:off x="2050" y="1040"/>
              <a:ext cx="107" cy="138"/>
            </a:xfrm>
            <a:custGeom>
              <a:avLst/>
              <a:gdLst>
                <a:gd name="T0" fmla="*/ 84 w 107"/>
                <a:gd name="T1" fmla="*/ 126 h 138"/>
                <a:gd name="T2" fmla="*/ 94 w 107"/>
                <a:gd name="T3" fmla="*/ 44 h 138"/>
                <a:gd name="T4" fmla="*/ 61 w 107"/>
                <a:gd name="T5" fmla="*/ 6 h 138"/>
                <a:gd name="T6" fmla="*/ 25 w 107"/>
                <a:gd name="T7" fmla="*/ 7 h 138"/>
                <a:gd name="T8" fmla="*/ 1 w 107"/>
                <a:gd name="T9" fmla="*/ 51 h 138"/>
                <a:gd name="T10" fmla="*/ 41 w 107"/>
                <a:gd name="T11" fmla="*/ 135 h 138"/>
                <a:gd name="T12" fmla="*/ 84 w 107"/>
                <a:gd name="T13" fmla="*/ 126 h 138"/>
                <a:gd name="T14" fmla="*/ 0 60000 65536"/>
                <a:gd name="T15" fmla="*/ 0 60000 65536"/>
                <a:gd name="T16" fmla="*/ 0 60000 65536"/>
                <a:gd name="T17" fmla="*/ 0 60000 65536"/>
                <a:gd name="T18" fmla="*/ 0 60000 65536"/>
                <a:gd name="T19" fmla="*/ 0 60000 65536"/>
                <a:gd name="T20" fmla="*/ 0 60000 65536"/>
                <a:gd name="T21" fmla="*/ 0 w 107"/>
                <a:gd name="T22" fmla="*/ 0 h 138"/>
                <a:gd name="T23" fmla="*/ 107 w 107"/>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138">
                  <a:moveTo>
                    <a:pt x="84" y="126"/>
                  </a:moveTo>
                  <a:cubicBezTo>
                    <a:pt x="107" y="105"/>
                    <a:pt x="102" y="69"/>
                    <a:pt x="94" y="44"/>
                  </a:cubicBezTo>
                  <a:cubicBezTo>
                    <a:pt x="89" y="28"/>
                    <a:pt x="79" y="12"/>
                    <a:pt x="61" y="6"/>
                  </a:cubicBezTo>
                  <a:cubicBezTo>
                    <a:pt x="50" y="0"/>
                    <a:pt x="36" y="4"/>
                    <a:pt x="25" y="7"/>
                  </a:cubicBezTo>
                  <a:cubicBezTo>
                    <a:pt x="9" y="15"/>
                    <a:pt x="4" y="34"/>
                    <a:pt x="1" y="51"/>
                  </a:cubicBezTo>
                  <a:cubicBezTo>
                    <a:pt x="0" y="85"/>
                    <a:pt x="10" y="121"/>
                    <a:pt x="41" y="135"/>
                  </a:cubicBezTo>
                  <a:cubicBezTo>
                    <a:pt x="53" y="134"/>
                    <a:pt x="73" y="138"/>
                    <a:pt x="84" y="126"/>
                  </a:cubicBezTo>
                  <a:close/>
                </a:path>
              </a:pathLst>
            </a:custGeom>
            <a:solidFill>
              <a:srgbClr val="FFFFFF"/>
            </a:solidFill>
            <a:ln w="0">
              <a:solidFill>
                <a:srgbClr val="FFFFFF"/>
              </a:solidFill>
              <a:round/>
            </a:ln>
          </p:spPr>
          <p:txBody>
            <a:bodyPr/>
            <a:lstStyle/>
            <a:p>
              <a:endParaRPr lang="zh-CN" altLang="en-US"/>
            </a:p>
          </p:txBody>
        </p:sp>
        <p:sp>
          <p:nvSpPr>
            <p:cNvPr id="15491" name="Freeform 55"/>
            <p:cNvSpPr/>
            <p:nvPr/>
          </p:nvSpPr>
          <p:spPr bwMode="auto">
            <a:xfrm flipV="1">
              <a:off x="2080" y="1084"/>
              <a:ext cx="42" cy="45"/>
            </a:xfrm>
            <a:custGeom>
              <a:avLst/>
              <a:gdLst>
                <a:gd name="T0" fmla="*/ 36 w 42"/>
                <a:gd name="T1" fmla="*/ 41 h 45"/>
                <a:gd name="T2" fmla="*/ 42 w 42"/>
                <a:gd name="T3" fmla="*/ 18 h 45"/>
                <a:gd name="T4" fmla="*/ 21 w 42"/>
                <a:gd name="T5" fmla="*/ 1 h 45"/>
                <a:gd name="T6" fmla="*/ 8 w 42"/>
                <a:gd name="T7" fmla="*/ 7 h 45"/>
                <a:gd name="T8" fmla="*/ 6 w 42"/>
                <a:gd name="T9" fmla="*/ 30 h 45"/>
                <a:gd name="T10" fmla="*/ 24 w 42"/>
                <a:gd name="T11" fmla="*/ 44 h 45"/>
                <a:gd name="T12" fmla="*/ 36 w 42"/>
                <a:gd name="T13" fmla="*/ 41 h 45"/>
                <a:gd name="T14" fmla="*/ 0 60000 65536"/>
                <a:gd name="T15" fmla="*/ 0 60000 65536"/>
                <a:gd name="T16" fmla="*/ 0 60000 65536"/>
                <a:gd name="T17" fmla="*/ 0 60000 65536"/>
                <a:gd name="T18" fmla="*/ 0 60000 65536"/>
                <a:gd name="T19" fmla="*/ 0 60000 65536"/>
                <a:gd name="T20" fmla="*/ 0 60000 65536"/>
                <a:gd name="T21" fmla="*/ 0 w 42"/>
                <a:gd name="T22" fmla="*/ 0 h 45"/>
                <a:gd name="T23" fmla="*/ 42 w 4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5">
                  <a:moveTo>
                    <a:pt x="36" y="41"/>
                  </a:moveTo>
                  <a:cubicBezTo>
                    <a:pt x="42" y="36"/>
                    <a:pt x="42" y="25"/>
                    <a:pt x="42" y="18"/>
                  </a:cubicBezTo>
                  <a:cubicBezTo>
                    <a:pt x="39" y="9"/>
                    <a:pt x="30" y="2"/>
                    <a:pt x="21" y="1"/>
                  </a:cubicBezTo>
                  <a:cubicBezTo>
                    <a:pt x="17" y="4"/>
                    <a:pt x="11" y="0"/>
                    <a:pt x="8" y="7"/>
                  </a:cubicBezTo>
                  <a:cubicBezTo>
                    <a:pt x="3" y="12"/>
                    <a:pt x="0" y="23"/>
                    <a:pt x="6" y="30"/>
                  </a:cubicBezTo>
                  <a:cubicBezTo>
                    <a:pt x="13" y="35"/>
                    <a:pt x="15" y="44"/>
                    <a:pt x="24" y="44"/>
                  </a:cubicBezTo>
                  <a:cubicBezTo>
                    <a:pt x="27" y="41"/>
                    <a:pt x="33" y="45"/>
                    <a:pt x="36" y="41"/>
                  </a:cubicBezTo>
                  <a:close/>
                </a:path>
              </a:pathLst>
            </a:custGeom>
            <a:solidFill>
              <a:srgbClr val="000000"/>
            </a:solidFill>
            <a:ln w="0">
              <a:solidFill>
                <a:srgbClr val="000000"/>
              </a:solidFill>
              <a:round/>
            </a:ln>
          </p:spPr>
          <p:txBody>
            <a:bodyPr/>
            <a:lstStyle/>
            <a:p>
              <a:endParaRPr lang="zh-CN" altLang="en-US"/>
            </a:p>
          </p:txBody>
        </p:sp>
        <p:sp>
          <p:nvSpPr>
            <p:cNvPr id="15492" name="Freeform 56"/>
            <p:cNvSpPr/>
            <p:nvPr/>
          </p:nvSpPr>
          <p:spPr bwMode="auto">
            <a:xfrm flipV="1">
              <a:off x="2223" y="1080"/>
              <a:ext cx="39" cy="46"/>
            </a:xfrm>
            <a:custGeom>
              <a:avLst/>
              <a:gdLst>
                <a:gd name="T0" fmla="*/ 37 w 39"/>
                <a:gd name="T1" fmla="*/ 28 h 46"/>
                <a:gd name="T2" fmla="*/ 25 w 39"/>
                <a:gd name="T3" fmla="*/ 1 h 46"/>
                <a:gd name="T4" fmla="*/ 2 w 39"/>
                <a:gd name="T5" fmla="*/ 12 h 46"/>
                <a:gd name="T6" fmla="*/ 7 w 39"/>
                <a:gd name="T7" fmla="*/ 35 h 46"/>
                <a:gd name="T8" fmla="*/ 37 w 39"/>
                <a:gd name="T9" fmla="*/ 28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37" y="28"/>
                  </a:moveTo>
                  <a:cubicBezTo>
                    <a:pt x="39" y="17"/>
                    <a:pt x="33" y="7"/>
                    <a:pt x="25" y="1"/>
                  </a:cubicBezTo>
                  <a:cubicBezTo>
                    <a:pt x="16" y="0"/>
                    <a:pt x="7" y="3"/>
                    <a:pt x="2" y="12"/>
                  </a:cubicBezTo>
                  <a:cubicBezTo>
                    <a:pt x="0" y="21"/>
                    <a:pt x="0" y="29"/>
                    <a:pt x="7" y="35"/>
                  </a:cubicBezTo>
                  <a:cubicBezTo>
                    <a:pt x="14" y="46"/>
                    <a:pt x="32" y="41"/>
                    <a:pt x="37" y="28"/>
                  </a:cubicBezTo>
                  <a:close/>
                </a:path>
              </a:pathLst>
            </a:custGeom>
            <a:solidFill>
              <a:srgbClr val="000000"/>
            </a:solidFill>
            <a:ln w="0">
              <a:solidFill>
                <a:srgbClr val="000000"/>
              </a:solidFill>
              <a:round/>
            </a:ln>
          </p:spPr>
          <p:txBody>
            <a:bodyPr/>
            <a:lstStyle/>
            <a:p>
              <a:endParaRPr lang="zh-CN" altLang="en-US"/>
            </a:p>
          </p:txBody>
        </p:sp>
        <p:sp>
          <p:nvSpPr>
            <p:cNvPr id="15493" name="Freeform 57"/>
            <p:cNvSpPr/>
            <p:nvPr/>
          </p:nvSpPr>
          <p:spPr bwMode="auto">
            <a:xfrm flipV="1">
              <a:off x="2104" y="1096"/>
              <a:ext cx="9" cy="15"/>
            </a:xfrm>
            <a:custGeom>
              <a:avLst/>
              <a:gdLst>
                <a:gd name="T0" fmla="*/ 6 w 9"/>
                <a:gd name="T1" fmla="*/ 2 h 15"/>
                <a:gd name="T2" fmla="*/ 0 w 9"/>
                <a:gd name="T3" fmla="*/ 6 h 15"/>
                <a:gd name="T4" fmla="*/ 3 w 9"/>
                <a:gd name="T5" fmla="*/ 15 h 15"/>
                <a:gd name="T6" fmla="*/ 6 w 9"/>
                <a:gd name="T7" fmla="*/ 2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6" y="2"/>
                  </a:moveTo>
                  <a:cubicBezTo>
                    <a:pt x="2" y="0"/>
                    <a:pt x="2" y="5"/>
                    <a:pt x="0" y="6"/>
                  </a:cubicBezTo>
                  <a:lnTo>
                    <a:pt x="3" y="15"/>
                  </a:lnTo>
                  <a:cubicBezTo>
                    <a:pt x="9" y="13"/>
                    <a:pt x="5" y="4"/>
                    <a:pt x="6" y="2"/>
                  </a:cubicBezTo>
                  <a:close/>
                </a:path>
              </a:pathLst>
            </a:custGeom>
            <a:solidFill>
              <a:srgbClr val="FFFFFF"/>
            </a:solidFill>
            <a:ln w="0">
              <a:solidFill>
                <a:srgbClr val="FFFFFF"/>
              </a:solidFill>
              <a:round/>
            </a:ln>
          </p:spPr>
          <p:txBody>
            <a:bodyPr/>
            <a:lstStyle/>
            <a:p>
              <a:endParaRPr lang="zh-CN" altLang="en-US"/>
            </a:p>
          </p:txBody>
        </p:sp>
        <p:sp>
          <p:nvSpPr>
            <p:cNvPr id="15494" name="Freeform 58"/>
            <p:cNvSpPr/>
            <p:nvPr/>
          </p:nvSpPr>
          <p:spPr bwMode="auto">
            <a:xfrm flipV="1">
              <a:off x="2238" y="1096"/>
              <a:ext cx="12" cy="15"/>
            </a:xfrm>
            <a:custGeom>
              <a:avLst/>
              <a:gdLst>
                <a:gd name="T0" fmla="*/ 11 w 12"/>
                <a:gd name="T1" fmla="*/ 9 h 15"/>
                <a:gd name="T2" fmla="*/ 8 w 12"/>
                <a:gd name="T3" fmla="*/ 3 h 15"/>
                <a:gd name="T4" fmla="*/ 0 w 12"/>
                <a:gd name="T5" fmla="*/ 11 h 15"/>
                <a:gd name="T6" fmla="*/ 1 w 12"/>
                <a:gd name="T7" fmla="*/ 15 h 15"/>
                <a:gd name="T8" fmla="*/ 11 w 12"/>
                <a:gd name="T9" fmla="*/ 9 h 15"/>
                <a:gd name="T10" fmla="*/ 0 60000 65536"/>
                <a:gd name="T11" fmla="*/ 0 60000 65536"/>
                <a:gd name="T12" fmla="*/ 0 60000 65536"/>
                <a:gd name="T13" fmla="*/ 0 60000 65536"/>
                <a:gd name="T14" fmla="*/ 0 60000 65536"/>
                <a:gd name="T15" fmla="*/ 0 w 12"/>
                <a:gd name="T16" fmla="*/ 0 h 15"/>
                <a:gd name="T17" fmla="*/ 12 w 12"/>
                <a:gd name="T18" fmla="*/ 15 h 15"/>
              </a:gdLst>
              <a:ahLst/>
              <a:cxnLst>
                <a:cxn ang="T10">
                  <a:pos x="T0" y="T1"/>
                </a:cxn>
                <a:cxn ang="T11">
                  <a:pos x="T2" y="T3"/>
                </a:cxn>
                <a:cxn ang="T12">
                  <a:pos x="T4" y="T5"/>
                </a:cxn>
                <a:cxn ang="T13">
                  <a:pos x="T6" y="T7"/>
                </a:cxn>
                <a:cxn ang="T14">
                  <a:pos x="T8" y="T9"/>
                </a:cxn>
              </a:cxnLst>
              <a:rect l="T15" t="T16" r="T17" b="T18"/>
              <a:pathLst>
                <a:path w="12" h="15">
                  <a:moveTo>
                    <a:pt x="11" y="9"/>
                  </a:moveTo>
                  <a:cubicBezTo>
                    <a:pt x="11" y="7"/>
                    <a:pt x="12" y="3"/>
                    <a:pt x="8" y="3"/>
                  </a:cubicBezTo>
                  <a:cubicBezTo>
                    <a:pt x="3" y="0"/>
                    <a:pt x="1" y="7"/>
                    <a:pt x="0" y="11"/>
                  </a:cubicBezTo>
                  <a:lnTo>
                    <a:pt x="1" y="15"/>
                  </a:lnTo>
                  <a:cubicBezTo>
                    <a:pt x="5" y="13"/>
                    <a:pt x="11" y="15"/>
                    <a:pt x="11" y="9"/>
                  </a:cubicBezTo>
                  <a:close/>
                </a:path>
              </a:pathLst>
            </a:custGeom>
            <a:solidFill>
              <a:srgbClr val="FFFFFF"/>
            </a:solidFill>
            <a:ln w="0">
              <a:solidFill>
                <a:srgbClr val="FFFFFF"/>
              </a:solidFill>
              <a:round/>
            </a:ln>
          </p:spPr>
          <p:txBody>
            <a:bodyPr/>
            <a:lstStyle/>
            <a:p>
              <a:endParaRPr lang="zh-CN" altLang="en-US"/>
            </a:p>
          </p:txBody>
        </p:sp>
        <p:sp>
          <p:nvSpPr>
            <p:cNvPr id="15495" name="Freeform 59"/>
            <p:cNvSpPr/>
            <p:nvPr/>
          </p:nvSpPr>
          <p:spPr bwMode="auto">
            <a:xfrm flipV="1">
              <a:off x="1888" y="1208"/>
              <a:ext cx="87" cy="165"/>
            </a:xfrm>
            <a:custGeom>
              <a:avLst/>
              <a:gdLst>
                <a:gd name="T0" fmla="*/ 58 w 87"/>
                <a:gd name="T1" fmla="*/ 130 h 165"/>
                <a:gd name="T2" fmla="*/ 65 w 87"/>
                <a:gd name="T3" fmla="*/ 123 h 165"/>
                <a:gd name="T4" fmla="*/ 87 w 87"/>
                <a:gd name="T5" fmla="*/ 18 h 165"/>
                <a:gd name="T6" fmla="*/ 70 w 87"/>
                <a:gd name="T7" fmla="*/ 4 h 165"/>
                <a:gd name="T8" fmla="*/ 20 w 87"/>
                <a:gd name="T9" fmla="*/ 43 h 165"/>
                <a:gd name="T10" fmla="*/ 1 w 87"/>
                <a:gd name="T11" fmla="*/ 115 h 165"/>
                <a:gd name="T12" fmla="*/ 46 w 87"/>
                <a:gd name="T13" fmla="*/ 85 h 165"/>
                <a:gd name="T14" fmla="*/ 33 w 87"/>
                <a:gd name="T15" fmla="*/ 73 h 165"/>
                <a:gd name="T16" fmla="*/ 39 w 87"/>
                <a:gd name="T17" fmla="*/ 42 h 165"/>
                <a:gd name="T18" fmla="*/ 61 w 87"/>
                <a:gd name="T19" fmla="*/ 36 h 165"/>
                <a:gd name="T20" fmla="*/ 45 w 87"/>
                <a:gd name="T21" fmla="*/ 62 h 165"/>
                <a:gd name="T22" fmla="*/ 48 w 87"/>
                <a:gd name="T23" fmla="*/ 79 h 165"/>
                <a:gd name="T24" fmla="*/ 66 w 87"/>
                <a:gd name="T25" fmla="*/ 35 h 165"/>
                <a:gd name="T26" fmla="*/ 72 w 87"/>
                <a:gd name="T27" fmla="*/ 42 h 165"/>
                <a:gd name="T28" fmla="*/ 16 w 87"/>
                <a:gd name="T29" fmla="*/ 129 h 165"/>
                <a:gd name="T30" fmla="*/ 3 w 87"/>
                <a:gd name="T31" fmla="*/ 127 h 165"/>
                <a:gd name="T32" fmla="*/ 13 w 87"/>
                <a:gd name="T33" fmla="*/ 159 h 165"/>
                <a:gd name="T34" fmla="*/ 36 w 87"/>
                <a:gd name="T35" fmla="*/ 159 h 165"/>
                <a:gd name="T36" fmla="*/ 58 w 87"/>
                <a:gd name="T37" fmla="*/ 13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165"/>
                <a:gd name="T59" fmla="*/ 87 w 87"/>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165">
                  <a:moveTo>
                    <a:pt x="58" y="130"/>
                  </a:moveTo>
                  <a:lnTo>
                    <a:pt x="65" y="123"/>
                  </a:lnTo>
                  <a:cubicBezTo>
                    <a:pt x="70" y="87"/>
                    <a:pt x="77" y="52"/>
                    <a:pt x="87" y="18"/>
                  </a:cubicBezTo>
                  <a:cubicBezTo>
                    <a:pt x="82" y="10"/>
                    <a:pt x="78" y="8"/>
                    <a:pt x="70" y="4"/>
                  </a:cubicBezTo>
                  <a:cubicBezTo>
                    <a:pt x="44" y="0"/>
                    <a:pt x="33" y="27"/>
                    <a:pt x="20" y="43"/>
                  </a:cubicBezTo>
                  <a:cubicBezTo>
                    <a:pt x="10" y="66"/>
                    <a:pt x="6" y="91"/>
                    <a:pt x="1" y="115"/>
                  </a:cubicBezTo>
                  <a:cubicBezTo>
                    <a:pt x="18" y="114"/>
                    <a:pt x="38" y="103"/>
                    <a:pt x="46" y="85"/>
                  </a:cubicBezTo>
                  <a:cubicBezTo>
                    <a:pt x="42" y="82"/>
                    <a:pt x="36" y="80"/>
                    <a:pt x="33" y="73"/>
                  </a:cubicBezTo>
                  <a:cubicBezTo>
                    <a:pt x="28" y="62"/>
                    <a:pt x="35" y="52"/>
                    <a:pt x="39" y="42"/>
                  </a:cubicBezTo>
                  <a:cubicBezTo>
                    <a:pt x="46" y="39"/>
                    <a:pt x="52" y="28"/>
                    <a:pt x="61" y="36"/>
                  </a:cubicBezTo>
                  <a:cubicBezTo>
                    <a:pt x="56" y="44"/>
                    <a:pt x="45" y="51"/>
                    <a:pt x="45" y="62"/>
                  </a:cubicBezTo>
                  <a:lnTo>
                    <a:pt x="48" y="79"/>
                  </a:lnTo>
                  <a:cubicBezTo>
                    <a:pt x="60" y="67"/>
                    <a:pt x="60" y="49"/>
                    <a:pt x="66" y="35"/>
                  </a:cubicBezTo>
                  <a:cubicBezTo>
                    <a:pt x="72" y="33"/>
                    <a:pt x="69" y="40"/>
                    <a:pt x="72" y="42"/>
                  </a:cubicBezTo>
                  <a:cubicBezTo>
                    <a:pt x="69" y="75"/>
                    <a:pt x="50" y="114"/>
                    <a:pt x="16" y="129"/>
                  </a:cubicBezTo>
                  <a:lnTo>
                    <a:pt x="3" y="127"/>
                  </a:lnTo>
                  <a:cubicBezTo>
                    <a:pt x="0" y="138"/>
                    <a:pt x="7" y="149"/>
                    <a:pt x="13" y="159"/>
                  </a:cubicBezTo>
                  <a:cubicBezTo>
                    <a:pt x="21" y="160"/>
                    <a:pt x="28" y="165"/>
                    <a:pt x="36" y="159"/>
                  </a:cubicBezTo>
                  <a:cubicBezTo>
                    <a:pt x="45" y="151"/>
                    <a:pt x="55" y="141"/>
                    <a:pt x="58" y="130"/>
                  </a:cubicBezTo>
                  <a:close/>
                </a:path>
              </a:pathLst>
            </a:custGeom>
            <a:solidFill>
              <a:srgbClr val="FFBFBF"/>
            </a:solidFill>
            <a:ln w="0">
              <a:solidFill>
                <a:srgbClr val="FFBFBF"/>
              </a:solidFill>
              <a:round/>
            </a:ln>
          </p:spPr>
          <p:txBody>
            <a:bodyPr/>
            <a:lstStyle/>
            <a:p>
              <a:endParaRPr lang="zh-CN" altLang="en-US"/>
            </a:p>
          </p:txBody>
        </p:sp>
        <p:sp>
          <p:nvSpPr>
            <p:cNvPr id="15496" name="Freeform 60"/>
            <p:cNvSpPr/>
            <p:nvPr/>
          </p:nvSpPr>
          <p:spPr bwMode="auto">
            <a:xfrm flipV="1">
              <a:off x="2299" y="1215"/>
              <a:ext cx="91" cy="165"/>
            </a:xfrm>
            <a:custGeom>
              <a:avLst/>
              <a:gdLst>
                <a:gd name="T0" fmla="*/ 91 w 91"/>
                <a:gd name="T1" fmla="*/ 140 h 165"/>
                <a:gd name="T2" fmla="*/ 25 w 91"/>
                <a:gd name="T3" fmla="*/ 8 h 165"/>
                <a:gd name="T4" fmla="*/ 7 w 91"/>
                <a:gd name="T5" fmla="*/ 7 h 165"/>
                <a:gd name="T6" fmla="*/ 15 w 91"/>
                <a:gd name="T7" fmla="*/ 43 h 165"/>
                <a:gd name="T8" fmla="*/ 27 w 91"/>
                <a:gd name="T9" fmla="*/ 40 h 165"/>
                <a:gd name="T10" fmla="*/ 41 w 91"/>
                <a:gd name="T11" fmla="*/ 79 h 165"/>
                <a:gd name="T12" fmla="*/ 46 w 91"/>
                <a:gd name="T13" fmla="*/ 79 h 165"/>
                <a:gd name="T14" fmla="*/ 41 w 91"/>
                <a:gd name="T15" fmla="*/ 44 h 165"/>
                <a:gd name="T16" fmla="*/ 58 w 91"/>
                <a:gd name="T17" fmla="*/ 89 h 165"/>
                <a:gd name="T18" fmla="*/ 53 w 91"/>
                <a:gd name="T19" fmla="*/ 97 h 165"/>
                <a:gd name="T20" fmla="*/ 86 w 91"/>
                <a:gd name="T21" fmla="*/ 133 h 165"/>
                <a:gd name="T22" fmla="*/ 82 w 91"/>
                <a:gd name="T23" fmla="*/ 143 h 165"/>
                <a:gd name="T24" fmla="*/ 24 w 91"/>
                <a:gd name="T25" fmla="*/ 69 h 165"/>
                <a:gd name="T26" fmla="*/ 72 w 91"/>
                <a:gd name="T27" fmla="*/ 161 h 165"/>
                <a:gd name="T28" fmla="*/ 91 w 91"/>
                <a:gd name="T29" fmla="*/ 140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165"/>
                <a:gd name="T47" fmla="*/ 91 w 91"/>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165">
                  <a:moveTo>
                    <a:pt x="91" y="140"/>
                  </a:moveTo>
                  <a:cubicBezTo>
                    <a:pt x="91" y="94"/>
                    <a:pt x="73" y="34"/>
                    <a:pt x="25" y="8"/>
                  </a:cubicBezTo>
                  <a:cubicBezTo>
                    <a:pt x="19" y="8"/>
                    <a:pt x="12" y="0"/>
                    <a:pt x="7" y="7"/>
                  </a:cubicBezTo>
                  <a:cubicBezTo>
                    <a:pt x="0" y="18"/>
                    <a:pt x="12" y="31"/>
                    <a:pt x="15" y="43"/>
                  </a:cubicBezTo>
                  <a:cubicBezTo>
                    <a:pt x="15" y="43"/>
                    <a:pt x="22" y="35"/>
                    <a:pt x="27" y="40"/>
                  </a:cubicBezTo>
                  <a:cubicBezTo>
                    <a:pt x="26" y="52"/>
                    <a:pt x="33" y="69"/>
                    <a:pt x="41" y="79"/>
                  </a:cubicBezTo>
                  <a:lnTo>
                    <a:pt x="46" y="79"/>
                  </a:lnTo>
                  <a:cubicBezTo>
                    <a:pt x="48" y="68"/>
                    <a:pt x="40" y="55"/>
                    <a:pt x="41" y="44"/>
                  </a:cubicBezTo>
                  <a:cubicBezTo>
                    <a:pt x="55" y="53"/>
                    <a:pt x="61" y="73"/>
                    <a:pt x="58" y="89"/>
                  </a:cubicBezTo>
                  <a:lnTo>
                    <a:pt x="53" y="97"/>
                  </a:lnTo>
                  <a:cubicBezTo>
                    <a:pt x="61" y="109"/>
                    <a:pt x="76" y="122"/>
                    <a:pt x="86" y="133"/>
                  </a:cubicBezTo>
                  <a:cubicBezTo>
                    <a:pt x="87" y="137"/>
                    <a:pt x="85" y="140"/>
                    <a:pt x="82" y="143"/>
                  </a:cubicBezTo>
                  <a:cubicBezTo>
                    <a:pt x="58" y="121"/>
                    <a:pt x="42" y="96"/>
                    <a:pt x="24" y="69"/>
                  </a:cubicBezTo>
                  <a:cubicBezTo>
                    <a:pt x="35" y="98"/>
                    <a:pt x="33" y="143"/>
                    <a:pt x="72" y="161"/>
                  </a:cubicBezTo>
                  <a:cubicBezTo>
                    <a:pt x="87" y="165"/>
                    <a:pt x="86" y="147"/>
                    <a:pt x="91" y="140"/>
                  </a:cubicBezTo>
                  <a:close/>
                </a:path>
              </a:pathLst>
            </a:custGeom>
            <a:solidFill>
              <a:srgbClr val="FFBFBF"/>
            </a:solidFill>
            <a:ln w="0">
              <a:solidFill>
                <a:srgbClr val="FFBFBF"/>
              </a:solidFill>
              <a:round/>
            </a:ln>
          </p:spPr>
          <p:txBody>
            <a:bodyPr/>
            <a:lstStyle/>
            <a:p>
              <a:endParaRPr lang="zh-CN" altLang="en-US"/>
            </a:p>
          </p:txBody>
        </p:sp>
        <p:sp>
          <p:nvSpPr>
            <p:cNvPr id="15497" name="Freeform 61"/>
            <p:cNvSpPr/>
            <p:nvPr/>
          </p:nvSpPr>
          <p:spPr bwMode="auto">
            <a:xfrm flipV="1">
              <a:off x="2039" y="1275"/>
              <a:ext cx="219" cy="161"/>
            </a:xfrm>
            <a:custGeom>
              <a:avLst/>
              <a:gdLst>
                <a:gd name="T0" fmla="*/ 216 w 219"/>
                <a:gd name="T1" fmla="*/ 138 h 161"/>
                <a:gd name="T2" fmla="*/ 212 w 219"/>
                <a:gd name="T3" fmla="*/ 100 h 161"/>
                <a:gd name="T4" fmla="*/ 206 w 219"/>
                <a:gd name="T5" fmla="*/ 131 h 161"/>
                <a:gd name="T6" fmla="*/ 164 w 219"/>
                <a:gd name="T7" fmla="*/ 57 h 161"/>
                <a:gd name="T8" fmla="*/ 101 w 219"/>
                <a:gd name="T9" fmla="*/ 0 h 161"/>
                <a:gd name="T10" fmla="*/ 18 w 219"/>
                <a:gd name="T11" fmla="*/ 117 h 161"/>
                <a:gd name="T12" fmla="*/ 0 w 219"/>
                <a:gd name="T13" fmla="*/ 93 h 161"/>
                <a:gd name="T14" fmla="*/ 26 w 219"/>
                <a:gd name="T15" fmla="*/ 139 h 161"/>
                <a:gd name="T16" fmla="*/ 23 w 219"/>
                <a:gd name="T17" fmla="*/ 129 h 161"/>
                <a:gd name="T18" fmla="*/ 81 w 219"/>
                <a:gd name="T19" fmla="*/ 118 h 161"/>
                <a:gd name="T20" fmla="*/ 199 w 219"/>
                <a:gd name="T21" fmla="*/ 139 h 161"/>
                <a:gd name="T22" fmla="*/ 206 w 219"/>
                <a:gd name="T23" fmla="*/ 158 h 161"/>
                <a:gd name="T24" fmla="*/ 216 w 219"/>
                <a:gd name="T25" fmla="*/ 138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161"/>
                <a:gd name="T41" fmla="*/ 219 w 219"/>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161">
                  <a:moveTo>
                    <a:pt x="216" y="138"/>
                  </a:moveTo>
                  <a:cubicBezTo>
                    <a:pt x="219" y="126"/>
                    <a:pt x="218" y="110"/>
                    <a:pt x="212" y="100"/>
                  </a:cubicBezTo>
                  <a:cubicBezTo>
                    <a:pt x="210" y="111"/>
                    <a:pt x="210" y="121"/>
                    <a:pt x="206" y="131"/>
                  </a:cubicBezTo>
                  <a:cubicBezTo>
                    <a:pt x="188" y="109"/>
                    <a:pt x="179" y="82"/>
                    <a:pt x="164" y="57"/>
                  </a:cubicBezTo>
                  <a:cubicBezTo>
                    <a:pt x="150" y="34"/>
                    <a:pt x="132" y="4"/>
                    <a:pt x="101" y="0"/>
                  </a:cubicBezTo>
                  <a:cubicBezTo>
                    <a:pt x="45" y="9"/>
                    <a:pt x="39" y="73"/>
                    <a:pt x="18" y="117"/>
                  </a:cubicBezTo>
                  <a:cubicBezTo>
                    <a:pt x="11" y="109"/>
                    <a:pt x="16" y="86"/>
                    <a:pt x="0" y="93"/>
                  </a:cubicBezTo>
                  <a:cubicBezTo>
                    <a:pt x="7" y="109"/>
                    <a:pt x="9" y="129"/>
                    <a:pt x="26" y="139"/>
                  </a:cubicBezTo>
                  <a:cubicBezTo>
                    <a:pt x="30" y="136"/>
                    <a:pt x="23" y="133"/>
                    <a:pt x="23" y="129"/>
                  </a:cubicBezTo>
                  <a:cubicBezTo>
                    <a:pt x="39" y="116"/>
                    <a:pt x="63" y="120"/>
                    <a:pt x="81" y="118"/>
                  </a:cubicBezTo>
                  <a:cubicBezTo>
                    <a:pt x="121" y="110"/>
                    <a:pt x="164" y="123"/>
                    <a:pt x="199" y="139"/>
                  </a:cubicBezTo>
                  <a:cubicBezTo>
                    <a:pt x="206" y="146"/>
                    <a:pt x="185" y="161"/>
                    <a:pt x="206" y="158"/>
                  </a:cubicBezTo>
                  <a:lnTo>
                    <a:pt x="216" y="138"/>
                  </a:lnTo>
                  <a:close/>
                </a:path>
              </a:pathLst>
            </a:custGeom>
            <a:solidFill>
              <a:srgbClr val="000000"/>
            </a:solidFill>
            <a:ln w="0">
              <a:solidFill>
                <a:srgbClr val="000000"/>
              </a:solidFill>
              <a:round/>
            </a:ln>
          </p:spPr>
          <p:txBody>
            <a:bodyPr/>
            <a:lstStyle/>
            <a:p>
              <a:endParaRPr lang="zh-CN" altLang="en-US"/>
            </a:p>
          </p:txBody>
        </p:sp>
        <p:sp>
          <p:nvSpPr>
            <p:cNvPr id="15498" name="Freeform 62"/>
            <p:cNvSpPr/>
            <p:nvPr/>
          </p:nvSpPr>
          <p:spPr bwMode="auto">
            <a:xfrm flipV="1">
              <a:off x="2072" y="1315"/>
              <a:ext cx="152" cy="53"/>
            </a:xfrm>
            <a:custGeom>
              <a:avLst/>
              <a:gdLst>
                <a:gd name="T0" fmla="*/ 152 w 152"/>
                <a:gd name="T1" fmla="*/ 53 h 53"/>
                <a:gd name="T2" fmla="*/ 119 w 152"/>
                <a:gd name="T3" fmla="*/ 10 h 53"/>
                <a:gd name="T4" fmla="*/ 12 w 152"/>
                <a:gd name="T5" fmla="*/ 8 h 53"/>
                <a:gd name="T6" fmla="*/ 0 w 152"/>
                <a:gd name="T7" fmla="*/ 40 h 53"/>
                <a:gd name="T8" fmla="*/ 152 w 152"/>
                <a:gd name="T9" fmla="*/ 53 h 53"/>
                <a:gd name="T10" fmla="*/ 0 60000 65536"/>
                <a:gd name="T11" fmla="*/ 0 60000 65536"/>
                <a:gd name="T12" fmla="*/ 0 60000 65536"/>
                <a:gd name="T13" fmla="*/ 0 60000 65536"/>
                <a:gd name="T14" fmla="*/ 0 60000 65536"/>
                <a:gd name="T15" fmla="*/ 0 w 152"/>
                <a:gd name="T16" fmla="*/ 0 h 53"/>
                <a:gd name="T17" fmla="*/ 152 w 152"/>
                <a:gd name="T18" fmla="*/ 53 h 53"/>
              </a:gdLst>
              <a:ahLst/>
              <a:cxnLst>
                <a:cxn ang="T10">
                  <a:pos x="T0" y="T1"/>
                </a:cxn>
                <a:cxn ang="T11">
                  <a:pos x="T2" y="T3"/>
                </a:cxn>
                <a:cxn ang="T12">
                  <a:pos x="T4" y="T5"/>
                </a:cxn>
                <a:cxn ang="T13">
                  <a:pos x="T6" y="T7"/>
                </a:cxn>
                <a:cxn ang="T14">
                  <a:pos x="T8" y="T9"/>
                </a:cxn>
              </a:cxnLst>
              <a:rect l="T15" t="T16" r="T17" b="T18"/>
              <a:pathLst>
                <a:path w="152" h="53">
                  <a:moveTo>
                    <a:pt x="152" y="53"/>
                  </a:moveTo>
                  <a:cubicBezTo>
                    <a:pt x="144" y="37"/>
                    <a:pt x="137" y="10"/>
                    <a:pt x="119" y="10"/>
                  </a:cubicBezTo>
                  <a:cubicBezTo>
                    <a:pt x="84" y="4"/>
                    <a:pt x="45" y="0"/>
                    <a:pt x="12" y="8"/>
                  </a:cubicBezTo>
                  <a:lnTo>
                    <a:pt x="0" y="40"/>
                  </a:lnTo>
                  <a:cubicBezTo>
                    <a:pt x="48" y="35"/>
                    <a:pt x="109" y="31"/>
                    <a:pt x="152" y="53"/>
                  </a:cubicBezTo>
                  <a:close/>
                </a:path>
              </a:pathLst>
            </a:custGeom>
            <a:solidFill>
              <a:srgbClr val="FFFFFF"/>
            </a:solidFill>
            <a:ln w="0">
              <a:solidFill>
                <a:srgbClr val="FFFFFF"/>
              </a:solidFill>
              <a:round/>
            </a:ln>
          </p:spPr>
          <p:txBody>
            <a:bodyPr/>
            <a:lstStyle/>
            <a:p>
              <a:endParaRPr lang="zh-CN" altLang="en-US"/>
            </a:p>
          </p:txBody>
        </p:sp>
        <p:sp>
          <p:nvSpPr>
            <p:cNvPr id="15499" name="Freeform 63"/>
            <p:cNvSpPr/>
            <p:nvPr/>
          </p:nvSpPr>
          <p:spPr bwMode="auto">
            <a:xfrm flipV="1">
              <a:off x="2107" y="1397"/>
              <a:ext cx="73" cy="35"/>
            </a:xfrm>
            <a:custGeom>
              <a:avLst/>
              <a:gdLst>
                <a:gd name="T0" fmla="*/ 63 w 73"/>
                <a:gd name="T1" fmla="*/ 16 h 35"/>
                <a:gd name="T2" fmla="*/ 23 w 73"/>
                <a:gd name="T3" fmla="*/ 12 h 35"/>
                <a:gd name="T4" fmla="*/ 0 w 73"/>
                <a:gd name="T5" fmla="*/ 35 h 35"/>
                <a:gd name="T6" fmla="*/ 73 w 73"/>
                <a:gd name="T7" fmla="*/ 35 h 35"/>
                <a:gd name="T8" fmla="*/ 63 w 73"/>
                <a:gd name="T9" fmla="*/ 16 h 35"/>
                <a:gd name="T10" fmla="*/ 0 60000 65536"/>
                <a:gd name="T11" fmla="*/ 0 60000 65536"/>
                <a:gd name="T12" fmla="*/ 0 60000 65536"/>
                <a:gd name="T13" fmla="*/ 0 60000 65536"/>
                <a:gd name="T14" fmla="*/ 0 60000 65536"/>
                <a:gd name="T15" fmla="*/ 0 w 73"/>
                <a:gd name="T16" fmla="*/ 0 h 35"/>
                <a:gd name="T17" fmla="*/ 73 w 73"/>
                <a:gd name="T18" fmla="*/ 35 h 35"/>
              </a:gdLst>
              <a:ahLst/>
              <a:cxnLst>
                <a:cxn ang="T10">
                  <a:pos x="T0" y="T1"/>
                </a:cxn>
                <a:cxn ang="T11">
                  <a:pos x="T2" y="T3"/>
                </a:cxn>
                <a:cxn ang="T12">
                  <a:pos x="T4" y="T5"/>
                </a:cxn>
                <a:cxn ang="T13">
                  <a:pos x="T6" y="T7"/>
                </a:cxn>
                <a:cxn ang="T14">
                  <a:pos x="T8" y="T9"/>
                </a:cxn>
              </a:cxnLst>
              <a:rect l="T15" t="T16" r="T17" b="T18"/>
              <a:pathLst>
                <a:path w="73" h="35">
                  <a:moveTo>
                    <a:pt x="63" y="16"/>
                  </a:moveTo>
                  <a:cubicBezTo>
                    <a:pt x="50" y="15"/>
                    <a:pt x="36" y="0"/>
                    <a:pt x="23" y="12"/>
                  </a:cubicBezTo>
                  <a:cubicBezTo>
                    <a:pt x="15" y="15"/>
                    <a:pt x="4" y="26"/>
                    <a:pt x="0" y="35"/>
                  </a:cubicBezTo>
                  <a:lnTo>
                    <a:pt x="73" y="35"/>
                  </a:lnTo>
                  <a:lnTo>
                    <a:pt x="63" y="16"/>
                  </a:lnTo>
                  <a:close/>
                </a:path>
              </a:pathLst>
            </a:custGeom>
            <a:solidFill>
              <a:srgbClr val="FFFFFF"/>
            </a:solidFill>
            <a:ln w="0">
              <a:solidFill>
                <a:srgbClr val="FFFFFF"/>
              </a:solidFill>
              <a:round/>
            </a:ln>
          </p:spPr>
          <p:txBody>
            <a:bodyPr/>
            <a:lstStyle/>
            <a:p>
              <a:endParaRPr lang="zh-CN" altLang="en-US"/>
            </a:p>
          </p:txBody>
        </p:sp>
        <p:sp>
          <p:nvSpPr>
            <p:cNvPr id="15500" name="Freeform 64"/>
            <p:cNvSpPr/>
            <p:nvPr/>
          </p:nvSpPr>
          <p:spPr bwMode="auto">
            <a:xfrm flipV="1">
              <a:off x="2091" y="1433"/>
              <a:ext cx="124" cy="52"/>
            </a:xfrm>
            <a:custGeom>
              <a:avLst/>
              <a:gdLst>
                <a:gd name="T0" fmla="*/ 49 w 124"/>
                <a:gd name="T1" fmla="*/ 1 h 52"/>
                <a:gd name="T2" fmla="*/ 0 w 124"/>
                <a:gd name="T3" fmla="*/ 41 h 52"/>
                <a:gd name="T4" fmla="*/ 25 w 124"/>
                <a:gd name="T5" fmla="*/ 25 h 52"/>
                <a:gd name="T6" fmla="*/ 78 w 124"/>
                <a:gd name="T7" fmla="*/ 16 h 52"/>
                <a:gd name="T8" fmla="*/ 124 w 124"/>
                <a:gd name="T9" fmla="*/ 52 h 52"/>
                <a:gd name="T10" fmla="*/ 49 w 124"/>
                <a:gd name="T11" fmla="*/ 1 h 52"/>
                <a:gd name="T12" fmla="*/ 0 60000 65536"/>
                <a:gd name="T13" fmla="*/ 0 60000 65536"/>
                <a:gd name="T14" fmla="*/ 0 60000 65536"/>
                <a:gd name="T15" fmla="*/ 0 60000 65536"/>
                <a:gd name="T16" fmla="*/ 0 60000 65536"/>
                <a:gd name="T17" fmla="*/ 0 60000 65536"/>
                <a:gd name="T18" fmla="*/ 0 w 124"/>
                <a:gd name="T19" fmla="*/ 0 h 52"/>
                <a:gd name="T20" fmla="*/ 124 w 12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24" h="52">
                  <a:moveTo>
                    <a:pt x="49" y="1"/>
                  </a:moveTo>
                  <a:cubicBezTo>
                    <a:pt x="23" y="1"/>
                    <a:pt x="10" y="21"/>
                    <a:pt x="0" y="41"/>
                  </a:cubicBezTo>
                  <a:cubicBezTo>
                    <a:pt x="13" y="47"/>
                    <a:pt x="14" y="28"/>
                    <a:pt x="25" y="25"/>
                  </a:cubicBezTo>
                  <a:cubicBezTo>
                    <a:pt x="37" y="5"/>
                    <a:pt x="60" y="13"/>
                    <a:pt x="78" y="16"/>
                  </a:cubicBezTo>
                  <a:cubicBezTo>
                    <a:pt x="96" y="22"/>
                    <a:pt x="110" y="41"/>
                    <a:pt x="124" y="52"/>
                  </a:cubicBezTo>
                  <a:cubicBezTo>
                    <a:pt x="110" y="25"/>
                    <a:pt x="82" y="0"/>
                    <a:pt x="49" y="1"/>
                  </a:cubicBezTo>
                  <a:close/>
                </a:path>
              </a:pathLst>
            </a:custGeom>
            <a:solidFill>
              <a:srgbClr val="000000"/>
            </a:solidFill>
            <a:ln w="0">
              <a:solidFill>
                <a:srgbClr val="000000"/>
              </a:solidFill>
              <a:round/>
            </a:ln>
          </p:spPr>
          <p:txBody>
            <a:bodyPr/>
            <a:lstStyle/>
            <a:p>
              <a:endParaRPr lang="zh-CN" altLang="en-US"/>
            </a:p>
          </p:txBody>
        </p:sp>
        <p:sp>
          <p:nvSpPr>
            <p:cNvPr id="15501" name="Freeform 65"/>
            <p:cNvSpPr/>
            <p:nvPr/>
          </p:nvSpPr>
          <p:spPr bwMode="auto">
            <a:xfrm flipV="1">
              <a:off x="1968" y="1528"/>
              <a:ext cx="337" cy="136"/>
            </a:xfrm>
            <a:custGeom>
              <a:avLst/>
              <a:gdLst>
                <a:gd name="T0" fmla="*/ 307 w 337"/>
                <a:gd name="T1" fmla="*/ 25 h 136"/>
                <a:gd name="T2" fmla="*/ 175 w 337"/>
                <a:gd name="T3" fmla="*/ 39 h 136"/>
                <a:gd name="T4" fmla="*/ 140 w 337"/>
                <a:gd name="T5" fmla="*/ 32 h 136"/>
                <a:gd name="T6" fmla="*/ 112 w 337"/>
                <a:gd name="T7" fmla="*/ 35 h 136"/>
                <a:gd name="T8" fmla="*/ 83 w 337"/>
                <a:gd name="T9" fmla="*/ 24 h 136"/>
                <a:gd name="T10" fmla="*/ 17 w 337"/>
                <a:gd name="T11" fmla="*/ 3 h 136"/>
                <a:gd name="T12" fmla="*/ 12 w 337"/>
                <a:gd name="T13" fmla="*/ 97 h 136"/>
                <a:gd name="T14" fmla="*/ 62 w 337"/>
                <a:gd name="T15" fmla="*/ 107 h 136"/>
                <a:gd name="T16" fmla="*/ 176 w 337"/>
                <a:gd name="T17" fmla="*/ 94 h 136"/>
                <a:gd name="T18" fmla="*/ 188 w 337"/>
                <a:gd name="T19" fmla="*/ 91 h 136"/>
                <a:gd name="T20" fmla="*/ 316 w 337"/>
                <a:gd name="T21" fmla="*/ 136 h 136"/>
                <a:gd name="T22" fmla="*/ 307 w 337"/>
                <a:gd name="T23" fmla="*/ 25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7"/>
                <a:gd name="T37" fmla="*/ 0 h 136"/>
                <a:gd name="T38" fmla="*/ 337 w 337"/>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7" h="136">
                  <a:moveTo>
                    <a:pt x="307" y="25"/>
                  </a:moveTo>
                  <a:cubicBezTo>
                    <a:pt x="263" y="16"/>
                    <a:pt x="213" y="20"/>
                    <a:pt x="175" y="39"/>
                  </a:cubicBezTo>
                  <a:cubicBezTo>
                    <a:pt x="165" y="28"/>
                    <a:pt x="154" y="31"/>
                    <a:pt x="140" y="32"/>
                  </a:cubicBezTo>
                  <a:cubicBezTo>
                    <a:pt x="134" y="40"/>
                    <a:pt x="120" y="36"/>
                    <a:pt x="112" y="35"/>
                  </a:cubicBezTo>
                  <a:cubicBezTo>
                    <a:pt x="100" y="36"/>
                    <a:pt x="91" y="28"/>
                    <a:pt x="83" y="24"/>
                  </a:cubicBezTo>
                  <a:cubicBezTo>
                    <a:pt x="59" y="19"/>
                    <a:pt x="41" y="0"/>
                    <a:pt x="17" y="3"/>
                  </a:cubicBezTo>
                  <a:cubicBezTo>
                    <a:pt x="0" y="31"/>
                    <a:pt x="11" y="65"/>
                    <a:pt x="12" y="97"/>
                  </a:cubicBezTo>
                  <a:cubicBezTo>
                    <a:pt x="22" y="115"/>
                    <a:pt x="44" y="107"/>
                    <a:pt x="62" y="107"/>
                  </a:cubicBezTo>
                  <a:cubicBezTo>
                    <a:pt x="98" y="96"/>
                    <a:pt x="139" y="92"/>
                    <a:pt x="176" y="94"/>
                  </a:cubicBezTo>
                  <a:lnTo>
                    <a:pt x="188" y="91"/>
                  </a:lnTo>
                  <a:lnTo>
                    <a:pt x="316" y="136"/>
                  </a:lnTo>
                  <a:cubicBezTo>
                    <a:pt x="337" y="101"/>
                    <a:pt x="311" y="60"/>
                    <a:pt x="307" y="25"/>
                  </a:cubicBezTo>
                  <a:close/>
                </a:path>
              </a:pathLst>
            </a:custGeom>
            <a:solidFill>
              <a:srgbClr val="000000"/>
            </a:solidFill>
            <a:ln w="0">
              <a:solidFill>
                <a:srgbClr val="000000"/>
              </a:solidFill>
              <a:round/>
            </a:ln>
          </p:spPr>
          <p:txBody>
            <a:bodyPr/>
            <a:lstStyle/>
            <a:p>
              <a:endParaRPr lang="zh-CN" altLang="en-US"/>
            </a:p>
          </p:txBody>
        </p:sp>
        <p:sp>
          <p:nvSpPr>
            <p:cNvPr id="15502" name="Freeform 66"/>
            <p:cNvSpPr/>
            <p:nvPr/>
          </p:nvSpPr>
          <p:spPr bwMode="auto">
            <a:xfrm flipV="1">
              <a:off x="2156" y="1541"/>
              <a:ext cx="126" cy="99"/>
            </a:xfrm>
            <a:custGeom>
              <a:avLst/>
              <a:gdLst>
                <a:gd name="T0" fmla="*/ 124 w 126"/>
                <a:gd name="T1" fmla="*/ 86 h 99"/>
                <a:gd name="T2" fmla="*/ 118 w 126"/>
                <a:gd name="T3" fmla="*/ 8 h 99"/>
                <a:gd name="T4" fmla="*/ 4 w 126"/>
                <a:gd name="T5" fmla="*/ 22 h 99"/>
                <a:gd name="T6" fmla="*/ 45 w 126"/>
                <a:gd name="T7" fmla="*/ 30 h 99"/>
                <a:gd name="T8" fmla="*/ 35 w 126"/>
                <a:gd name="T9" fmla="*/ 36 h 99"/>
                <a:gd name="T10" fmla="*/ 2 w 126"/>
                <a:gd name="T11" fmla="*/ 34 h 99"/>
                <a:gd name="T12" fmla="*/ 2 w 126"/>
                <a:gd name="T13" fmla="*/ 37 h 99"/>
                <a:gd name="T14" fmla="*/ 52 w 126"/>
                <a:gd name="T15" fmla="*/ 52 h 99"/>
                <a:gd name="T16" fmla="*/ 4 w 126"/>
                <a:gd name="T17" fmla="*/ 50 h 99"/>
                <a:gd name="T18" fmla="*/ 9 w 126"/>
                <a:gd name="T19" fmla="*/ 61 h 99"/>
                <a:gd name="T20" fmla="*/ 119 w 126"/>
                <a:gd name="T21" fmla="*/ 99 h 99"/>
                <a:gd name="T22" fmla="*/ 124 w 126"/>
                <a:gd name="T23" fmla="*/ 86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99"/>
                <a:gd name="T38" fmla="*/ 126 w 12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99">
                  <a:moveTo>
                    <a:pt x="124" y="86"/>
                  </a:moveTo>
                  <a:cubicBezTo>
                    <a:pt x="126" y="61"/>
                    <a:pt x="113" y="31"/>
                    <a:pt x="118" y="8"/>
                  </a:cubicBezTo>
                  <a:cubicBezTo>
                    <a:pt x="84" y="4"/>
                    <a:pt x="35" y="0"/>
                    <a:pt x="4" y="22"/>
                  </a:cubicBezTo>
                  <a:cubicBezTo>
                    <a:pt x="20" y="25"/>
                    <a:pt x="30" y="26"/>
                    <a:pt x="45" y="30"/>
                  </a:cubicBezTo>
                  <a:cubicBezTo>
                    <a:pt x="47" y="37"/>
                    <a:pt x="37" y="31"/>
                    <a:pt x="35" y="36"/>
                  </a:cubicBezTo>
                  <a:cubicBezTo>
                    <a:pt x="24" y="37"/>
                    <a:pt x="13" y="32"/>
                    <a:pt x="2" y="34"/>
                  </a:cubicBezTo>
                  <a:lnTo>
                    <a:pt x="2" y="37"/>
                  </a:lnTo>
                  <a:cubicBezTo>
                    <a:pt x="18" y="42"/>
                    <a:pt x="34" y="49"/>
                    <a:pt x="52" y="52"/>
                  </a:cubicBezTo>
                  <a:cubicBezTo>
                    <a:pt x="38" y="64"/>
                    <a:pt x="20" y="50"/>
                    <a:pt x="4" y="50"/>
                  </a:cubicBezTo>
                  <a:cubicBezTo>
                    <a:pt x="0" y="54"/>
                    <a:pt x="2" y="61"/>
                    <a:pt x="9" y="61"/>
                  </a:cubicBezTo>
                  <a:cubicBezTo>
                    <a:pt x="45" y="74"/>
                    <a:pt x="81" y="88"/>
                    <a:pt x="119" y="99"/>
                  </a:cubicBezTo>
                  <a:lnTo>
                    <a:pt x="124" y="86"/>
                  </a:lnTo>
                  <a:close/>
                </a:path>
              </a:pathLst>
            </a:custGeom>
            <a:solidFill>
              <a:srgbClr val="FF0000"/>
            </a:solidFill>
            <a:ln w="0">
              <a:solidFill>
                <a:srgbClr val="FF0000"/>
              </a:solidFill>
              <a:round/>
            </a:ln>
          </p:spPr>
          <p:txBody>
            <a:bodyPr/>
            <a:lstStyle/>
            <a:p>
              <a:endParaRPr lang="zh-CN" altLang="en-US"/>
            </a:p>
          </p:txBody>
        </p:sp>
        <p:sp>
          <p:nvSpPr>
            <p:cNvPr id="15503" name="Freeform 67"/>
            <p:cNvSpPr/>
            <p:nvPr/>
          </p:nvSpPr>
          <p:spPr bwMode="auto">
            <a:xfrm flipV="1">
              <a:off x="1980" y="1557"/>
              <a:ext cx="125" cy="92"/>
            </a:xfrm>
            <a:custGeom>
              <a:avLst/>
              <a:gdLst>
                <a:gd name="T0" fmla="*/ 124 w 125"/>
                <a:gd name="T1" fmla="*/ 67 h 92"/>
                <a:gd name="T2" fmla="*/ 124 w 125"/>
                <a:gd name="T3" fmla="*/ 59 h 92"/>
                <a:gd name="T4" fmla="*/ 41 w 125"/>
                <a:gd name="T5" fmla="*/ 61 h 92"/>
                <a:gd name="T6" fmla="*/ 61 w 125"/>
                <a:gd name="T7" fmla="*/ 59 h 92"/>
                <a:gd name="T8" fmla="*/ 121 w 125"/>
                <a:gd name="T9" fmla="*/ 47 h 92"/>
                <a:gd name="T10" fmla="*/ 39 w 125"/>
                <a:gd name="T11" fmla="*/ 31 h 92"/>
                <a:gd name="T12" fmla="*/ 125 w 125"/>
                <a:gd name="T13" fmla="*/ 33 h 92"/>
                <a:gd name="T14" fmla="*/ 16 w 125"/>
                <a:gd name="T15" fmla="*/ 0 h 92"/>
                <a:gd name="T16" fmla="*/ 13 w 125"/>
                <a:gd name="T17" fmla="*/ 81 h 92"/>
                <a:gd name="T18" fmla="*/ 124 w 125"/>
                <a:gd name="T19" fmla="*/ 6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92"/>
                <a:gd name="T32" fmla="*/ 125 w 125"/>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92">
                  <a:moveTo>
                    <a:pt x="124" y="67"/>
                  </a:moveTo>
                  <a:lnTo>
                    <a:pt x="124" y="59"/>
                  </a:lnTo>
                  <a:cubicBezTo>
                    <a:pt x="98" y="60"/>
                    <a:pt x="68" y="69"/>
                    <a:pt x="41" y="61"/>
                  </a:cubicBezTo>
                  <a:cubicBezTo>
                    <a:pt x="45" y="59"/>
                    <a:pt x="55" y="61"/>
                    <a:pt x="61" y="59"/>
                  </a:cubicBezTo>
                  <a:cubicBezTo>
                    <a:pt x="80" y="52"/>
                    <a:pt x="102" y="54"/>
                    <a:pt x="121" y="47"/>
                  </a:cubicBezTo>
                  <a:cubicBezTo>
                    <a:pt x="94" y="51"/>
                    <a:pt x="64" y="43"/>
                    <a:pt x="39" y="31"/>
                  </a:cubicBezTo>
                  <a:cubicBezTo>
                    <a:pt x="67" y="36"/>
                    <a:pt x="98" y="42"/>
                    <a:pt x="125" y="33"/>
                  </a:cubicBezTo>
                  <a:cubicBezTo>
                    <a:pt x="88" y="28"/>
                    <a:pt x="50" y="15"/>
                    <a:pt x="16" y="0"/>
                  </a:cubicBezTo>
                  <a:cubicBezTo>
                    <a:pt x="0" y="22"/>
                    <a:pt x="10" y="55"/>
                    <a:pt x="13" y="81"/>
                  </a:cubicBezTo>
                  <a:cubicBezTo>
                    <a:pt x="53" y="92"/>
                    <a:pt x="85" y="70"/>
                    <a:pt x="124" y="67"/>
                  </a:cubicBezTo>
                  <a:close/>
                </a:path>
              </a:pathLst>
            </a:custGeom>
            <a:solidFill>
              <a:srgbClr val="FF0000"/>
            </a:solidFill>
            <a:ln w="0">
              <a:solidFill>
                <a:srgbClr val="FF0000"/>
              </a:solidFill>
              <a:round/>
            </a:ln>
          </p:spPr>
          <p:txBody>
            <a:bodyPr/>
            <a:lstStyle/>
            <a:p>
              <a:endParaRPr lang="zh-CN" altLang="en-US"/>
            </a:p>
          </p:txBody>
        </p:sp>
        <p:sp>
          <p:nvSpPr>
            <p:cNvPr id="15504" name="Freeform 68"/>
            <p:cNvSpPr/>
            <p:nvPr/>
          </p:nvSpPr>
          <p:spPr bwMode="auto">
            <a:xfrm flipV="1">
              <a:off x="2110" y="1576"/>
              <a:ext cx="39" cy="53"/>
            </a:xfrm>
            <a:custGeom>
              <a:avLst/>
              <a:gdLst>
                <a:gd name="T0" fmla="*/ 36 w 39"/>
                <a:gd name="T1" fmla="*/ 37 h 53"/>
                <a:gd name="T2" fmla="*/ 27 w 39"/>
                <a:gd name="T3" fmla="*/ 11 h 53"/>
                <a:gd name="T4" fmla="*/ 16 w 39"/>
                <a:gd name="T5" fmla="*/ 0 h 53"/>
                <a:gd name="T6" fmla="*/ 7 w 39"/>
                <a:gd name="T7" fmla="*/ 46 h 53"/>
                <a:gd name="T8" fmla="*/ 36 w 39"/>
                <a:gd name="T9" fmla="*/ 37 h 53"/>
                <a:gd name="T10" fmla="*/ 0 60000 65536"/>
                <a:gd name="T11" fmla="*/ 0 60000 65536"/>
                <a:gd name="T12" fmla="*/ 0 60000 65536"/>
                <a:gd name="T13" fmla="*/ 0 60000 65536"/>
                <a:gd name="T14" fmla="*/ 0 60000 65536"/>
                <a:gd name="T15" fmla="*/ 0 w 39"/>
                <a:gd name="T16" fmla="*/ 0 h 53"/>
                <a:gd name="T17" fmla="*/ 39 w 39"/>
                <a:gd name="T18" fmla="*/ 53 h 53"/>
              </a:gdLst>
              <a:ahLst/>
              <a:cxnLst>
                <a:cxn ang="T10">
                  <a:pos x="T0" y="T1"/>
                </a:cxn>
                <a:cxn ang="T11">
                  <a:pos x="T2" y="T3"/>
                </a:cxn>
                <a:cxn ang="T12">
                  <a:pos x="T4" y="T5"/>
                </a:cxn>
                <a:cxn ang="T13">
                  <a:pos x="T6" y="T7"/>
                </a:cxn>
                <a:cxn ang="T14">
                  <a:pos x="T8" y="T9"/>
                </a:cxn>
              </a:cxnLst>
              <a:rect l="T15" t="T16" r="T17" b="T18"/>
              <a:pathLst>
                <a:path w="39" h="53">
                  <a:moveTo>
                    <a:pt x="36" y="37"/>
                  </a:moveTo>
                  <a:cubicBezTo>
                    <a:pt x="39" y="26"/>
                    <a:pt x="32" y="19"/>
                    <a:pt x="27" y="11"/>
                  </a:cubicBezTo>
                  <a:cubicBezTo>
                    <a:pt x="25" y="5"/>
                    <a:pt x="15" y="8"/>
                    <a:pt x="16" y="0"/>
                  </a:cubicBezTo>
                  <a:cubicBezTo>
                    <a:pt x="7" y="11"/>
                    <a:pt x="0" y="30"/>
                    <a:pt x="7" y="46"/>
                  </a:cubicBezTo>
                  <a:cubicBezTo>
                    <a:pt x="16" y="50"/>
                    <a:pt x="37" y="53"/>
                    <a:pt x="36" y="37"/>
                  </a:cubicBezTo>
                  <a:close/>
                </a:path>
              </a:pathLst>
            </a:custGeom>
            <a:solidFill>
              <a:srgbClr val="FF0000"/>
            </a:solidFill>
            <a:ln w="0">
              <a:solidFill>
                <a:srgbClr val="FF0000"/>
              </a:solidFill>
              <a:round/>
            </a:ln>
          </p:spPr>
          <p:txBody>
            <a:bodyPr/>
            <a:lstStyle/>
            <a:p>
              <a:endParaRPr lang="zh-CN" altLang="en-US"/>
            </a:p>
          </p:txBody>
        </p:sp>
      </p:grpSp>
      <p:grpSp>
        <p:nvGrpSpPr>
          <p:cNvPr id="4" name="Group 69"/>
          <p:cNvGrpSpPr/>
          <p:nvPr/>
        </p:nvGrpSpPr>
        <p:grpSpPr bwMode="auto">
          <a:xfrm>
            <a:off x="5076825" y="1125538"/>
            <a:ext cx="1312863" cy="1703387"/>
            <a:chOff x="2887" y="774"/>
            <a:chExt cx="551" cy="936"/>
          </a:xfrm>
        </p:grpSpPr>
        <p:sp>
          <p:nvSpPr>
            <p:cNvPr id="15446" name="Freeform 70"/>
            <p:cNvSpPr/>
            <p:nvPr/>
          </p:nvSpPr>
          <p:spPr bwMode="auto">
            <a:xfrm flipV="1">
              <a:off x="2887" y="774"/>
              <a:ext cx="551" cy="800"/>
            </a:xfrm>
            <a:custGeom>
              <a:avLst/>
              <a:gdLst>
                <a:gd name="T0" fmla="*/ 401 w 551"/>
                <a:gd name="T1" fmla="*/ 751 h 800"/>
                <a:gd name="T2" fmla="*/ 453 w 551"/>
                <a:gd name="T3" fmla="*/ 707 h 800"/>
                <a:gd name="T4" fmla="*/ 476 w 551"/>
                <a:gd name="T5" fmla="*/ 704 h 800"/>
                <a:gd name="T6" fmla="*/ 523 w 551"/>
                <a:gd name="T7" fmla="*/ 517 h 800"/>
                <a:gd name="T8" fmla="*/ 487 w 551"/>
                <a:gd name="T9" fmla="*/ 372 h 800"/>
                <a:gd name="T10" fmla="*/ 506 w 551"/>
                <a:gd name="T11" fmla="*/ 383 h 800"/>
                <a:gd name="T12" fmla="*/ 535 w 551"/>
                <a:gd name="T13" fmla="*/ 372 h 800"/>
                <a:gd name="T14" fmla="*/ 516 w 551"/>
                <a:gd name="T15" fmla="*/ 261 h 800"/>
                <a:gd name="T16" fmla="*/ 499 w 551"/>
                <a:gd name="T17" fmla="*/ 233 h 800"/>
                <a:gd name="T18" fmla="*/ 462 w 551"/>
                <a:gd name="T19" fmla="*/ 203 h 800"/>
                <a:gd name="T20" fmla="*/ 441 w 551"/>
                <a:gd name="T21" fmla="*/ 200 h 800"/>
                <a:gd name="T22" fmla="*/ 437 w 551"/>
                <a:gd name="T23" fmla="*/ 206 h 800"/>
                <a:gd name="T24" fmla="*/ 271 w 551"/>
                <a:gd name="T25" fmla="*/ 4 h 800"/>
                <a:gd name="T26" fmla="*/ 156 w 551"/>
                <a:gd name="T27" fmla="*/ 64 h 800"/>
                <a:gd name="T28" fmla="*/ 91 w 551"/>
                <a:gd name="T29" fmla="*/ 216 h 800"/>
                <a:gd name="T30" fmla="*/ 61 w 551"/>
                <a:gd name="T31" fmla="*/ 207 h 800"/>
                <a:gd name="T32" fmla="*/ 2 w 551"/>
                <a:gd name="T33" fmla="*/ 312 h 800"/>
                <a:gd name="T34" fmla="*/ 15 w 551"/>
                <a:gd name="T35" fmla="*/ 364 h 800"/>
                <a:gd name="T36" fmla="*/ 45 w 551"/>
                <a:gd name="T37" fmla="*/ 377 h 800"/>
                <a:gd name="T38" fmla="*/ 60 w 551"/>
                <a:gd name="T39" fmla="*/ 370 h 800"/>
                <a:gd name="T40" fmla="*/ 40 w 551"/>
                <a:gd name="T41" fmla="*/ 468 h 800"/>
                <a:gd name="T42" fmla="*/ 120 w 551"/>
                <a:gd name="T43" fmla="*/ 705 h 800"/>
                <a:gd name="T44" fmla="*/ 124 w 551"/>
                <a:gd name="T45" fmla="*/ 704 h 800"/>
                <a:gd name="T46" fmla="*/ 357 w 551"/>
                <a:gd name="T47" fmla="*/ 775 h 800"/>
                <a:gd name="T48" fmla="*/ 401 w 551"/>
                <a:gd name="T49" fmla="*/ 751 h 8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1"/>
                <a:gd name="T76" fmla="*/ 0 h 800"/>
                <a:gd name="T77" fmla="*/ 551 w 551"/>
                <a:gd name="T78" fmla="*/ 800 h 8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1" h="800">
                  <a:moveTo>
                    <a:pt x="401" y="751"/>
                  </a:moveTo>
                  <a:cubicBezTo>
                    <a:pt x="426" y="750"/>
                    <a:pt x="439" y="723"/>
                    <a:pt x="453" y="707"/>
                  </a:cubicBezTo>
                  <a:cubicBezTo>
                    <a:pt x="462" y="714"/>
                    <a:pt x="467" y="699"/>
                    <a:pt x="476" y="704"/>
                  </a:cubicBezTo>
                  <a:cubicBezTo>
                    <a:pt x="531" y="660"/>
                    <a:pt x="540" y="582"/>
                    <a:pt x="523" y="517"/>
                  </a:cubicBezTo>
                  <a:cubicBezTo>
                    <a:pt x="508" y="468"/>
                    <a:pt x="503" y="420"/>
                    <a:pt x="487" y="372"/>
                  </a:cubicBezTo>
                  <a:cubicBezTo>
                    <a:pt x="493" y="372"/>
                    <a:pt x="498" y="379"/>
                    <a:pt x="506" y="383"/>
                  </a:cubicBezTo>
                  <a:cubicBezTo>
                    <a:pt x="517" y="388"/>
                    <a:pt x="531" y="382"/>
                    <a:pt x="535" y="372"/>
                  </a:cubicBezTo>
                  <a:cubicBezTo>
                    <a:pt x="551" y="334"/>
                    <a:pt x="538" y="291"/>
                    <a:pt x="516" y="261"/>
                  </a:cubicBezTo>
                  <a:cubicBezTo>
                    <a:pt x="521" y="249"/>
                    <a:pt x="503" y="243"/>
                    <a:pt x="499" y="233"/>
                  </a:cubicBezTo>
                  <a:cubicBezTo>
                    <a:pt x="490" y="223"/>
                    <a:pt x="477" y="201"/>
                    <a:pt x="462" y="203"/>
                  </a:cubicBezTo>
                  <a:cubicBezTo>
                    <a:pt x="454" y="198"/>
                    <a:pt x="449" y="198"/>
                    <a:pt x="441" y="200"/>
                  </a:cubicBezTo>
                  <a:cubicBezTo>
                    <a:pt x="439" y="202"/>
                    <a:pt x="439" y="204"/>
                    <a:pt x="437" y="206"/>
                  </a:cubicBezTo>
                  <a:cubicBezTo>
                    <a:pt x="405" y="127"/>
                    <a:pt x="366" y="27"/>
                    <a:pt x="271" y="4"/>
                  </a:cubicBezTo>
                  <a:cubicBezTo>
                    <a:pt x="225" y="0"/>
                    <a:pt x="180" y="25"/>
                    <a:pt x="156" y="64"/>
                  </a:cubicBezTo>
                  <a:cubicBezTo>
                    <a:pt x="130" y="113"/>
                    <a:pt x="103" y="163"/>
                    <a:pt x="91" y="216"/>
                  </a:cubicBezTo>
                  <a:cubicBezTo>
                    <a:pt x="84" y="209"/>
                    <a:pt x="72" y="199"/>
                    <a:pt x="61" y="207"/>
                  </a:cubicBezTo>
                  <a:cubicBezTo>
                    <a:pt x="21" y="224"/>
                    <a:pt x="1" y="268"/>
                    <a:pt x="2" y="312"/>
                  </a:cubicBezTo>
                  <a:cubicBezTo>
                    <a:pt x="1" y="327"/>
                    <a:pt x="0" y="351"/>
                    <a:pt x="15" y="364"/>
                  </a:cubicBezTo>
                  <a:cubicBezTo>
                    <a:pt x="23" y="373"/>
                    <a:pt x="33" y="377"/>
                    <a:pt x="45" y="377"/>
                  </a:cubicBezTo>
                  <a:lnTo>
                    <a:pt x="60" y="370"/>
                  </a:lnTo>
                  <a:cubicBezTo>
                    <a:pt x="46" y="398"/>
                    <a:pt x="51" y="439"/>
                    <a:pt x="40" y="468"/>
                  </a:cubicBezTo>
                  <a:cubicBezTo>
                    <a:pt x="40" y="553"/>
                    <a:pt x="45" y="650"/>
                    <a:pt x="120" y="705"/>
                  </a:cubicBezTo>
                  <a:lnTo>
                    <a:pt x="124" y="704"/>
                  </a:lnTo>
                  <a:cubicBezTo>
                    <a:pt x="182" y="774"/>
                    <a:pt x="271" y="800"/>
                    <a:pt x="357" y="775"/>
                  </a:cubicBezTo>
                  <a:lnTo>
                    <a:pt x="401" y="751"/>
                  </a:lnTo>
                  <a:close/>
                </a:path>
              </a:pathLst>
            </a:custGeom>
            <a:solidFill>
              <a:srgbClr val="000000"/>
            </a:solidFill>
            <a:ln w="0">
              <a:solidFill>
                <a:srgbClr val="000000"/>
              </a:solidFill>
              <a:round/>
            </a:ln>
          </p:spPr>
          <p:txBody>
            <a:bodyPr/>
            <a:lstStyle/>
            <a:p>
              <a:endParaRPr lang="zh-CN" altLang="en-US"/>
            </a:p>
          </p:txBody>
        </p:sp>
        <p:sp>
          <p:nvSpPr>
            <p:cNvPr id="15447" name="Freeform 71"/>
            <p:cNvSpPr/>
            <p:nvPr/>
          </p:nvSpPr>
          <p:spPr bwMode="auto">
            <a:xfrm flipV="1">
              <a:off x="3098" y="804"/>
              <a:ext cx="174" cy="97"/>
            </a:xfrm>
            <a:custGeom>
              <a:avLst/>
              <a:gdLst>
                <a:gd name="T0" fmla="*/ 115 w 174"/>
                <a:gd name="T1" fmla="*/ 87 h 97"/>
                <a:gd name="T2" fmla="*/ 59 w 174"/>
                <a:gd name="T3" fmla="*/ 78 h 97"/>
                <a:gd name="T4" fmla="*/ 65 w 174"/>
                <a:gd name="T5" fmla="*/ 73 h 97"/>
                <a:gd name="T6" fmla="*/ 129 w 174"/>
                <a:gd name="T7" fmla="*/ 73 h 97"/>
                <a:gd name="T8" fmla="*/ 101 w 174"/>
                <a:gd name="T9" fmla="*/ 61 h 97"/>
                <a:gd name="T10" fmla="*/ 132 w 174"/>
                <a:gd name="T11" fmla="*/ 48 h 97"/>
                <a:gd name="T12" fmla="*/ 167 w 174"/>
                <a:gd name="T13" fmla="*/ 51 h 97"/>
                <a:gd name="T14" fmla="*/ 150 w 174"/>
                <a:gd name="T15" fmla="*/ 34 h 97"/>
                <a:gd name="T16" fmla="*/ 173 w 174"/>
                <a:gd name="T17" fmla="*/ 31 h 97"/>
                <a:gd name="T18" fmla="*/ 161 w 174"/>
                <a:gd name="T19" fmla="*/ 20 h 97"/>
                <a:gd name="T20" fmla="*/ 174 w 174"/>
                <a:gd name="T21" fmla="*/ 18 h 97"/>
                <a:gd name="T22" fmla="*/ 148 w 174"/>
                <a:gd name="T23" fmla="*/ 9 h 97"/>
                <a:gd name="T24" fmla="*/ 135 w 174"/>
                <a:gd name="T25" fmla="*/ 5 h 97"/>
                <a:gd name="T26" fmla="*/ 129 w 174"/>
                <a:gd name="T27" fmla="*/ 24 h 97"/>
                <a:gd name="T28" fmla="*/ 82 w 174"/>
                <a:gd name="T29" fmla="*/ 11 h 97"/>
                <a:gd name="T30" fmla="*/ 125 w 174"/>
                <a:gd name="T31" fmla="*/ 35 h 97"/>
                <a:gd name="T32" fmla="*/ 122 w 174"/>
                <a:gd name="T33" fmla="*/ 38 h 97"/>
                <a:gd name="T34" fmla="*/ 71 w 174"/>
                <a:gd name="T35" fmla="*/ 23 h 97"/>
                <a:gd name="T36" fmla="*/ 107 w 174"/>
                <a:gd name="T37" fmla="*/ 47 h 97"/>
                <a:gd name="T38" fmla="*/ 76 w 174"/>
                <a:gd name="T39" fmla="*/ 42 h 97"/>
                <a:gd name="T40" fmla="*/ 23 w 174"/>
                <a:gd name="T41" fmla="*/ 27 h 97"/>
                <a:gd name="T42" fmla="*/ 72 w 174"/>
                <a:gd name="T43" fmla="*/ 57 h 97"/>
                <a:gd name="T44" fmla="*/ 69 w 174"/>
                <a:gd name="T45" fmla="*/ 60 h 97"/>
                <a:gd name="T46" fmla="*/ 0 w 174"/>
                <a:gd name="T47" fmla="*/ 34 h 97"/>
                <a:gd name="T48" fmla="*/ 59 w 174"/>
                <a:gd name="T49" fmla="*/ 68 h 97"/>
                <a:gd name="T50" fmla="*/ 4 w 174"/>
                <a:gd name="T51" fmla="*/ 53 h 97"/>
                <a:gd name="T52" fmla="*/ 39 w 174"/>
                <a:gd name="T53" fmla="*/ 73 h 97"/>
                <a:gd name="T54" fmla="*/ 36 w 174"/>
                <a:gd name="T55" fmla="*/ 80 h 97"/>
                <a:gd name="T56" fmla="*/ 78 w 174"/>
                <a:gd name="T57" fmla="*/ 93 h 97"/>
                <a:gd name="T58" fmla="*/ 115 w 174"/>
                <a:gd name="T59" fmla="*/ 87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97"/>
                <a:gd name="T92" fmla="*/ 174 w 174"/>
                <a:gd name="T93" fmla="*/ 97 h 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97">
                  <a:moveTo>
                    <a:pt x="115" y="87"/>
                  </a:moveTo>
                  <a:cubicBezTo>
                    <a:pt x="96" y="82"/>
                    <a:pt x="72" y="92"/>
                    <a:pt x="59" y="78"/>
                  </a:cubicBezTo>
                  <a:cubicBezTo>
                    <a:pt x="59" y="76"/>
                    <a:pt x="62" y="73"/>
                    <a:pt x="65" y="73"/>
                  </a:cubicBezTo>
                  <a:cubicBezTo>
                    <a:pt x="84" y="77"/>
                    <a:pt x="110" y="77"/>
                    <a:pt x="129" y="73"/>
                  </a:cubicBezTo>
                  <a:cubicBezTo>
                    <a:pt x="124" y="69"/>
                    <a:pt x="101" y="77"/>
                    <a:pt x="101" y="61"/>
                  </a:cubicBezTo>
                  <a:cubicBezTo>
                    <a:pt x="110" y="53"/>
                    <a:pt x="135" y="68"/>
                    <a:pt x="132" y="48"/>
                  </a:cubicBezTo>
                  <a:cubicBezTo>
                    <a:pt x="144" y="48"/>
                    <a:pt x="154" y="49"/>
                    <a:pt x="167" y="51"/>
                  </a:cubicBezTo>
                  <a:cubicBezTo>
                    <a:pt x="161" y="47"/>
                    <a:pt x="150" y="43"/>
                    <a:pt x="150" y="34"/>
                  </a:cubicBezTo>
                  <a:cubicBezTo>
                    <a:pt x="155" y="24"/>
                    <a:pt x="164" y="34"/>
                    <a:pt x="173" y="31"/>
                  </a:cubicBezTo>
                  <a:cubicBezTo>
                    <a:pt x="167" y="32"/>
                    <a:pt x="164" y="24"/>
                    <a:pt x="161" y="20"/>
                  </a:cubicBezTo>
                  <a:cubicBezTo>
                    <a:pt x="164" y="16"/>
                    <a:pt x="171" y="16"/>
                    <a:pt x="174" y="18"/>
                  </a:cubicBezTo>
                  <a:cubicBezTo>
                    <a:pt x="174" y="0"/>
                    <a:pt x="159" y="17"/>
                    <a:pt x="148" y="9"/>
                  </a:cubicBezTo>
                  <a:cubicBezTo>
                    <a:pt x="144" y="8"/>
                    <a:pt x="140" y="6"/>
                    <a:pt x="135" y="5"/>
                  </a:cubicBezTo>
                  <a:cubicBezTo>
                    <a:pt x="134" y="11"/>
                    <a:pt x="140" y="22"/>
                    <a:pt x="129" y="24"/>
                  </a:cubicBezTo>
                  <a:lnTo>
                    <a:pt x="82" y="11"/>
                  </a:lnTo>
                  <a:cubicBezTo>
                    <a:pt x="95" y="22"/>
                    <a:pt x="117" y="20"/>
                    <a:pt x="125" y="35"/>
                  </a:cubicBezTo>
                  <a:lnTo>
                    <a:pt x="122" y="38"/>
                  </a:lnTo>
                  <a:cubicBezTo>
                    <a:pt x="104" y="35"/>
                    <a:pt x="88" y="28"/>
                    <a:pt x="71" y="23"/>
                  </a:cubicBezTo>
                  <a:cubicBezTo>
                    <a:pt x="78" y="34"/>
                    <a:pt x="99" y="34"/>
                    <a:pt x="107" y="47"/>
                  </a:cubicBezTo>
                  <a:cubicBezTo>
                    <a:pt x="98" y="51"/>
                    <a:pt x="86" y="44"/>
                    <a:pt x="76" y="42"/>
                  </a:cubicBezTo>
                  <a:cubicBezTo>
                    <a:pt x="59" y="30"/>
                    <a:pt x="41" y="36"/>
                    <a:pt x="23" y="27"/>
                  </a:cubicBezTo>
                  <a:cubicBezTo>
                    <a:pt x="39" y="37"/>
                    <a:pt x="60" y="41"/>
                    <a:pt x="72" y="57"/>
                  </a:cubicBezTo>
                  <a:lnTo>
                    <a:pt x="69" y="60"/>
                  </a:lnTo>
                  <a:cubicBezTo>
                    <a:pt x="44" y="56"/>
                    <a:pt x="23" y="42"/>
                    <a:pt x="0" y="34"/>
                  </a:cubicBezTo>
                  <a:cubicBezTo>
                    <a:pt x="15" y="45"/>
                    <a:pt x="44" y="51"/>
                    <a:pt x="59" y="68"/>
                  </a:cubicBezTo>
                  <a:cubicBezTo>
                    <a:pt x="39" y="71"/>
                    <a:pt x="22" y="59"/>
                    <a:pt x="4" y="53"/>
                  </a:cubicBezTo>
                  <a:cubicBezTo>
                    <a:pt x="12" y="57"/>
                    <a:pt x="27" y="68"/>
                    <a:pt x="39" y="73"/>
                  </a:cubicBezTo>
                  <a:lnTo>
                    <a:pt x="36" y="80"/>
                  </a:lnTo>
                  <a:cubicBezTo>
                    <a:pt x="51" y="81"/>
                    <a:pt x="62" y="93"/>
                    <a:pt x="78" y="93"/>
                  </a:cubicBezTo>
                  <a:cubicBezTo>
                    <a:pt x="90" y="92"/>
                    <a:pt x="111" y="97"/>
                    <a:pt x="115" y="87"/>
                  </a:cubicBezTo>
                  <a:close/>
                </a:path>
              </a:pathLst>
            </a:custGeom>
            <a:solidFill>
              <a:srgbClr val="FFFFFF"/>
            </a:solidFill>
            <a:ln w="0">
              <a:solidFill>
                <a:srgbClr val="FFFFFF"/>
              </a:solidFill>
              <a:round/>
            </a:ln>
          </p:spPr>
          <p:txBody>
            <a:bodyPr/>
            <a:lstStyle/>
            <a:p>
              <a:endParaRPr lang="zh-CN" altLang="en-US"/>
            </a:p>
          </p:txBody>
        </p:sp>
        <p:sp>
          <p:nvSpPr>
            <p:cNvPr id="15448" name="Freeform 72"/>
            <p:cNvSpPr/>
            <p:nvPr/>
          </p:nvSpPr>
          <p:spPr bwMode="auto">
            <a:xfrm flipV="1">
              <a:off x="2970" y="890"/>
              <a:ext cx="395" cy="675"/>
            </a:xfrm>
            <a:custGeom>
              <a:avLst/>
              <a:gdLst>
                <a:gd name="T0" fmla="*/ 383 w 395"/>
                <a:gd name="T1" fmla="*/ 620 h 675"/>
                <a:gd name="T2" fmla="*/ 371 w 395"/>
                <a:gd name="T3" fmla="*/ 309 h 675"/>
                <a:gd name="T4" fmla="*/ 374 w 395"/>
                <a:gd name="T5" fmla="*/ 306 h 675"/>
                <a:gd name="T6" fmla="*/ 256 w 395"/>
                <a:gd name="T7" fmla="*/ 43 h 675"/>
                <a:gd name="T8" fmla="*/ 155 w 395"/>
                <a:gd name="T9" fmla="*/ 11 h 675"/>
                <a:gd name="T10" fmla="*/ 38 w 395"/>
                <a:gd name="T11" fmla="*/ 152 h 675"/>
                <a:gd name="T12" fmla="*/ 0 w 395"/>
                <a:gd name="T13" fmla="*/ 325 h 675"/>
                <a:gd name="T14" fmla="*/ 10 w 395"/>
                <a:gd name="T15" fmla="*/ 394 h 675"/>
                <a:gd name="T16" fmla="*/ 50 w 395"/>
                <a:gd name="T17" fmla="*/ 645 h 675"/>
                <a:gd name="T18" fmla="*/ 88 w 395"/>
                <a:gd name="T19" fmla="*/ 645 h 675"/>
                <a:gd name="T20" fmla="*/ 73 w 395"/>
                <a:gd name="T21" fmla="*/ 630 h 675"/>
                <a:gd name="T22" fmla="*/ 92 w 395"/>
                <a:gd name="T23" fmla="*/ 627 h 675"/>
                <a:gd name="T24" fmla="*/ 101 w 395"/>
                <a:gd name="T25" fmla="*/ 622 h 675"/>
                <a:gd name="T26" fmla="*/ 116 w 395"/>
                <a:gd name="T27" fmla="*/ 623 h 675"/>
                <a:gd name="T28" fmla="*/ 116 w 395"/>
                <a:gd name="T29" fmla="*/ 620 h 675"/>
                <a:gd name="T30" fmla="*/ 139 w 395"/>
                <a:gd name="T31" fmla="*/ 616 h 675"/>
                <a:gd name="T32" fmla="*/ 204 w 395"/>
                <a:gd name="T33" fmla="*/ 627 h 675"/>
                <a:gd name="T34" fmla="*/ 266 w 395"/>
                <a:gd name="T35" fmla="*/ 636 h 675"/>
                <a:gd name="T36" fmla="*/ 355 w 395"/>
                <a:gd name="T37" fmla="*/ 675 h 675"/>
                <a:gd name="T38" fmla="*/ 383 w 395"/>
                <a:gd name="T39" fmla="*/ 620 h 6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5"/>
                <a:gd name="T61" fmla="*/ 0 h 675"/>
                <a:gd name="T62" fmla="*/ 395 w 395"/>
                <a:gd name="T63" fmla="*/ 675 h 6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5" h="675">
                  <a:moveTo>
                    <a:pt x="383" y="620"/>
                  </a:moveTo>
                  <a:cubicBezTo>
                    <a:pt x="394" y="512"/>
                    <a:pt x="395" y="410"/>
                    <a:pt x="371" y="309"/>
                  </a:cubicBezTo>
                  <a:lnTo>
                    <a:pt x="374" y="306"/>
                  </a:lnTo>
                  <a:cubicBezTo>
                    <a:pt x="347" y="213"/>
                    <a:pt x="326" y="117"/>
                    <a:pt x="256" y="43"/>
                  </a:cubicBezTo>
                  <a:cubicBezTo>
                    <a:pt x="229" y="21"/>
                    <a:pt x="194" y="0"/>
                    <a:pt x="155" y="11"/>
                  </a:cubicBezTo>
                  <a:cubicBezTo>
                    <a:pt x="89" y="27"/>
                    <a:pt x="67" y="99"/>
                    <a:pt x="38" y="152"/>
                  </a:cubicBezTo>
                  <a:cubicBezTo>
                    <a:pt x="15" y="205"/>
                    <a:pt x="15" y="268"/>
                    <a:pt x="0" y="325"/>
                  </a:cubicBezTo>
                  <a:cubicBezTo>
                    <a:pt x="10" y="345"/>
                    <a:pt x="4" y="372"/>
                    <a:pt x="10" y="394"/>
                  </a:cubicBezTo>
                  <a:cubicBezTo>
                    <a:pt x="32" y="474"/>
                    <a:pt x="42" y="559"/>
                    <a:pt x="50" y="645"/>
                  </a:cubicBezTo>
                  <a:cubicBezTo>
                    <a:pt x="60" y="651"/>
                    <a:pt x="74" y="638"/>
                    <a:pt x="88" y="645"/>
                  </a:cubicBezTo>
                  <a:cubicBezTo>
                    <a:pt x="85" y="638"/>
                    <a:pt x="72" y="640"/>
                    <a:pt x="73" y="630"/>
                  </a:cubicBezTo>
                  <a:cubicBezTo>
                    <a:pt x="77" y="625"/>
                    <a:pt x="86" y="628"/>
                    <a:pt x="92" y="627"/>
                  </a:cubicBezTo>
                  <a:cubicBezTo>
                    <a:pt x="91" y="622"/>
                    <a:pt x="97" y="621"/>
                    <a:pt x="101" y="622"/>
                  </a:cubicBezTo>
                  <a:lnTo>
                    <a:pt x="116" y="623"/>
                  </a:lnTo>
                  <a:lnTo>
                    <a:pt x="116" y="620"/>
                  </a:lnTo>
                  <a:cubicBezTo>
                    <a:pt x="127" y="614"/>
                    <a:pt x="131" y="627"/>
                    <a:pt x="139" y="616"/>
                  </a:cubicBezTo>
                  <a:cubicBezTo>
                    <a:pt x="162" y="618"/>
                    <a:pt x="184" y="624"/>
                    <a:pt x="204" y="627"/>
                  </a:cubicBezTo>
                  <a:cubicBezTo>
                    <a:pt x="226" y="617"/>
                    <a:pt x="245" y="633"/>
                    <a:pt x="266" y="636"/>
                  </a:cubicBezTo>
                  <a:cubicBezTo>
                    <a:pt x="296" y="649"/>
                    <a:pt x="329" y="655"/>
                    <a:pt x="355" y="675"/>
                  </a:cubicBezTo>
                  <a:cubicBezTo>
                    <a:pt x="375" y="665"/>
                    <a:pt x="376" y="639"/>
                    <a:pt x="383" y="620"/>
                  </a:cubicBezTo>
                  <a:close/>
                </a:path>
              </a:pathLst>
            </a:custGeom>
            <a:solidFill>
              <a:srgbClr val="FFBFBF"/>
            </a:solidFill>
            <a:ln w="0">
              <a:solidFill>
                <a:srgbClr val="FFBFBF"/>
              </a:solidFill>
              <a:round/>
            </a:ln>
          </p:spPr>
          <p:txBody>
            <a:bodyPr/>
            <a:lstStyle/>
            <a:p>
              <a:endParaRPr lang="zh-CN" altLang="en-US"/>
            </a:p>
          </p:txBody>
        </p:sp>
        <p:sp>
          <p:nvSpPr>
            <p:cNvPr id="15449" name="Freeform 73"/>
            <p:cNvSpPr/>
            <p:nvPr/>
          </p:nvSpPr>
          <p:spPr bwMode="auto">
            <a:xfrm flipV="1">
              <a:off x="3372" y="931"/>
              <a:ext cx="35" cy="151"/>
            </a:xfrm>
            <a:custGeom>
              <a:avLst/>
              <a:gdLst>
                <a:gd name="T0" fmla="*/ 35 w 35"/>
                <a:gd name="T1" fmla="*/ 65 h 151"/>
                <a:gd name="T2" fmla="*/ 23 w 35"/>
                <a:gd name="T3" fmla="*/ 24 h 151"/>
                <a:gd name="T4" fmla="*/ 25 w 35"/>
                <a:gd name="T5" fmla="*/ 81 h 151"/>
                <a:gd name="T6" fmla="*/ 16 w 35"/>
                <a:gd name="T7" fmla="*/ 85 h 151"/>
                <a:gd name="T8" fmla="*/ 11 w 35"/>
                <a:gd name="T9" fmla="*/ 76 h 151"/>
                <a:gd name="T10" fmla="*/ 7 w 35"/>
                <a:gd name="T11" fmla="*/ 0 h 151"/>
                <a:gd name="T12" fmla="*/ 10 w 35"/>
                <a:gd name="T13" fmla="*/ 94 h 151"/>
                <a:gd name="T14" fmla="*/ 7 w 35"/>
                <a:gd name="T15" fmla="*/ 120 h 151"/>
                <a:gd name="T16" fmla="*/ 16 w 35"/>
                <a:gd name="T17" fmla="*/ 98 h 151"/>
                <a:gd name="T18" fmla="*/ 18 w 35"/>
                <a:gd name="T19" fmla="*/ 112 h 151"/>
                <a:gd name="T20" fmla="*/ 21 w 35"/>
                <a:gd name="T21" fmla="*/ 111 h 151"/>
                <a:gd name="T22" fmla="*/ 21 w 35"/>
                <a:gd name="T23" fmla="*/ 151 h 151"/>
                <a:gd name="T24" fmla="*/ 35 w 35"/>
                <a:gd name="T25" fmla="*/ 65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51"/>
                <a:gd name="T41" fmla="*/ 35 w 35"/>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51">
                  <a:moveTo>
                    <a:pt x="35" y="65"/>
                  </a:moveTo>
                  <a:cubicBezTo>
                    <a:pt x="23" y="58"/>
                    <a:pt x="31" y="36"/>
                    <a:pt x="23" y="24"/>
                  </a:cubicBezTo>
                  <a:cubicBezTo>
                    <a:pt x="23" y="42"/>
                    <a:pt x="26" y="57"/>
                    <a:pt x="25" y="81"/>
                  </a:cubicBezTo>
                  <a:cubicBezTo>
                    <a:pt x="23" y="84"/>
                    <a:pt x="19" y="84"/>
                    <a:pt x="16" y="85"/>
                  </a:cubicBezTo>
                  <a:lnTo>
                    <a:pt x="11" y="76"/>
                  </a:lnTo>
                  <a:cubicBezTo>
                    <a:pt x="11" y="47"/>
                    <a:pt x="14" y="29"/>
                    <a:pt x="7" y="0"/>
                  </a:cubicBezTo>
                  <a:cubicBezTo>
                    <a:pt x="10" y="33"/>
                    <a:pt x="0" y="69"/>
                    <a:pt x="10" y="94"/>
                  </a:cubicBezTo>
                  <a:lnTo>
                    <a:pt x="7" y="120"/>
                  </a:lnTo>
                  <a:cubicBezTo>
                    <a:pt x="12" y="114"/>
                    <a:pt x="8" y="103"/>
                    <a:pt x="16" y="98"/>
                  </a:cubicBezTo>
                  <a:cubicBezTo>
                    <a:pt x="21" y="101"/>
                    <a:pt x="17" y="108"/>
                    <a:pt x="18" y="112"/>
                  </a:cubicBezTo>
                  <a:cubicBezTo>
                    <a:pt x="20" y="113"/>
                    <a:pt x="20" y="112"/>
                    <a:pt x="21" y="111"/>
                  </a:cubicBezTo>
                  <a:cubicBezTo>
                    <a:pt x="25" y="123"/>
                    <a:pt x="25" y="140"/>
                    <a:pt x="21" y="151"/>
                  </a:cubicBezTo>
                  <a:cubicBezTo>
                    <a:pt x="32" y="125"/>
                    <a:pt x="35" y="94"/>
                    <a:pt x="35" y="65"/>
                  </a:cubicBezTo>
                  <a:close/>
                </a:path>
              </a:pathLst>
            </a:custGeom>
            <a:solidFill>
              <a:srgbClr val="FFFFFF"/>
            </a:solidFill>
            <a:ln w="0">
              <a:solidFill>
                <a:srgbClr val="FFFFFF"/>
              </a:solidFill>
              <a:round/>
            </a:ln>
          </p:spPr>
          <p:txBody>
            <a:bodyPr/>
            <a:lstStyle/>
            <a:p>
              <a:endParaRPr lang="zh-CN" altLang="en-US"/>
            </a:p>
          </p:txBody>
        </p:sp>
        <p:sp>
          <p:nvSpPr>
            <p:cNvPr id="15450" name="Freeform 74"/>
            <p:cNvSpPr/>
            <p:nvPr/>
          </p:nvSpPr>
          <p:spPr bwMode="auto">
            <a:xfrm flipV="1">
              <a:off x="2954" y="967"/>
              <a:ext cx="48" cy="172"/>
            </a:xfrm>
            <a:custGeom>
              <a:avLst/>
              <a:gdLst>
                <a:gd name="T0" fmla="*/ 30 w 48"/>
                <a:gd name="T1" fmla="*/ 128 h 172"/>
                <a:gd name="T2" fmla="*/ 46 w 48"/>
                <a:gd name="T3" fmla="*/ 132 h 172"/>
                <a:gd name="T4" fmla="*/ 40 w 48"/>
                <a:gd name="T5" fmla="*/ 75 h 172"/>
                <a:gd name="T6" fmla="*/ 35 w 48"/>
                <a:gd name="T7" fmla="*/ 75 h 172"/>
                <a:gd name="T8" fmla="*/ 30 w 48"/>
                <a:gd name="T9" fmla="*/ 69 h 172"/>
                <a:gd name="T10" fmla="*/ 36 w 48"/>
                <a:gd name="T11" fmla="*/ 97 h 172"/>
                <a:gd name="T12" fmla="*/ 29 w 48"/>
                <a:gd name="T13" fmla="*/ 99 h 172"/>
                <a:gd name="T14" fmla="*/ 24 w 48"/>
                <a:gd name="T15" fmla="*/ 95 h 172"/>
                <a:gd name="T16" fmla="*/ 10 w 48"/>
                <a:gd name="T17" fmla="*/ 0 h 172"/>
                <a:gd name="T18" fmla="*/ 17 w 48"/>
                <a:gd name="T19" fmla="*/ 108 h 172"/>
                <a:gd name="T20" fmla="*/ 7 w 48"/>
                <a:gd name="T21" fmla="*/ 100 h 172"/>
                <a:gd name="T22" fmla="*/ 2 w 48"/>
                <a:gd name="T23" fmla="*/ 45 h 172"/>
                <a:gd name="T24" fmla="*/ 6 w 48"/>
                <a:gd name="T25" fmla="*/ 129 h 172"/>
                <a:gd name="T26" fmla="*/ 16 w 48"/>
                <a:gd name="T27" fmla="*/ 141 h 172"/>
                <a:gd name="T28" fmla="*/ 21 w 48"/>
                <a:gd name="T29" fmla="*/ 136 h 172"/>
                <a:gd name="T30" fmla="*/ 38 w 48"/>
                <a:gd name="T31" fmla="*/ 172 h 172"/>
                <a:gd name="T32" fmla="*/ 30 w 48"/>
                <a:gd name="T33" fmla="*/ 128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72"/>
                <a:gd name="T53" fmla="*/ 48 w 48"/>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72">
                  <a:moveTo>
                    <a:pt x="30" y="128"/>
                  </a:moveTo>
                  <a:cubicBezTo>
                    <a:pt x="38" y="117"/>
                    <a:pt x="38" y="137"/>
                    <a:pt x="46" y="132"/>
                  </a:cubicBezTo>
                  <a:cubicBezTo>
                    <a:pt x="48" y="114"/>
                    <a:pt x="42" y="94"/>
                    <a:pt x="40" y="75"/>
                  </a:cubicBezTo>
                  <a:cubicBezTo>
                    <a:pt x="39" y="77"/>
                    <a:pt x="36" y="77"/>
                    <a:pt x="35" y="75"/>
                  </a:cubicBezTo>
                  <a:cubicBezTo>
                    <a:pt x="33" y="73"/>
                    <a:pt x="33" y="70"/>
                    <a:pt x="30" y="69"/>
                  </a:cubicBezTo>
                  <a:cubicBezTo>
                    <a:pt x="30" y="75"/>
                    <a:pt x="36" y="89"/>
                    <a:pt x="36" y="97"/>
                  </a:cubicBezTo>
                  <a:cubicBezTo>
                    <a:pt x="35" y="100"/>
                    <a:pt x="30" y="102"/>
                    <a:pt x="29" y="99"/>
                  </a:cubicBezTo>
                  <a:lnTo>
                    <a:pt x="24" y="95"/>
                  </a:lnTo>
                  <a:cubicBezTo>
                    <a:pt x="18" y="64"/>
                    <a:pt x="15" y="30"/>
                    <a:pt x="10" y="0"/>
                  </a:cubicBezTo>
                  <a:cubicBezTo>
                    <a:pt x="6" y="38"/>
                    <a:pt x="17" y="69"/>
                    <a:pt x="17" y="108"/>
                  </a:cubicBezTo>
                  <a:cubicBezTo>
                    <a:pt x="12" y="110"/>
                    <a:pt x="9" y="103"/>
                    <a:pt x="7" y="100"/>
                  </a:cubicBezTo>
                  <a:lnTo>
                    <a:pt x="2" y="45"/>
                  </a:lnTo>
                  <a:cubicBezTo>
                    <a:pt x="0" y="73"/>
                    <a:pt x="2" y="108"/>
                    <a:pt x="6" y="129"/>
                  </a:cubicBezTo>
                  <a:lnTo>
                    <a:pt x="16" y="141"/>
                  </a:lnTo>
                  <a:lnTo>
                    <a:pt x="21" y="136"/>
                  </a:lnTo>
                  <a:cubicBezTo>
                    <a:pt x="32" y="145"/>
                    <a:pt x="32" y="160"/>
                    <a:pt x="38" y="172"/>
                  </a:cubicBezTo>
                  <a:cubicBezTo>
                    <a:pt x="33" y="160"/>
                    <a:pt x="35" y="142"/>
                    <a:pt x="30" y="128"/>
                  </a:cubicBezTo>
                  <a:close/>
                </a:path>
              </a:pathLst>
            </a:custGeom>
            <a:solidFill>
              <a:srgbClr val="FFFFFF"/>
            </a:solidFill>
            <a:ln w="0">
              <a:solidFill>
                <a:srgbClr val="FFFFFF"/>
              </a:solidFill>
              <a:round/>
            </a:ln>
          </p:spPr>
          <p:txBody>
            <a:bodyPr/>
            <a:lstStyle/>
            <a:p>
              <a:endParaRPr lang="zh-CN" altLang="en-US"/>
            </a:p>
          </p:txBody>
        </p:sp>
        <p:sp>
          <p:nvSpPr>
            <p:cNvPr id="15451" name="Freeform 75"/>
            <p:cNvSpPr/>
            <p:nvPr/>
          </p:nvSpPr>
          <p:spPr bwMode="auto">
            <a:xfrm flipV="1">
              <a:off x="3111" y="980"/>
              <a:ext cx="203" cy="302"/>
            </a:xfrm>
            <a:custGeom>
              <a:avLst/>
              <a:gdLst>
                <a:gd name="T0" fmla="*/ 177 w 203"/>
                <a:gd name="T1" fmla="*/ 288 h 302"/>
                <a:gd name="T2" fmla="*/ 188 w 203"/>
                <a:gd name="T3" fmla="*/ 294 h 302"/>
                <a:gd name="T4" fmla="*/ 187 w 203"/>
                <a:gd name="T5" fmla="*/ 282 h 302"/>
                <a:gd name="T6" fmla="*/ 199 w 203"/>
                <a:gd name="T7" fmla="*/ 267 h 302"/>
                <a:gd name="T8" fmla="*/ 200 w 203"/>
                <a:gd name="T9" fmla="*/ 252 h 302"/>
                <a:gd name="T10" fmla="*/ 158 w 203"/>
                <a:gd name="T11" fmla="*/ 245 h 302"/>
                <a:gd name="T12" fmla="*/ 155 w 203"/>
                <a:gd name="T13" fmla="*/ 242 h 302"/>
                <a:gd name="T14" fmla="*/ 184 w 203"/>
                <a:gd name="T15" fmla="*/ 233 h 302"/>
                <a:gd name="T16" fmla="*/ 164 w 203"/>
                <a:gd name="T17" fmla="*/ 116 h 302"/>
                <a:gd name="T18" fmla="*/ 127 w 203"/>
                <a:gd name="T19" fmla="*/ 102 h 302"/>
                <a:gd name="T20" fmla="*/ 121 w 203"/>
                <a:gd name="T21" fmla="*/ 105 h 302"/>
                <a:gd name="T22" fmla="*/ 125 w 203"/>
                <a:gd name="T23" fmla="*/ 45 h 302"/>
                <a:gd name="T24" fmla="*/ 63 w 203"/>
                <a:gd name="T25" fmla="*/ 3 h 302"/>
                <a:gd name="T26" fmla="*/ 1 w 203"/>
                <a:gd name="T27" fmla="*/ 42 h 302"/>
                <a:gd name="T28" fmla="*/ 0 w 203"/>
                <a:gd name="T29" fmla="*/ 52 h 302"/>
                <a:gd name="T30" fmla="*/ 73 w 203"/>
                <a:gd name="T31" fmla="*/ 27 h 302"/>
                <a:gd name="T32" fmla="*/ 118 w 203"/>
                <a:gd name="T33" fmla="*/ 53 h 302"/>
                <a:gd name="T34" fmla="*/ 85 w 203"/>
                <a:gd name="T35" fmla="*/ 193 h 302"/>
                <a:gd name="T36" fmla="*/ 76 w 203"/>
                <a:gd name="T37" fmla="*/ 213 h 302"/>
                <a:gd name="T38" fmla="*/ 83 w 203"/>
                <a:gd name="T39" fmla="*/ 239 h 302"/>
                <a:gd name="T40" fmla="*/ 92 w 203"/>
                <a:gd name="T41" fmla="*/ 225 h 302"/>
                <a:gd name="T42" fmla="*/ 109 w 203"/>
                <a:gd name="T43" fmla="*/ 236 h 302"/>
                <a:gd name="T44" fmla="*/ 142 w 203"/>
                <a:gd name="T45" fmla="*/ 274 h 302"/>
                <a:gd name="T46" fmla="*/ 177 w 203"/>
                <a:gd name="T47" fmla="*/ 288 h 3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302"/>
                <a:gd name="T74" fmla="*/ 203 w 203"/>
                <a:gd name="T75" fmla="*/ 302 h 3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302">
                  <a:moveTo>
                    <a:pt x="177" y="288"/>
                  </a:moveTo>
                  <a:cubicBezTo>
                    <a:pt x="179" y="290"/>
                    <a:pt x="183" y="296"/>
                    <a:pt x="188" y="294"/>
                  </a:cubicBezTo>
                  <a:cubicBezTo>
                    <a:pt x="186" y="291"/>
                    <a:pt x="187" y="287"/>
                    <a:pt x="187" y="282"/>
                  </a:cubicBezTo>
                  <a:cubicBezTo>
                    <a:pt x="200" y="281"/>
                    <a:pt x="186" y="266"/>
                    <a:pt x="199" y="267"/>
                  </a:cubicBezTo>
                  <a:cubicBezTo>
                    <a:pt x="203" y="265"/>
                    <a:pt x="202" y="256"/>
                    <a:pt x="200" y="252"/>
                  </a:cubicBezTo>
                  <a:cubicBezTo>
                    <a:pt x="187" y="242"/>
                    <a:pt x="170" y="266"/>
                    <a:pt x="158" y="245"/>
                  </a:cubicBezTo>
                  <a:lnTo>
                    <a:pt x="155" y="242"/>
                  </a:lnTo>
                  <a:cubicBezTo>
                    <a:pt x="165" y="240"/>
                    <a:pt x="175" y="238"/>
                    <a:pt x="184" y="233"/>
                  </a:cubicBezTo>
                  <a:cubicBezTo>
                    <a:pt x="201" y="195"/>
                    <a:pt x="193" y="146"/>
                    <a:pt x="164" y="116"/>
                  </a:cubicBezTo>
                  <a:cubicBezTo>
                    <a:pt x="153" y="108"/>
                    <a:pt x="141" y="93"/>
                    <a:pt x="127" y="102"/>
                  </a:cubicBezTo>
                  <a:cubicBezTo>
                    <a:pt x="125" y="104"/>
                    <a:pt x="124" y="107"/>
                    <a:pt x="121" y="105"/>
                  </a:cubicBezTo>
                  <a:cubicBezTo>
                    <a:pt x="133" y="89"/>
                    <a:pt x="135" y="64"/>
                    <a:pt x="125" y="45"/>
                  </a:cubicBezTo>
                  <a:cubicBezTo>
                    <a:pt x="109" y="26"/>
                    <a:pt x="89" y="3"/>
                    <a:pt x="63" y="3"/>
                  </a:cubicBezTo>
                  <a:cubicBezTo>
                    <a:pt x="35" y="0"/>
                    <a:pt x="15" y="21"/>
                    <a:pt x="1" y="42"/>
                  </a:cubicBezTo>
                  <a:lnTo>
                    <a:pt x="0" y="52"/>
                  </a:lnTo>
                  <a:cubicBezTo>
                    <a:pt x="23" y="45"/>
                    <a:pt x="46" y="24"/>
                    <a:pt x="73" y="27"/>
                  </a:cubicBezTo>
                  <a:cubicBezTo>
                    <a:pt x="88" y="35"/>
                    <a:pt x="112" y="32"/>
                    <a:pt x="118" y="53"/>
                  </a:cubicBezTo>
                  <a:cubicBezTo>
                    <a:pt x="126" y="105"/>
                    <a:pt x="61" y="136"/>
                    <a:pt x="85" y="193"/>
                  </a:cubicBezTo>
                  <a:cubicBezTo>
                    <a:pt x="76" y="198"/>
                    <a:pt x="86" y="207"/>
                    <a:pt x="76" y="213"/>
                  </a:cubicBezTo>
                  <a:cubicBezTo>
                    <a:pt x="77" y="222"/>
                    <a:pt x="73" y="235"/>
                    <a:pt x="83" y="239"/>
                  </a:cubicBezTo>
                  <a:cubicBezTo>
                    <a:pt x="94" y="239"/>
                    <a:pt x="86" y="229"/>
                    <a:pt x="92" y="225"/>
                  </a:cubicBezTo>
                  <a:cubicBezTo>
                    <a:pt x="104" y="224"/>
                    <a:pt x="98" y="238"/>
                    <a:pt x="109" y="236"/>
                  </a:cubicBezTo>
                  <a:cubicBezTo>
                    <a:pt x="122" y="247"/>
                    <a:pt x="122" y="270"/>
                    <a:pt x="142" y="274"/>
                  </a:cubicBezTo>
                  <a:cubicBezTo>
                    <a:pt x="155" y="273"/>
                    <a:pt x="166" y="302"/>
                    <a:pt x="177" y="288"/>
                  </a:cubicBezTo>
                  <a:close/>
                </a:path>
              </a:pathLst>
            </a:custGeom>
            <a:solidFill>
              <a:srgbClr val="000000"/>
            </a:solidFill>
            <a:ln w="0">
              <a:solidFill>
                <a:srgbClr val="000000"/>
              </a:solidFill>
              <a:round/>
            </a:ln>
          </p:spPr>
          <p:txBody>
            <a:bodyPr/>
            <a:lstStyle/>
            <a:p>
              <a:endParaRPr lang="zh-CN" altLang="en-US"/>
            </a:p>
          </p:txBody>
        </p:sp>
        <p:sp>
          <p:nvSpPr>
            <p:cNvPr id="15452" name="Freeform 76"/>
            <p:cNvSpPr/>
            <p:nvPr/>
          </p:nvSpPr>
          <p:spPr bwMode="auto">
            <a:xfrm flipV="1">
              <a:off x="3025" y="988"/>
              <a:ext cx="144" cy="210"/>
            </a:xfrm>
            <a:custGeom>
              <a:avLst/>
              <a:gdLst>
                <a:gd name="T0" fmla="*/ 46 w 144"/>
                <a:gd name="T1" fmla="*/ 203 h 210"/>
                <a:gd name="T2" fmla="*/ 61 w 144"/>
                <a:gd name="T3" fmla="*/ 197 h 210"/>
                <a:gd name="T4" fmla="*/ 66 w 144"/>
                <a:gd name="T5" fmla="*/ 198 h 210"/>
                <a:gd name="T6" fmla="*/ 82 w 144"/>
                <a:gd name="T7" fmla="*/ 187 h 210"/>
                <a:gd name="T8" fmla="*/ 83 w 144"/>
                <a:gd name="T9" fmla="*/ 167 h 210"/>
                <a:gd name="T10" fmla="*/ 93 w 144"/>
                <a:gd name="T11" fmla="*/ 170 h 210"/>
                <a:gd name="T12" fmla="*/ 116 w 144"/>
                <a:gd name="T13" fmla="*/ 144 h 210"/>
                <a:gd name="T14" fmla="*/ 122 w 144"/>
                <a:gd name="T15" fmla="*/ 149 h 210"/>
                <a:gd name="T16" fmla="*/ 139 w 144"/>
                <a:gd name="T17" fmla="*/ 154 h 210"/>
                <a:gd name="T18" fmla="*/ 139 w 144"/>
                <a:gd name="T19" fmla="*/ 129 h 210"/>
                <a:gd name="T20" fmla="*/ 144 w 144"/>
                <a:gd name="T21" fmla="*/ 129 h 210"/>
                <a:gd name="T22" fmla="*/ 127 w 144"/>
                <a:gd name="T23" fmla="*/ 111 h 210"/>
                <a:gd name="T24" fmla="*/ 84 w 144"/>
                <a:gd name="T25" fmla="*/ 10 h 210"/>
                <a:gd name="T26" fmla="*/ 36 w 144"/>
                <a:gd name="T27" fmla="*/ 5 h 210"/>
                <a:gd name="T28" fmla="*/ 1 w 144"/>
                <a:gd name="T29" fmla="*/ 60 h 210"/>
                <a:gd name="T30" fmla="*/ 44 w 144"/>
                <a:gd name="T31" fmla="*/ 147 h 210"/>
                <a:gd name="T32" fmla="*/ 61 w 144"/>
                <a:gd name="T33" fmla="*/ 161 h 210"/>
                <a:gd name="T34" fmla="*/ 43 w 144"/>
                <a:gd name="T35" fmla="*/ 167 h 210"/>
                <a:gd name="T36" fmla="*/ 18 w 144"/>
                <a:gd name="T37" fmla="*/ 177 h 210"/>
                <a:gd name="T38" fmla="*/ 33 w 144"/>
                <a:gd name="T39" fmla="*/ 204 h 210"/>
                <a:gd name="T40" fmla="*/ 46 w 144"/>
                <a:gd name="T41" fmla="*/ 203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210"/>
                <a:gd name="T65" fmla="*/ 144 w 144"/>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210">
                  <a:moveTo>
                    <a:pt x="46" y="203"/>
                  </a:moveTo>
                  <a:cubicBezTo>
                    <a:pt x="49" y="190"/>
                    <a:pt x="57" y="210"/>
                    <a:pt x="61" y="197"/>
                  </a:cubicBezTo>
                  <a:lnTo>
                    <a:pt x="66" y="198"/>
                  </a:lnTo>
                  <a:cubicBezTo>
                    <a:pt x="67" y="193"/>
                    <a:pt x="74" y="180"/>
                    <a:pt x="82" y="187"/>
                  </a:cubicBezTo>
                  <a:cubicBezTo>
                    <a:pt x="84" y="181"/>
                    <a:pt x="82" y="174"/>
                    <a:pt x="83" y="167"/>
                  </a:cubicBezTo>
                  <a:lnTo>
                    <a:pt x="93" y="170"/>
                  </a:lnTo>
                  <a:cubicBezTo>
                    <a:pt x="93" y="156"/>
                    <a:pt x="108" y="151"/>
                    <a:pt x="116" y="144"/>
                  </a:cubicBezTo>
                  <a:cubicBezTo>
                    <a:pt x="118" y="146"/>
                    <a:pt x="121" y="149"/>
                    <a:pt x="122" y="149"/>
                  </a:cubicBezTo>
                  <a:cubicBezTo>
                    <a:pt x="129" y="140"/>
                    <a:pt x="133" y="155"/>
                    <a:pt x="139" y="154"/>
                  </a:cubicBezTo>
                  <a:lnTo>
                    <a:pt x="139" y="129"/>
                  </a:lnTo>
                  <a:lnTo>
                    <a:pt x="144" y="129"/>
                  </a:lnTo>
                  <a:cubicBezTo>
                    <a:pt x="138" y="123"/>
                    <a:pt x="140" y="109"/>
                    <a:pt x="127" y="111"/>
                  </a:cubicBezTo>
                  <a:cubicBezTo>
                    <a:pt x="125" y="74"/>
                    <a:pt x="129" y="26"/>
                    <a:pt x="84" y="10"/>
                  </a:cubicBezTo>
                  <a:cubicBezTo>
                    <a:pt x="72" y="0"/>
                    <a:pt x="51" y="5"/>
                    <a:pt x="36" y="5"/>
                  </a:cubicBezTo>
                  <a:cubicBezTo>
                    <a:pt x="9" y="11"/>
                    <a:pt x="7" y="39"/>
                    <a:pt x="1" y="60"/>
                  </a:cubicBezTo>
                  <a:cubicBezTo>
                    <a:pt x="0" y="93"/>
                    <a:pt x="16" y="129"/>
                    <a:pt x="44" y="147"/>
                  </a:cubicBezTo>
                  <a:cubicBezTo>
                    <a:pt x="49" y="153"/>
                    <a:pt x="66" y="147"/>
                    <a:pt x="61" y="161"/>
                  </a:cubicBezTo>
                  <a:cubicBezTo>
                    <a:pt x="55" y="163"/>
                    <a:pt x="50" y="176"/>
                    <a:pt x="43" y="167"/>
                  </a:cubicBezTo>
                  <a:cubicBezTo>
                    <a:pt x="39" y="183"/>
                    <a:pt x="22" y="165"/>
                    <a:pt x="18" y="177"/>
                  </a:cubicBezTo>
                  <a:cubicBezTo>
                    <a:pt x="19" y="186"/>
                    <a:pt x="22" y="200"/>
                    <a:pt x="33" y="204"/>
                  </a:cubicBezTo>
                  <a:cubicBezTo>
                    <a:pt x="36" y="195"/>
                    <a:pt x="40" y="204"/>
                    <a:pt x="46" y="203"/>
                  </a:cubicBezTo>
                  <a:close/>
                </a:path>
              </a:pathLst>
            </a:custGeom>
            <a:solidFill>
              <a:srgbClr val="000000"/>
            </a:solidFill>
            <a:ln w="0">
              <a:solidFill>
                <a:srgbClr val="000000"/>
              </a:solidFill>
              <a:round/>
            </a:ln>
          </p:spPr>
          <p:txBody>
            <a:bodyPr/>
            <a:lstStyle/>
            <a:p>
              <a:endParaRPr lang="zh-CN" altLang="en-US"/>
            </a:p>
          </p:txBody>
        </p:sp>
        <p:sp>
          <p:nvSpPr>
            <p:cNvPr id="15453" name="Freeform 77"/>
            <p:cNvSpPr/>
            <p:nvPr/>
          </p:nvSpPr>
          <p:spPr bwMode="auto">
            <a:xfrm flipV="1">
              <a:off x="3196" y="1044"/>
              <a:ext cx="106" cy="130"/>
            </a:xfrm>
            <a:custGeom>
              <a:avLst/>
              <a:gdLst>
                <a:gd name="T0" fmla="*/ 89 w 106"/>
                <a:gd name="T1" fmla="*/ 113 h 130"/>
                <a:gd name="T2" fmla="*/ 70 w 106"/>
                <a:gd name="T3" fmla="*/ 10 h 130"/>
                <a:gd name="T4" fmla="*/ 30 w 106"/>
                <a:gd name="T5" fmla="*/ 5 h 130"/>
                <a:gd name="T6" fmla="*/ 12 w 106"/>
                <a:gd name="T7" fmla="*/ 81 h 130"/>
                <a:gd name="T8" fmla="*/ 16 w 106"/>
                <a:gd name="T9" fmla="*/ 88 h 130"/>
                <a:gd name="T10" fmla="*/ 89 w 106"/>
                <a:gd name="T11" fmla="*/ 113 h 130"/>
                <a:gd name="T12" fmla="*/ 0 60000 65536"/>
                <a:gd name="T13" fmla="*/ 0 60000 65536"/>
                <a:gd name="T14" fmla="*/ 0 60000 65536"/>
                <a:gd name="T15" fmla="*/ 0 60000 65536"/>
                <a:gd name="T16" fmla="*/ 0 60000 65536"/>
                <a:gd name="T17" fmla="*/ 0 60000 65536"/>
                <a:gd name="T18" fmla="*/ 0 w 106"/>
                <a:gd name="T19" fmla="*/ 0 h 130"/>
                <a:gd name="T20" fmla="*/ 106 w 106"/>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06" h="130">
                  <a:moveTo>
                    <a:pt x="89" y="113"/>
                  </a:moveTo>
                  <a:cubicBezTo>
                    <a:pt x="106" y="79"/>
                    <a:pt x="93" y="39"/>
                    <a:pt x="70" y="10"/>
                  </a:cubicBezTo>
                  <a:cubicBezTo>
                    <a:pt x="59" y="0"/>
                    <a:pt x="45" y="6"/>
                    <a:pt x="30" y="5"/>
                  </a:cubicBezTo>
                  <a:cubicBezTo>
                    <a:pt x="12" y="25"/>
                    <a:pt x="0" y="53"/>
                    <a:pt x="12" y="81"/>
                  </a:cubicBezTo>
                  <a:lnTo>
                    <a:pt x="16" y="88"/>
                  </a:lnTo>
                  <a:cubicBezTo>
                    <a:pt x="33" y="107"/>
                    <a:pt x="64" y="130"/>
                    <a:pt x="89" y="113"/>
                  </a:cubicBezTo>
                  <a:close/>
                </a:path>
              </a:pathLst>
            </a:custGeom>
            <a:solidFill>
              <a:srgbClr val="FFFFFF"/>
            </a:solidFill>
            <a:ln w="0">
              <a:solidFill>
                <a:srgbClr val="FFFFFF"/>
              </a:solidFill>
              <a:round/>
            </a:ln>
          </p:spPr>
          <p:txBody>
            <a:bodyPr/>
            <a:lstStyle/>
            <a:p>
              <a:endParaRPr lang="zh-CN" altLang="en-US"/>
            </a:p>
          </p:txBody>
        </p:sp>
        <p:sp>
          <p:nvSpPr>
            <p:cNvPr id="15454" name="Freeform 78"/>
            <p:cNvSpPr/>
            <p:nvPr/>
          </p:nvSpPr>
          <p:spPr bwMode="auto">
            <a:xfrm flipV="1">
              <a:off x="3037" y="1049"/>
              <a:ext cx="106" cy="138"/>
            </a:xfrm>
            <a:custGeom>
              <a:avLst/>
              <a:gdLst>
                <a:gd name="T0" fmla="*/ 78 w 106"/>
                <a:gd name="T1" fmla="*/ 109 h 138"/>
                <a:gd name="T2" fmla="*/ 90 w 106"/>
                <a:gd name="T3" fmla="*/ 91 h 138"/>
                <a:gd name="T4" fmla="*/ 106 w 106"/>
                <a:gd name="T5" fmla="*/ 94 h 138"/>
                <a:gd name="T6" fmla="*/ 93 w 106"/>
                <a:gd name="T7" fmla="*/ 26 h 138"/>
                <a:gd name="T8" fmla="*/ 29 w 106"/>
                <a:gd name="T9" fmla="*/ 9 h 138"/>
                <a:gd name="T10" fmla="*/ 2 w 106"/>
                <a:gd name="T11" fmla="*/ 73 h 138"/>
                <a:gd name="T12" fmla="*/ 39 w 106"/>
                <a:gd name="T13" fmla="*/ 129 h 138"/>
                <a:gd name="T14" fmla="*/ 65 w 106"/>
                <a:gd name="T15" fmla="*/ 126 h 138"/>
                <a:gd name="T16" fmla="*/ 71 w 106"/>
                <a:gd name="T17" fmla="*/ 107 h 138"/>
                <a:gd name="T18" fmla="*/ 78 w 106"/>
                <a:gd name="T19" fmla="*/ 109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38"/>
                <a:gd name="T32" fmla="*/ 106 w 10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38">
                  <a:moveTo>
                    <a:pt x="78" y="109"/>
                  </a:moveTo>
                  <a:cubicBezTo>
                    <a:pt x="76" y="96"/>
                    <a:pt x="93" y="102"/>
                    <a:pt x="90" y="91"/>
                  </a:cubicBezTo>
                  <a:cubicBezTo>
                    <a:pt x="94" y="81"/>
                    <a:pt x="100" y="92"/>
                    <a:pt x="106" y="94"/>
                  </a:cubicBezTo>
                  <a:cubicBezTo>
                    <a:pt x="106" y="71"/>
                    <a:pt x="106" y="45"/>
                    <a:pt x="93" y="26"/>
                  </a:cubicBezTo>
                  <a:cubicBezTo>
                    <a:pt x="76" y="12"/>
                    <a:pt x="52" y="0"/>
                    <a:pt x="29" y="9"/>
                  </a:cubicBezTo>
                  <a:cubicBezTo>
                    <a:pt x="7" y="20"/>
                    <a:pt x="0" y="48"/>
                    <a:pt x="2" y="73"/>
                  </a:cubicBezTo>
                  <a:cubicBezTo>
                    <a:pt x="7" y="94"/>
                    <a:pt x="16" y="120"/>
                    <a:pt x="39" y="129"/>
                  </a:cubicBezTo>
                  <a:cubicBezTo>
                    <a:pt x="48" y="127"/>
                    <a:pt x="59" y="138"/>
                    <a:pt x="65" y="126"/>
                  </a:cubicBezTo>
                  <a:cubicBezTo>
                    <a:pt x="66" y="118"/>
                    <a:pt x="67" y="112"/>
                    <a:pt x="71" y="107"/>
                  </a:cubicBezTo>
                  <a:cubicBezTo>
                    <a:pt x="74" y="106"/>
                    <a:pt x="76" y="109"/>
                    <a:pt x="78" y="109"/>
                  </a:cubicBezTo>
                  <a:close/>
                </a:path>
              </a:pathLst>
            </a:custGeom>
            <a:solidFill>
              <a:srgbClr val="FFFFFF"/>
            </a:solidFill>
            <a:ln w="0">
              <a:solidFill>
                <a:srgbClr val="FFFFFF"/>
              </a:solidFill>
              <a:round/>
            </a:ln>
          </p:spPr>
          <p:txBody>
            <a:bodyPr/>
            <a:lstStyle/>
            <a:p>
              <a:endParaRPr lang="zh-CN" altLang="en-US"/>
            </a:p>
          </p:txBody>
        </p:sp>
        <p:sp>
          <p:nvSpPr>
            <p:cNvPr id="15455" name="Freeform 79"/>
            <p:cNvSpPr/>
            <p:nvPr/>
          </p:nvSpPr>
          <p:spPr bwMode="auto">
            <a:xfrm flipV="1">
              <a:off x="3220" y="1084"/>
              <a:ext cx="48" cy="62"/>
            </a:xfrm>
            <a:custGeom>
              <a:avLst/>
              <a:gdLst>
                <a:gd name="T0" fmla="*/ 39 w 48"/>
                <a:gd name="T1" fmla="*/ 41 h 62"/>
                <a:gd name="T2" fmla="*/ 15 w 48"/>
                <a:gd name="T3" fmla="*/ 2 h 62"/>
                <a:gd name="T4" fmla="*/ 0 w 48"/>
                <a:gd name="T5" fmla="*/ 10 h 62"/>
                <a:gd name="T6" fmla="*/ 4 w 48"/>
                <a:gd name="T7" fmla="*/ 38 h 62"/>
                <a:gd name="T8" fmla="*/ 39 w 48"/>
                <a:gd name="T9" fmla="*/ 41 h 62"/>
                <a:gd name="T10" fmla="*/ 0 60000 65536"/>
                <a:gd name="T11" fmla="*/ 0 60000 65536"/>
                <a:gd name="T12" fmla="*/ 0 60000 65536"/>
                <a:gd name="T13" fmla="*/ 0 60000 65536"/>
                <a:gd name="T14" fmla="*/ 0 60000 65536"/>
                <a:gd name="T15" fmla="*/ 0 w 48"/>
                <a:gd name="T16" fmla="*/ 0 h 62"/>
                <a:gd name="T17" fmla="*/ 48 w 48"/>
                <a:gd name="T18" fmla="*/ 62 h 62"/>
              </a:gdLst>
              <a:ahLst/>
              <a:cxnLst>
                <a:cxn ang="T10">
                  <a:pos x="T0" y="T1"/>
                </a:cxn>
                <a:cxn ang="T11">
                  <a:pos x="T2" y="T3"/>
                </a:cxn>
                <a:cxn ang="T12">
                  <a:pos x="T4" y="T5"/>
                </a:cxn>
                <a:cxn ang="T13">
                  <a:pos x="T6" y="T7"/>
                </a:cxn>
                <a:cxn ang="T14">
                  <a:pos x="T8" y="T9"/>
                </a:cxn>
              </a:cxnLst>
              <a:rect l="T15" t="T16" r="T17" b="T18"/>
              <a:pathLst>
                <a:path w="48" h="62">
                  <a:moveTo>
                    <a:pt x="39" y="41"/>
                  </a:moveTo>
                  <a:cubicBezTo>
                    <a:pt x="48" y="20"/>
                    <a:pt x="26" y="13"/>
                    <a:pt x="15" y="2"/>
                  </a:cubicBezTo>
                  <a:cubicBezTo>
                    <a:pt x="8" y="0"/>
                    <a:pt x="4" y="5"/>
                    <a:pt x="0" y="10"/>
                  </a:cubicBezTo>
                  <a:cubicBezTo>
                    <a:pt x="0" y="20"/>
                    <a:pt x="1" y="30"/>
                    <a:pt x="4" y="38"/>
                  </a:cubicBezTo>
                  <a:cubicBezTo>
                    <a:pt x="15" y="49"/>
                    <a:pt x="33" y="62"/>
                    <a:pt x="39" y="41"/>
                  </a:cubicBezTo>
                  <a:close/>
                </a:path>
              </a:pathLst>
            </a:custGeom>
            <a:solidFill>
              <a:srgbClr val="000000"/>
            </a:solidFill>
            <a:ln w="0">
              <a:solidFill>
                <a:srgbClr val="000000"/>
              </a:solidFill>
              <a:round/>
            </a:ln>
          </p:spPr>
          <p:txBody>
            <a:bodyPr/>
            <a:lstStyle/>
            <a:p>
              <a:endParaRPr lang="zh-CN" altLang="en-US"/>
            </a:p>
          </p:txBody>
        </p:sp>
        <p:sp>
          <p:nvSpPr>
            <p:cNvPr id="15456" name="Freeform 80"/>
            <p:cNvSpPr/>
            <p:nvPr/>
          </p:nvSpPr>
          <p:spPr bwMode="auto">
            <a:xfrm flipV="1">
              <a:off x="3066" y="1087"/>
              <a:ext cx="50" cy="53"/>
            </a:xfrm>
            <a:custGeom>
              <a:avLst/>
              <a:gdLst>
                <a:gd name="T0" fmla="*/ 45 w 50"/>
                <a:gd name="T1" fmla="*/ 37 h 53"/>
                <a:gd name="T2" fmla="*/ 28 w 50"/>
                <a:gd name="T3" fmla="*/ 1 h 53"/>
                <a:gd name="T4" fmla="*/ 3 w 50"/>
                <a:gd name="T5" fmla="*/ 11 h 53"/>
                <a:gd name="T6" fmla="*/ 14 w 50"/>
                <a:gd name="T7" fmla="*/ 38 h 53"/>
                <a:gd name="T8" fmla="*/ 45 w 50"/>
                <a:gd name="T9" fmla="*/ 37 h 53"/>
                <a:gd name="T10" fmla="*/ 0 60000 65536"/>
                <a:gd name="T11" fmla="*/ 0 60000 65536"/>
                <a:gd name="T12" fmla="*/ 0 60000 65536"/>
                <a:gd name="T13" fmla="*/ 0 60000 65536"/>
                <a:gd name="T14" fmla="*/ 0 60000 65536"/>
                <a:gd name="T15" fmla="*/ 0 w 50"/>
                <a:gd name="T16" fmla="*/ 0 h 53"/>
                <a:gd name="T17" fmla="*/ 50 w 50"/>
                <a:gd name="T18" fmla="*/ 53 h 53"/>
              </a:gdLst>
              <a:ahLst/>
              <a:cxnLst>
                <a:cxn ang="T10">
                  <a:pos x="T0" y="T1"/>
                </a:cxn>
                <a:cxn ang="T11">
                  <a:pos x="T2" y="T3"/>
                </a:cxn>
                <a:cxn ang="T12">
                  <a:pos x="T4" y="T5"/>
                </a:cxn>
                <a:cxn ang="T13">
                  <a:pos x="T6" y="T7"/>
                </a:cxn>
                <a:cxn ang="T14">
                  <a:pos x="T8" y="T9"/>
                </a:cxn>
              </a:cxnLst>
              <a:rect l="T15" t="T16" r="T17" b="T18"/>
              <a:pathLst>
                <a:path w="50" h="53">
                  <a:moveTo>
                    <a:pt x="45" y="37"/>
                  </a:moveTo>
                  <a:cubicBezTo>
                    <a:pt x="50" y="20"/>
                    <a:pt x="37" y="10"/>
                    <a:pt x="28" y="1"/>
                  </a:cubicBezTo>
                  <a:cubicBezTo>
                    <a:pt x="18" y="0"/>
                    <a:pt x="7" y="1"/>
                    <a:pt x="3" y="11"/>
                  </a:cubicBezTo>
                  <a:cubicBezTo>
                    <a:pt x="0" y="23"/>
                    <a:pt x="10" y="31"/>
                    <a:pt x="14" y="38"/>
                  </a:cubicBezTo>
                  <a:cubicBezTo>
                    <a:pt x="25" y="42"/>
                    <a:pt x="38" y="53"/>
                    <a:pt x="45" y="37"/>
                  </a:cubicBezTo>
                  <a:close/>
                </a:path>
              </a:pathLst>
            </a:custGeom>
            <a:solidFill>
              <a:srgbClr val="000000"/>
            </a:solidFill>
            <a:ln w="0">
              <a:solidFill>
                <a:srgbClr val="000000"/>
              </a:solidFill>
              <a:round/>
            </a:ln>
          </p:spPr>
          <p:txBody>
            <a:bodyPr/>
            <a:lstStyle/>
            <a:p>
              <a:endParaRPr lang="zh-CN" altLang="en-US"/>
            </a:p>
          </p:txBody>
        </p:sp>
        <p:sp>
          <p:nvSpPr>
            <p:cNvPr id="15457" name="Freeform 81"/>
            <p:cNvSpPr/>
            <p:nvPr/>
          </p:nvSpPr>
          <p:spPr bwMode="auto">
            <a:xfrm flipV="1">
              <a:off x="3088" y="1105"/>
              <a:ext cx="11" cy="15"/>
            </a:xfrm>
            <a:custGeom>
              <a:avLst/>
              <a:gdLst>
                <a:gd name="T0" fmla="*/ 10 w 11"/>
                <a:gd name="T1" fmla="*/ 6 h 15"/>
                <a:gd name="T2" fmla="*/ 10 w 11"/>
                <a:gd name="T3" fmla="*/ 2 h 15"/>
                <a:gd name="T4" fmla="*/ 0 w 11"/>
                <a:gd name="T5" fmla="*/ 9 h 15"/>
                <a:gd name="T6" fmla="*/ 10 w 11"/>
                <a:gd name="T7" fmla="*/ 6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10" y="6"/>
                  </a:moveTo>
                  <a:lnTo>
                    <a:pt x="10" y="2"/>
                  </a:lnTo>
                  <a:cubicBezTo>
                    <a:pt x="4" y="0"/>
                    <a:pt x="3" y="8"/>
                    <a:pt x="0" y="9"/>
                  </a:cubicBezTo>
                  <a:cubicBezTo>
                    <a:pt x="3" y="15"/>
                    <a:pt x="11" y="12"/>
                    <a:pt x="10" y="6"/>
                  </a:cubicBezTo>
                  <a:close/>
                </a:path>
              </a:pathLst>
            </a:custGeom>
            <a:solidFill>
              <a:srgbClr val="FFFFFF"/>
            </a:solidFill>
            <a:ln w="0">
              <a:solidFill>
                <a:srgbClr val="FFFFFF"/>
              </a:solidFill>
              <a:round/>
            </a:ln>
          </p:spPr>
          <p:txBody>
            <a:bodyPr/>
            <a:lstStyle/>
            <a:p>
              <a:endParaRPr lang="zh-CN" altLang="en-US"/>
            </a:p>
          </p:txBody>
        </p:sp>
        <p:sp>
          <p:nvSpPr>
            <p:cNvPr id="15458" name="Freeform 82"/>
            <p:cNvSpPr/>
            <p:nvPr/>
          </p:nvSpPr>
          <p:spPr bwMode="auto">
            <a:xfrm flipV="1">
              <a:off x="3232" y="1105"/>
              <a:ext cx="18" cy="15"/>
            </a:xfrm>
            <a:custGeom>
              <a:avLst/>
              <a:gdLst>
                <a:gd name="T0" fmla="*/ 16 w 18"/>
                <a:gd name="T1" fmla="*/ 9 h 15"/>
                <a:gd name="T2" fmla="*/ 10 w 18"/>
                <a:gd name="T3" fmla="*/ 1 h 15"/>
                <a:gd name="T4" fmla="*/ 0 w 18"/>
                <a:gd name="T5" fmla="*/ 2 h 15"/>
                <a:gd name="T6" fmla="*/ 16 w 18"/>
                <a:gd name="T7" fmla="*/ 9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16" y="9"/>
                  </a:moveTo>
                  <a:cubicBezTo>
                    <a:pt x="18" y="3"/>
                    <a:pt x="12" y="5"/>
                    <a:pt x="10" y="1"/>
                  </a:cubicBezTo>
                  <a:cubicBezTo>
                    <a:pt x="7" y="1"/>
                    <a:pt x="3" y="0"/>
                    <a:pt x="0" y="2"/>
                  </a:cubicBezTo>
                  <a:cubicBezTo>
                    <a:pt x="1" y="8"/>
                    <a:pt x="12" y="15"/>
                    <a:pt x="16" y="9"/>
                  </a:cubicBezTo>
                  <a:close/>
                </a:path>
              </a:pathLst>
            </a:custGeom>
            <a:solidFill>
              <a:srgbClr val="FFFFFF"/>
            </a:solidFill>
            <a:ln w="0">
              <a:solidFill>
                <a:srgbClr val="FFFFFF"/>
              </a:solidFill>
              <a:round/>
            </a:ln>
          </p:spPr>
          <p:txBody>
            <a:bodyPr/>
            <a:lstStyle/>
            <a:p>
              <a:endParaRPr lang="zh-CN" altLang="en-US"/>
            </a:p>
          </p:txBody>
        </p:sp>
        <p:sp>
          <p:nvSpPr>
            <p:cNvPr id="15459" name="Freeform 83"/>
            <p:cNvSpPr/>
            <p:nvPr/>
          </p:nvSpPr>
          <p:spPr bwMode="auto">
            <a:xfrm flipV="1">
              <a:off x="3329" y="1198"/>
              <a:ext cx="91" cy="166"/>
            </a:xfrm>
            <a:custGeom>
              <a:avLst/>
              <a:gdLst>
                <a:gd name="T0" fmla="*/ 90 w 91"/>
                <a:gd name="T1" fmla="*/ 108 h 166"/>
                <a:gd name="T2" fmla="*/ 12 w 91"/>
                <a:gd name="T3" fmla="*/ 0 h 166"/>
                <a:gd name="T4" fmla="*/ 2 w 91"/>
                <a:gd name="T5" fmla="*/ 15 h 166"/>
                <a:gd name="T6" fmla="*/ 25 w 91"/>
                <a:gd name="T7" fmla="*/ 85 h 166"/>
                <a:gd name="T8" fmla="*/ 44 w 91"/>
                <a:gd name="T9" fmla="*/ 144 h 166"/>
                <a:gd name="T10" fmla="*/ 75 w 91"/>
                <a:gd name="T11" fmla="*/ 163 h 166"/>
                <a:gd name="T12" fmla="*/ 90 w 91"/>
                <a:gd name="T13" fmla="*/ 108 h 166"/>
                <a:gd name="T14" fmla="*/ 0 60000 65536"/>
                <a:gd name="T15" fmla="*/ 0 60000 65536"/>
                <a:gd name="T16" fmla="*/ 0 60000 65536"/>
                <a:gd name="T17" fmla="*/ 0 60000 65536"/>
                <a:gd name="T18" fmla="*/ 0 60000 65536"/>
                <a:gd name="T19" fmla="*/ 0 60000 65536"/>
                <a:gd name="T20" fmla="*/ 0 60000 65536"/>
                <a:gd name="T21" fmla="*/ 0 w 91"/>
                <a:gd name="T22" fmla="*/ 0 h 166"/>
                <a:gd name="T23" fmla="*/ 91 w 91"/>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66">
                  <a:moveTo>
                    <a:pt x="90" y="108"/>
                  </a:moveTo>
                  <a:cubicBezTo>
                    <a:pt x="78" y="65"/>
                    <a:pt x="56" y="19"/>
                    <a:pt x="12" y="0"/>
                  </a:cubicBezTo>
                  <a:cubicBezTo>
                    <a:pt x="5" y="1"/>
                    <a:pt x="0" y="9"/>
                    <a:pt x="2" y="15"/>
                  </a:cubicBezTo>
                  <a:cubicBezTo>
                    <a:pt x="11" y="34"/>
                    <a:pt x="14" y="63"/>
                    <a:pt x="25" y="85"/>
                  </a:cubicBezTo>
                  <a:cubicBezTo>
                    <a:pt x="22" y="109"/>
                    <a:pt x="42" y="123"/>
                    <a:pt x="44" y="144"/>
                  </a:cubicBezTo>
                  <a:cubicBezTo>
                    <a:pt x="53" y="152"/>
                    <a:pt x="63" y="166"/>
                    <a:pt x="75" y="163"/>
                  </a:cubicBezTo>
                  <a:cubicBezTo>
                    <a:pt x="91" y="149"/>
                    <a:pt x="89" y="127"/>
                    <a:pt x="90" y="108"/>
                  </a:cubicBezTo>
                  <a:close/>
                </a:path>
              </a:pathLst>
            </a:custGeom>
            <a:solidFill>
              <a:srgbClr val="FFBFBF"/>
            </a:solidFill>
            <a:ln w="0">
              <a:solidFill>
                <a:srgbClr val="FFBFBF"/>
              </a:solidFill>
              <a:round/>
            </a:ln>
          </p:spPr>
          <p:txBody>
            <a:bodyPr/>
            <a:lstStyle/>
            <a:p>
              <a:endParaRPr lang="zh-CN" altLang="en-US"/>
            </a:p>
          </p:txBody>
        </p:sp>
        <p:sp>
          <p:nvSpPr>
            <p:cNvPr id="15460" name="Freeform 84"/>
            <p:cNvSpPr/>
            <p:nvPr/>
          </p:nvSpPr>
          <p:spPr bwMode="auto">
            <a:xfrm flipV="1">
              <a:off x="2898" y="1199"/>
              <a:ext cx="79" cy="161"/>
            </a:xfrm>
            <a:custGeom>
              <a:avLst/>
              <a:gdLst>
                <a:gd name="T0" fmla="*/ 53 w 79"/>
                <a:gd name="T1" fmla="*/ 129 h 161"/>
                <a:gd name="T2" fmla="*/ 62 w 79"/>
                <a:gd name="T3" fmla="*/ 111 h 161"/>
                <a:gd name="T4" fmla="*/ 79 w 79"/>
                <a:gd name="T5" fmla="*/ 9 h 161"/>
                <a:gd name="T6" fmla="*/ 56 w 79"/>
                <a:gd name="T7" fmla="*/ 5 h 161"/>
                <a:gd name="T8" fmla="*/ 0 w 79"/>
                <a:gd name="T9" fmla="*/ 111 h 161"/>
                <a:gd name="T10" fmla="*/ 13 w 79"/>
                <a:gd name="T11" fmla="*/ 146 h 161"/>
                <a:gd name="T12" fmla="*/ 53 w 79"/>
                <a:gd name="T13" fmla="*/ 129 h 161"/>
                <a:gd name="T14" fmla="*/ 0 60000 65536"/>
                <a:gd name="T15" fmla="*/ 0 60000 65536"/>
                <a:gd name="T16" fmla="*/ 0 60000 65536"/>
                <a:gd name="T17" fmla="*/ 0 60000 65536"/>
                <a:gd name="T18" fmla="*/ 0 60000 65536"/>
                <a:gd name="T19" fmla="*/ 0 60000 65536"/>
                <a:gd name="T20" fmla="*/ 0 60000 65536"/>
                <a:gd name="T21" fmla="*/ 0 w 79"/>
                <a:gd name="T22" fmla="*/ 0 h 161"/>
                <a:gd name="T23" fmla="*/ 79 w 79"/>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61">
                  <a:moveTo>
                    <a:pt x="53" y="129"/>
                  </a:moveTo>
                  <a:cubicBezTo>
                    <a:pt x="55" y="122"/>
                    <a:pt x="55" y="113"/>
                    <a:pt x="62" y="111"/>
                  </a:cubicBezTo>
                  <a:cubicBezTo>
                    <a:pt x="67" y="75"/>
                    <a:pt x="73" y="45"/>
                    <a:pt x="79" y="9"/>
                  </a:cubicBezTo>
                  <a:cubicBezTo>
                    <a:pt x="71" y="7"/>
                    <a:pt x="64" y="0"/>
                    <a:pt x="56" y="5"/>
                  </a:cubicBezTo>
                  <a:cubicBezTo>
                    <a:pt x="14" y="24"/>
                    <a:pt x="1" y="70"/>
                    <a:pt x="0" y="111"/>
                  </a:cubicBezTo>
                  <a:cubicBezTo>
                    <a:pt x="0" y="125"/>
                    <a:pt x="4" y="137"/>
                    <a:pt x="13" y="146"/>
                  </a:cubicBezTo>
                  <a:cubicBezTo>
                    <a:pt x="29" y="161"/>
                    <a:pt x="47" y="145"/>
                    <a:pt x="53" y="129"/>
                  </a:cubicBezTo>
                  <a:close/>
                </a:path>
              </a:pathLst>
            </a:custGeom>
            <a:solidFill>
              <a:srgbClr val="FFBFBF"/>
            </a:solidFill>
            <a:ln w="0">
              <a:solidFill>
                <a:srgbClr val="FFBFBF"/>
              </a:solidFill>
              <a:round/>
            </a:ln>
          </p:spPr>
          <p:txBody>
            <a:bodyPr/>
            <a:lstStyle/>
            <a:p>
              <a:endParaRPr lang="zh-CN" altLang="en-US"/>
            </a:p>
          </p:txBody>
        </p:sp>
        <p:sp>
          <p:nvSpPr>
            <p:cNvPr id="15461" name="Rectangle 85"/>
            <p:cNvSpPr>
              <a:spLocks noChangeArrowheads="1"/>
            </p:cNvSpPr>
            <p:nvPr/>
          </p:nvSpPr>
          <p:spPr bwMode="auto">
            <a:xfrm>
              <a:off x="2967" y="1210"/>
              <a:ext cx="1" cy="6"/>
            </a:xfrm>
            <a:prstGeom prst="rect">
              <a:avLst/>
            </a:prstGeom>
            <a:solidFill>
              <a:srgbClr val="FFFFFF"/>
            </a:solidFill>
            <a:ln w="0">
              <a:solidFill>
                <a:srgbClr val="FFFFFF"/>
              </a:solidFill>
              <a:miter lim="800000"/>
            </a:ln>
          </p:spPr>
          <p:txBody>
            <a:bodyPr/>
            <a:lstStyle/>
            <a:p>
              <a:endParaRPr lang="zh-CN" altLang="en-US"/>
            </a:p>
          </p:txBody>
        </p:sp>
        <p:sp>
          <p:nvSpPr>
            <p:cNvPr id="15462" name="Freeform 86"/>
            <p:cNvSpPr/>
            <p:nvPr/>
          </p:nvSpPr>
          <p:spPr bwMode="auto">
            <a:xfrm flipV="1">
              <a:off x="2893" y="1235"/>
              <a:ext cx="69" cy="73"/>
            </a:xfrm>
            <a:custGeom>
              <a:avLst/>
              <a:gdLst>
                <a:gd name="T0" fmla="*/ 54 w 69"/>
                <a:gd name="T1" fmla="*/ 50 h 73"/>
                <a:gd name="T2" fmla="*/ 67 w 69"/>
                <a:gd name="T3" fmla="*/ 0 h 73"/>
                <a:gd name="T4" fmla="*/ 41 w 69"/>
                <a:gd name="T5" fmla="*/ 49 h 73"/>
                <a:gd name="T6" fmla="*/ 18 w 69"/>
                <a:gd name="T7" fmla="*/ 72 h 73"/>
                <a:gd name="T8" fmla="*/ 54 w 69"/>
                <a:gd name="T9" fmla="*/ 50 h 73"/>
                <a:gd name="T10" fmla="*/ 0 60000 65536"/>
                <a:gd name="T11" fmla="*/ 0 60000 65536"/>
                <a:gd name="T12" fmla="*/ 0 60000 65536"/>
                <a:gd name="T13" fmla="*/ 0 60000 65536"/>
                <a:gd name="T14" fmla="*/ 0 60000 65536"/>
                <a:gd name="T15" fmla="*/ 0 w 69"/>
                <a:gd name="T16" fmla="*/ 0 h 73"/>
                <a:gd name="T17" fmla="*/ 69 w 69"/>
                <a:gd name="T18" fmla="*/ 73 h 73"/>
              </a:gdLst>
              <a:ahLst/>
              <a:cxnLst>
                <a:cxn ang="T10">
                  <a:pos x="T0" y="T1"/>
                </a:cxn>
                <a:cxn ang="T11">
                  <a:pos x="T2" y="T3"/>
                </a:cxn>
                <a:cxn ang="T12">
                  <a:pos x="T4" y="T5"/>
                </a:cxn>
                <a:cxn ang="T13">
                  <a:pos x="T6" y="T7"/>
                </a:cxn>
                <a:cxn ang="T14">
                  <a:pos x="T8" y="T9"/>
                </a:cxn>
              </a:cxnLst>
              <a:rect l="T15" t="T16" r="T17" b="T18"/>
              <a:pathLst>
                <a:path w="69" h="73">
                  <a:moveTo>
                    <a:pt x="54" y="50"/>
                  </a:moveTo>
                  <a:cubicBezTo>
                    <a:pt x="64" y="37"/>
                    <a:pt x="69" y="18"/>
                    <a:pt x="67" y="0"/>
                  </a:cubicBezTo>
                  <a:cubicBezTo>
                    <a:pt x="56" y="16"/>
                    <a:pt x="59" y="38"/>
                    <a:pt x="41" y="49"/>
                  </a:cubicBezTo>
                  <a:cubicBezTo>
                    <a:pt x="36" y="64"/>
                    <a:pt x="0" y="55"/>
                    <a:pt x="18" y="72"/>
                  </a:cubicBezTo>
                  <a:cubicBezTo>
                    <a:pt x="33" y="73"/>
                    <a:pt x="43" y="61"/>
                    <a:pt x="54" y="50"/>
                  </a:cubicBezTo>
                  <a:close/>
                </a:path>
              </a:pathLst>
            </a:custGeom>
            <a:solidFill>
              <a:srgbClr val="000000"/>
            </a:solidFill>
            <a:ln w="0">
              <a:solidFill>
                <a:srgbClr val="000000"/>
              </a:solidFill>
              <a:round/>
            </a:ln>
          </p:spPr>
          <p:txBody>
            <a:bodyPr/>
            <a:lstStyle/>
            <a:p>
              <a:endParaRPr lang="zh-CN" altLang="en-US"/>
            </a:p>
          </p:txBody>
        </p:sp>
        <p:sp>
          <p:nvSpPr>
            <p:cNvPr id="15463" name="Freeform 87"/>
            <p:cNvSpPr/>
            <p:nvPr/>
          </p:nvSpPr>
          <p:spPr bwMode="auto">
            <a:xfrm flipV="1">
              <a:off x="3359" y="1237"/>
              <a:ext cx="44" cy="81"/>
            </a:xfrm>
            <a:custGeom>
              <a:avLst/>
              <a:gdLst>
                <a:gd name="T0" fmla="*/ 44 w 44"/>
                <a:gd name="T1" fmla="*/ 78 h 81"/>
                <a:gd name="T2" fmla="*/ 26 w 44"/>
                <a:gd name="T3" fmla="*/ 62 h 81"/>
                <a:gd name="T4" fmla="*/ 20 w 44"/>
                <a:gd name="T5" fmla="*/ 52 h 81"/>
                <a:gd name="T6" fmla="*/ 27 w 44"/>
                <a:gd name="T7" fmla="*/ 26 h 81"/>
                <a:gd name="T8" fmla="*/ 5 w 44"/>
                <a:gd name="T9" fmla="*/ 0 h 81"/>
                <a:gd name="T10" fmla="*/ 18 w 44"/>
                <a:gd name="T11" fmla="*/ 36 h 81"/>
                <a:gd name="T12" fmla="*/ 0 w 44"/>
                <a:gd name="T13" fmla="*/ 23 h 81"/>
                <a:gd name="T14" fmla="*/ 36 w 44"/>
                <a:gd name="T15" fmla="*/ 81 h 81"/>
                <a:gd name="T16" fmla="*/ 44 w 44"/>
                <a:gd name="T17" fmla="*/ 78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81"/>
                <a:gd name="T29" fmla="*/ 44 w 44"/>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81">
                  <a:moveTo>
                    <a:pt x="44" y="78"/>
                  </a:moveTo>
                  <a:cubicBezTo>
                    <a:pt x="41" y="71"/>
                    <a:pt x="31" y="68"/>
                    <a:pt x="26" y="62"/>
                  </a:cubicBezTo>
                  <a:lnTo>
                    <a:pt x="20" y="52"/>
                  </a:lnTo>
                  <a:cubicBezTo>
                    <a:pt x="35" y="53"/>
                    <a:pt x="30" y="33"/>
                    <a:pt x="27" y="26"/>
                  </a:cubicBezTo>
                  <a:cubicBezTo>
                    <a:pt x="20" y="17"/>
                    <a:pt x="15" y="5"/>
                    <a:pt x="5" y="0"/>
                  </a:cubicBezTo>
                  <a:cubicBezTo>
                    <a:pt x="8" y="13"/>
                    <a:pt x="23" y="24"/>
                    <a:pt x="18" y="36"/>
                  </a:cubicBezTo>
                  <a:cubicBezTo>
                    <a:pt x="10" y="35"/>
                    <a:pt x="6" y="27"/>
                    <a:pt x="0" y="23"/>
                  </a:cubicBezTo>
                  <a:cubicBezTo>
                    <a:pt x="4" y="45"/>
                    <a:pt x="17" y="66"/>
                    <a:pt x="36" y="81"/>
                  </a:cubicBezTo>
                  <a:cubicBezTo>
                    <a:pt x="39" y="81"/>
                    <a:pt x="42" y="81"/>
                    <a:pt x="44" y="78"/>
                  </a:cubicBezTo>
                  <a:close/>
                </a:path>
              </a:pathLst>
            </a:custGeom>
            <a:solidFill>
              <a:srgbClr val="000000"/>
            </a:solidFill>
            <a:ln w="0">
              <a:solidFill>
                <a:srgbClr val="000000"/>
              </a:solidFill>
              <a:round/>
            </a:ln>
          </p:spPr>
          <p:txBody>
            <a:bodyPr/>
            <a:lstStyle/>
            <a:p>
              <a:endParaRPr lang="zh-CN" altLang="en-US"/>
            </a:p>
          </p:txBody>
        </p:sp>
        <p:sp>
          <p:nvSpPr>
            <p:cNvPr id="15464" name="Freeform 88"/>
            <p:cNvSpPr/>
            <p:nvPr/>
          </p:nvSpPr>
          <p:spPr bwMode="auto">
            <a:xfrm flipV="1">
              <a:off x="2920" y="1268"/>
              <a:ext cx="37" cy="56"/>
            </a:xfrm>
            <a:custGeom>
              <a:avLst/>
              <a:gdLst>
                <a:gd name="T0" fmla="*/ 19 w 37"/>
                <a:gd name="T1" fmla="*/ 48 h 56"/>
                <a:gd name="T2" fmla="*/ 18 w 37"/>
                <a:gd name="T3" fmla="*/ 22 h 56"/>
                <a:gd name="T4" fmla="*/ 36 w 37"/>
                <a:gd name="T5" fmla="*/ 8 h 56"/>
                <a:gd name="T6" fmla="*/ 31 w 37"/>
                <a:gd name="T7" fmla="*/ 2 h 56"/>
                <a:gd name="T8" fmla="*/ 7 w 37"/>
                <a:gd name="T9" fmla="*/ 21 h 56"/>
                <a:gd name="T10" fmla="*/ 19 w 37"/>
                <a:gd name="T11" fmla="*/ 48 h 56"/>
                <a:gd name="T12" fmla="*/ 0 60000 65536"/>
                <a:gd name="T13" fmla="*/ 0 60000 65536"/>
                <a:gd name="T14" fmla="*/ 0 60000 65536"/>
                <a:gd name="T15" fmla="*/ 0 60000 65536"/>
                <a:gd name="T16" fmla="*/ 0 60000 65536"/>
                <a:gd name="T17" fmla="*/ 0 60000 65536"/>
                <a:gd name="T18" fmla="*/ 0 w 37"/>
                <a:gd name="T19" fmla="*/ 0 h 56"/>
                <a:gd name="T20" fmla="*/ 37 w 3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7" h="56">
                  <a:moveTo>
                    <a:pt x="19" y="48"/>
                  </a:moveTo>
                  <a:cubicBezTo>
                    <a:pt x="14" y="41"/>
                    <a:pt x="13" y="29"/>
                    <a:pt x="18" y="22"/>
                  </a:cubicBezTo>
                  <a:cubicBezTo>
                    <a:pt x="22" y="16"/>
                    <a:pt x="28" y="9"/>
                    <a:pt x="36" y="8"/>
                  </a:cubicBezTo>
                  <a:cubicBezTo>
                    <a:pt x="37" y="5"/>
                    <a:pt x="33" y="2"/>
                    <a:pt x="31" y="2"/>
                  </a:cubicBezTo>
                  <a:cubicBezTo>
                    <a:pt x="18" y="0"/>
                    <a:pt x="13" y="12"/>
                    <a:pt x="7" y="21"/>
                  </a:cubicBezTo>
                  <a:cubicBezTo>
                    <a:pt x="8" y="30"/>
                    <a:pt x="0" y="56"/>
                    <a:pt x="19" y="48"/>
                  </a:cubicBezTo>
                  <a:close/>
                </a:path>
              </a:pathLst>
            </a:custGeom>
            <a:solidFill>
              <a:srgbClr val="000000"/>
            </a:solidFill>
            <a:ln w="0">
              <a:solidFill>
                <a:srgbClr val="000000"/>
              </a:solidFill>
              <a:round/>
            </a:ln>
          </p:spPr>
          <p:txBody>
            <a:bodyPr/>
            <a:lstStyle/>
            <a:p>
              <a:endParaRPr lang="zh-CN" altLang="en-US"/>
            </a:p>
          </p:txBody>
        </p:sp>
        <p:sp>
          <p:nvSpPr>
            <p:cNvPr id="15465" name="Freeform 89"/>
            <p:cNvSpPr/>
            <p:nvPr/>
          </p:nvSpPr>
          <p:spPr bwMode="auto">
            <a:xfrm flipV="1">
              <a:off x="3019" y="1289"/>
              <a:ext cx="247" cy="176"/>
            </a:xfrm>
            <a:custGeom>
              <a:avLst/>
              <a:gdLst>
                <a:gd name="T0" fmla="*/ 168 w 247"/>
                <a:gd name="T1" fmla="*/ 167 h 176"/>
                <a:gd name="T2" fmla="*/ 223 w 247"/>
                <a:gd name="T3" fmla="*/ 155 h 176"/>
                <a:gd name="T4" fmla="*/ 243 w 247"/>
                <a:gd name="T5" fmla="*/ 74 h 176"/>
                <a:gd name="T6" fmla="*/ 226 w 247"/>
                <a:gd name="T7" fmla="*/ 5 h 176"/>
                <a:gd name="T8" fmla="*/ 187 w 247"/>
                <a:gd name="T9" fmla="*/ 12 h 176"/>
                <a:gd name="T10" fmla="*/ 40 w 247"/>
                <a:gd name="T11" fmla="*/ 0 h 176"/>
                <a:gd name="T12" fmla="*/ 57 w 247"/>
                <a:gd name="T13" fmla="*/ 128 h 176"/>
                <a:gd name="T14" fmla="*/ 108 w 247"/>
                <a:gd name="T15" fmla="*/ 176 h 176"/>
                <a:gd name="T16" fmla="*/ 168 w 247"/>
                <a:gd name="T17" fmla="*/ 167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176"/>
                <a:gd name="T29" fmla="*/ 247 w 247"/>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176">
                  <a:moveTo>
                    <a:pt x="168" y="167"/>
                  </a:moveTo>
                  <a:cubicBezTo>
                    <a:pt x="185" y="160"/>
                    <a:pt x="210" y="171"/>
                    <a:pt x="223" y="155"/>
                  </a:cubicBezTo>
                  <a:cubicBezTo>
                    <a:pt x="241" y="132"/>
                    <a:pt x="236" y="101"/>
                    <a:pt x="243" y="74"/>
                  </a:cubicBezTo>
                  <a:cubicBezTo>
                    <a:pt x="247" y="48"/>
                    <a:pt x="245" y="21"/>
                    <a:pt x="226" y="5"/>
                  </a:cubicBezTo>
                  <a:cubicBezTo>
                    <a:pt x="212" y="1"/>
                    <a:pt x="199" y="11"/>
                    <a:pt x="187" y="12"/>
                  </a:cubicBezTo>
                  <a:cubicBezTo>
                    <a:pt x="136" y="35"/>
                    <a:pt x="88" y="0"/>
                    <a:pt x="40" y="0"/>
                  </a:cubicBezTo>
                  <a:cubicBezTo>
                    <a:pt x="0" y="41"/>
                    <a:pt x="41" y="88"/>
                    <a:pt x="57" y="128"/>
                  </a:cubicBezTo>
                  <a:cubicBezTo>
                    <a:pt x="73" y="146"/>
                    <a:pt x="82" y="171"/>
                    <a:pt x="108" y="176"/>
                  </a:cubicBezTo>
                  <a:cubicBezTo>
                    <a:pt x="129" y="175"/>
                    <a:pt x="148" y="166"/>
                    <a:pt x="168" y="167"/>
                  </a:cubicBezTo>
                  <a:close/>
                </a:path>
              </a:pathLst>
            </a:custGeom>
            <a:solidFill>
              <a:srgbClr val="000000"/>
            </a:solidFill>
            <a:ln w="0">
              <a:solidFill>
                <a:srgbClr val="000000"/>
              </a:solidFill>
              <a:round/>
            </a:ln>
          </p:spPr>
          <p:txBody>
            <a:bodyPr/>
            <a:lstStyle/>
            <a:p>
              <a:endParaRPr lang="zh-CN" altLang="en-US"/>
            </a:p>
          </p:txBody>
        </p:sp>
        <p:sp>
          <p:nvSpPr>
            <p:cNvPr id="15466" name="Freeform 90"/>
            <p:cNvSpPr/>
            <p:nvPr/>
          </p:nvSpPr>
          <p:spPr bwMode="auto">
            <a:xfrm flipV="1">
              <a:off x="3086" y="1298"/>
              <a:ext cx="158" cy="68"/>
            </a:xfrm>
            <a:custGeom>
              <a:avLst/>
              <a:gdLst>
                <a:gd name="T0" fmla="*/ 133 w 158"/>
                <a:gd name="T1" fmla="*/ 56 h 68"/>
                <a:gd name="T2" fmla="*/ 158 w 158"/>
                <a:gd name="T3" fmla="*/ 14 h 68"/>
                <a:gd name="T4" fmla="*/ 0 w 158"/>
                <a:gd name="T5" fmla="*/ 25 h 68"/>
                <a:gd name="T6" fmla="*/ 47 w 158"/>
                <a:gd name="T7" fmla="*/ 64 h 68"/>
                <a:gd name="T8" fmla="*/ 133 w 158"/>
                <a:gd name="T9" fmla="*/ 56 h 68"/>
                <a:gd name="T10" fmla="*/ 0 60000 65536"/>
                <a:gd name="T11" fmla="*/ 0 60000 65536"/>
                <a:gd name="T12" fmla="*/ 0 60000 65536"/>
                <a:gd name="T13" fmla="*/ 0 60000 65536"/>
                <a:gd name="T14" fmla="*/ 0 60000 65536"/>
                <a:gd name="T15" fmla="*/ 0 w 158"/>
                <a:gd name="T16" fmla="*/ 0 h 68"/>
                <a:gd name="T17" fmla="*/ 158 w 158"/>
                <a:gd name="T18" fmla="*/ 68 h 68"/>
              </a:gdLst>
              <a:ahLst/>
              <a:cxnLst>
                <a:cxn ang="T10">
                  <a:pos x="T0" y="T1"/>
                </a:cxn>
                <a:cxn ang="T11">
                  <a:pos x="T2" y="T3"/>
                </a:cxn>
                <a:cxn ang="T12">
                  <a:pos x="T4" y="T5"/>
                </a:cxn>
                <a:cxn ang="T13">
                  <a:pos x="T6" y="T7"/>
                </a:cxn>
                <a:cxn ang="T14">
                  <a:pos x="T8" y="T9"/>
                </a:cxn>
              </a:cxnLst>
              <a:rect l="T15" t="T16" r="T17" b="T18"/>
              <a:pathLst>
                <a:path w="158" h="68">
                  <a:moveTo>
                    <a:pt x="133" y="56"/>
                  </a:moveTo>
                  <a:cubicBezTo>
                    <a:pt x="149" y="48"/>
                    <a:pt x="157" y="32"/>
                    <a:pt x="158" y="14"/>
                  </a:cubicBezTo>
                  <a:cubicBezTo>
                    <a:pt x="102" y="7"/>
                    <a:pt x="51" y="0"/>
                    <a:pt x="0" y="25"/>
                  </a:cubicBezTo>
                  <a:cubicBezTo>
                    <a:pt x="11" y="40"/>
                    <a:pt x="24" y="68"/>
                    <a:pt x="47" y="64"/>
                  </a:cubicBezTo>
                  <a:cubicBezTo>
                    <a:pt x="74" y="61"/>
                    <a:pt x="102" y="52"/>
                    <a:pt x="133" y="56"/>
                  </a:cubicBezTo>
                  <a:close/>
                </a:path>
              </a:pathLst>
            </a:custGeom>
            <a:solidFill>
              <a:srgbClr val="FFFFFF"/>
            </a:solidFill>
            <a:ln w="0">
              <a:solidFill>
                <a:srgbClr val="FFFFFF"/>
              </a:solidFill>
              <a:round/>
            </a:ln>
          </p:spPr>
          <p:txBody>
            <a:bodyPr/>
            <a:lstStyle/>
            <a:p>
              <a:endParaRPr lang="zh-CN" altLang="en-US"/>
            </a:p>
          </p:txBody>
        </p:sp>
        <p:sp>
          <p:nvSpPr>
            <p:cNvPr id="15467" name="Freeform 91"/>
            <p:cNvSpPr/>
            <p:nvPr/>
          </p:nvSpPr>
          <p:spPr bwMode="auto">
            <a:xfrm flipV="1">
              <a:off x="3098" y="1391"/>
              <a:ext cx="107" cy="24"/>
            </a:xfrm>
            <a:custGeom>
              <a:avLst/>
              <a:gdLst>
                <a:gd name="T0" fmla="*/ 107 w 107"/>
                <a:gd name="T1" fmla="*/ 6 h 24"/>
                <a:gd name="T2" fmla="*/ 0 w 107"/>
                <a:gd name="T3" fmla="*/ 1 h 24"/>
                <a:gd name="T4" fmla="*/ 29 w 107"/>
                <a:gd name="T5" fmla="*/ 21 h 24"/>
                <a:gd name="T6" fmla="*/ 60 w 107"/>
                <a:gd name="T7" fmla="*/ 12 h 24"/>
                <a:gd name="T8" fmla="*/ 74 w 107"/>
                <a:gd name="T9" fmla="*/ 24 h 24"/>
                <a:gd name="T10" fmla="*/ 107 w 107"/>
                <a:gd name="T11" fmla="*/ 6 h 24"/>
                <a:gd name="T12" fmla="*/ 0 60000 65536"/>
                <a:gd name="T13" fmla="*/ 0 60000 65536"/>
                <a:gd name="T14" fmla="*/ 0 60000 65536"/>
                <a:gd name="T15" fmla="*/ 0 60000 65536"/>
                <a:gd name="T16" fmla="*/ 0 60000 65536"/>
                <a:gd name="T17" fmla="*/ 0 60000 65536"/>
                <a:gd name="T18" fmla="*/ 0 w 107"/>
                <a:gd name="T19" fmla="*/ 0 h 24"/>
                <a:gd name="T20" fmla="*/ 107 w 10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07" h="24">
                  <a:moveTo>
                    <a:pt x="107" y="6"/>
                  </a:moveTo>
                  <a:cubicBezTo>
                    <a:pt x="70" y="3"/>
                    <a:pt x="36" y="9"/>
                    <a:pt x="0" y="1"/>
                  </a:cubicBezTo>
                  <a:cubicBezTo>
                    <a:pt x="6" y="12"/>
                    <a:pt x="18" y="17"/>
                    <a:pt x="29" y="21"/>
                  </a:cubicBezTo>
                  <a:cubicBezTo>
                    <a:pt x="41" y="22"/>
                    <a:pt x="47" y="0"/>
                    <a:pt x="60" y="12"/>
                  </a:cubicBezTo>
                  <a:cubicBezTo>
                    <a:pt x="62" y="18"/>
                    <a:pt x="68" y="22"/>
                    <a:pt x="74" y="24"/>
                  </a:cubicBezTo>
                  <a:cubicBezTo>
                    <a:pt x="86" y="22"/>
                    <a:pt x="102" y="20"/>
                    <a:pt x="107" y="6"/>
                  </a:cubicBezTo>
                  <a:close/>
                </a:path>
              </a:pathLst>
            </a:custGeom>
            <a:solidFill>
              <a:srgbClr val="FF0000"/>
            </a:solidFill>
            <a:ln w="0">
              <a:solidFill>
                <a:srgbClr val="FF0000"/>
              </a:solidFill>
              <a:round/>
            </a:ln>
          </p:spPr>
          <p:txBody>
            <a:bodyPr/>
            <a:lstStyle/>
            <a:p>
              <a:endParaRPr lang="zh-CN" altLang="en-US"/>
            </a:p>
          </p:txBody>
        </p:sp>
        <p:sp>
          <p:nvSpPr>
            <p:cNvPr id="15468" name="Freeform 92"/>
            <p:cNvSpPr/>
            <p:nvPr/>
          </p:nvSpPr>
          <p:spPr bwMode="auto">
            <a:xfrm flipV="1">
              <a:off x="3059" y="1415"/>
              <a:ext cx="192" cy="38"/>
            </a:xfrm>
            <a:custGeom>
              <a:avLst/>
              <a:gdLst>
                <a:gd name="T0" fmla="*/ 192 w 192"/>
                <a:gd name="T1" fmla="*/ 26 h 38"/>
                <a:gd name="T2" fmla="*/ 182 w 192"/>
                <a:gd name="T3" fmla="*/ 4 h 38"/>
                <a:gd name="T4" fmla="*/ 98 w 192"/>
                <a:gd name="T5" fmla="*/ 21 h 38"/>
                <a:gd name="T6" fmla="*/ 17 w 192"/>
                <a:gd name="T7" fmla="*/ 0 h 38"/>
                <a:gd name="T8" fmla="*/ 0 w 192"/>
                <a:gd name="T9" fmla="*/ 17 h 38"/>
                <a:gd name="T10" fmla="*/ 0 w 192"/>
                <a:gd name="T11" fmla="*/ 23 h 38"/>
                <a:gd name="T12" fmla="*/ 147 w 192"/>
                <a:gd name="T13" fmla="*/ 32 h 38"/>
                <a:gd name="T14" fmla="*/ 192 w 192"/>
                <a:gd name="T15" fmla="*/ 26 h 38"/>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38"/>
                <a:gd name="T26" fmla="*/ 192 w 192"/>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38">
                  <a:moveTo>
                    <a:pt x="192" y="26"/>
                  </a:moveTo>
                  <a:cubicBezTo>
                    <a:pt x="192" y="17"/>
                    <a:pt x="186" y="9"/>
                    <a:pt x="182" y="4"/>
                  </a:cubicBezTo>
                  <a:cubicBezTo>
                    <a:pt x="151" y="3"/>
                    <a:pt x="129" y="26"/>
                    <a:pt x="98" y="21"/>
                  </a:cubicBezTo>
                  <a:cubicBezTo>
                    <a:pt x="69" y="18"/>
                    <a:pt x="45" y="5"/>
                    <a:pt x="17" y="0"/>
                  </a:cubicBezTo>
                  <a:cubicBezTo>
                    <a:pt x="8" y="0"/>
                    <a:pt x="5" y="11"/>
                    <a:pt x="0" y="17"/>
                  </a:cubicBezTo>
                  <a:lnTo>
                    <a:pt x="0" y="23"/>
                  </a:lnTo>
                  <a:cubicBezTo>
                    <a:pt x="50" y="32"/>
                    <a:pt x="92" y="38"/>
                    <a:pt x="147" y="32"/>
                  </a:cubicBezTo>
                  <a:cubicBezTo>
                    <a:pt x="161" y="23"/>
                    <a:pt x="176" y="30"/>
                    <a:pt x="192" y="26"/>
                  </a:cubicBezTo>
                  <a:close/>
                </a:path>
              </a:pathLst>
            </a:custGeom>
            <a:solidFill>
              <a:srgbClr val="FFFFFF"/>
            </a:solidFill>
            <a:ln w="0">
              <a:solidFill>
                <a:srgbClr val="FFFFFF"/>
              </a:solidFill>
              <a:round/>
            </a:ln>
          </p:spPr>
          <p:txBody>
            <a:bodyPr/>
            <a:lstStyle/>
            <a:p>
              <a:endParaRPr lang="zh-CN" altLang="en-US"/>
            </a:p>
          </p:txBody>
        </p:sp>
        <p:sp>
          <p:nvSpPr>
            <p:cNvPr id="15469" name="Freeform 93"/>
            <p:cNvSpPr/>
            <p:nvPr/>
          </p:nvSpPr>
          <p:spPr bwMode="auto">
            <a:xfrm flipV="1">
              <a:off x="3124" y="1466"/>
              <a:ext cx="67" cy="32"/>
            </a:xfrm>
            <a:custGeom>
              <a:avLst/>
              <a:gdLst>
                <a:gd name="T0" fmla="*/ 67 w 67"/>
                <a:gd name="T1" fmla="*/ 19 h 32"/>
                <a:gd name="T2" fmla="*/ 67 w 67"/>
                <a:gd name="T3" fmla="*/ 15 h 32"/>
                <a:gd name="T4" fmla="*/ 3 w 67"/>
                <a:gd name="T5" fmla="*/ 0 h 32"/>
                <a:gd name="T6" fmla="*/ 0 w 67"/>
                <a:gd name="T7" fmla="*/ 9 h 32"/>
                <a:gd name="T8" fmla="*/ 67 w 67"/>
                <a:gd name="T9" fmla="*/ 19 h 32"/>
                <a:gd name="T10" fmla="*/ 0 60000 65536"/>
                <a:gd name="T11" fmla="*/ 0 60000 65536"/>
                <a:gd name="T12" fmla="*/ 0 60000 65536"/>
                <a:gd name="T13" fmla="*/ 0 60000 65536"/>
                <a:gd name="T14" fmla="*/ 0 60000 65536"/>
                <a:gd name="T15" fmla="*/ 0 w 67"/>
                <a:gd name="T16" fmla="*/ 0 h 32"/>
                <a:gd name="T17" fmla="*/ 67 w 67"/>
                <a:gd name="T18" fmla="*/ 32 h 32"/>
              </a:gdLst>
              <a:ahLst/>
              <a:cxnLst>
                <a:cxn ang="T10">
                  <a:pos x="T0" y="T1"/>
                </a:cxn>
                <a:cxn ang="T11">
                  <a:pos x="T2" y="T3"/>
                </a:cxn>
                <a:cxn ang="T12">
                  <a:pos x="T4" y="T5"/>
                </a:cxn>
                <a:cxn ang="T13">
                  <a:pos x="T6" y="T7"/>
                </a:cxn>
                <a:cxn ang="T14">
                  <a:pos x="T8" y="T9"/>
                </a:cxn>
              </a:cxnLst>
              <a:rect l="T15" t="T16" r="T17" b="T18"/>
              <a:pathLst>
                <a:path w="67" h="32">
                  <a:moveTo>
                    <a:pt x="67" y="19"/>
                  </a:moveTo>
                  <a:lnTo>
                    <a:pt x="67" y="15"/>
                  </a:lnTo>
                  <a:cubicBezTo>
                    <a:pt x="44" y="18"/>
                    <a:pt x="22" y="15"/>
                    <a:pt x="3" y="0"/>
                  </a:cubicBezTo>
                  <a:cubicBezTo>
                    <a:pt x="0" y="1"/>
                    <a:pt x="0" y="5"/>
                    <a:pt x="0" y="9"/>
                  </a:cubicBezTo>
                  <a:cubicBezTo>
                    <a:pt x="19" y="21"/>
                    <a:pt x="46" y="32"/>
                    <a:pt x="67" y="19"/>
                  </a:cubicBezTo>
                  <a:close/>
                </a:path>
              </a:pathLst>
            </a:custGeom>
            <a:solidFill>
              <a:srgbClr val="000000"/>
            </a:solidFill>
            <a:ln w="0">
              <a:solidFill>
                <a:srgbClr val="000000"/>
              </a:solidFill>
              <a:round/>
            </a:ln>
          </p:spPr>
          <p:txBody>
            <a:bodyPr/>
            <a:lstStyle/>
            <a:p>
              <a:endParaRPr lang="zh-CN" altLang="en-US"/>
            </a:p>
          </p:txBody>
        </p:sp>
        <p:sp>
          <p:nvSpPr>
            <p:cNvPr id="15470" name="Freeform 94"/>
            <p:cNvSpPr/>
            <p:nvPr/>
          </p:nvSpPr>
          <p:spPr bwMode="auto">
            <a:xfrm flipV="1">
              <a:off x="3006" y="1554"/>
              <a:ext cx="289" cy="156"/>
            </a:xfrm>
            <a:custGeom>
              <a:avLst/>
              <a:gdLst>
                <a:gd name="T0" fmla="*/ 289 w 289"/>
                <a:gd name="T1" fmla="*/ 146 h 156"/>
                <a:gd name="T2" fmla="*/ 283 w 289"/>
                <a:gd name="T3" fmla="*/ 49 h 156"/>
                <a:gd name="T4" fmla="*/ 252 w 289"/>
                <a:gd name="T5" fmla="*/ 32 h 156"/>
                <a:gd name="T6" fmla="*/ 164 w 289"/>
                <a:gd name="T7" fmla="*/ 58 h 156"/>
                <a:gd name="T8" fmla="*/ 132 w 289"/>
                <a:gd name="T9" fmla="*/ 52 h 156"/>
                <a:gd name="T10" fmla="*/ 119 w 289"/>
                <a:gd name="T11" fmla="*/ 47 h 156"/>
                <a:gd name="T12" fmla="*/ 46 w 289"/>
                <a:gd name="T13" fmla="*/ 5 h 156"/>
                <a:gd name="T14" fmla="*/ 17 w 289"/>
                <a:gd name="T15" fmla="*/ 22 h 156"/>
                <a:gd name="T16" fmla="*/ 11 w 289"/>
                <a:gd name="T17" fmla="*/ 137 h 156"/>
                <a:gd name="T18" fmla="*/ 118 w 289"/>
                <a:gd name="T19" fmla="*/ 100 h 156"/>
                <a:gd name="T20" fmla="*/ 164 w 289"/>
                <a:gd name="T21" fmla="*/ 100 h 156"/>
                <a:gd name="T22" fmla="*/ 279 w 289"/>
                <a:gd name="T23" fmla="*/ 156 h 156"/>
                <a:gd name="T24" fmla="*/ 289 w 289"/>
                <a:gd name="T25" fmla="*/ 146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9"/>
                <a:gd name="T40" fmla="*/ 0 h 156"/>
                <a:gd name="T41" fmla="*/ 289 w 289"/>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9" h="156">
                  <a:moveTo>
                    <a:pt x="289" y="146"/>
                  </a:moveTo>
                  <a:cubicBezTo>
                    <a:pt x="289" y="113"/>
                    <a:pt x="278" y="76"/>
                    <a:pt x="283" y="49"/>
                  </a:cubicBezTo>
                  <a:cubicBezTo>
                    <a:pt x="278" y="32"/>
                    <a:pt x="268" y="31"/>
                    <a:pt x="252" y="32"/>
                  </a:cubicBezTo>
                  <a:cubicBezTo>
                    <a:pt x="221" y="37"/>
                    <a:pt x="191" y="45"/>
                    <a:pt x="164" y="58"/>
                  </a:cubicBezTo>
                  <a:cubicBezTo>
                    <a:pt x="155" y="43"/>
                    <a:pt x="141" y="63"/>
                    <a:pt x="132" y="52"/>
                  </a:cubicBezTo>
                  <a:cubicBezTo>
                    <a:pt x="126" y="58"/>
                    <a:pt x="125" y="46"/>
                    <a:pt x="119" y="47"/>
                  </a:cubicBezTo>
                  <a:cubicBezTo>
                    <a:pt x="94" y="34"/>
                    <a:pt x="70" y="19"/>
                    <a:pt x="46" y="5"/>
                  </a:cubicBezTo>
                  <a:cubicBezTo>
                    <a:pt x="34" y="0"/>
                    <a:pt x="22" y="13"/>
                    <a:pt x="17" y="22"/>
                  </a:cubicBezTo>
                  <a:cubicBezTo>
                    <a:pt x="0" y="55"/>
                    <a:pt x="4" y="103"/>
                    <a:pt x="11" y="137"/>
                  </a:cubicBezTo>
                  <a:cubicBezTo>
                    <a:pt x="49" y="134"/>
                    <a:pt x="85" y="120"/>
                    <a:pt x="118" y="100"/>
                  </a:cubicBezTo>
                  <a:cubicBezTo>
                    <a:pt x="133" y="97"/>
                    <a:pt x="148" y="109"/>
                    <a:pt x="164" y="100"/>
                  </a:cubicBezTo>
                  <a:cubicBezTo>
                    <a:pt x="200" y="123"/>
                    <a:pt x="234" y="154"/>
                    <a:pt x="279" y="156"/>
                  </a:cubicBezTo>
                  <a:cubicBezTo>
                    <a:pt x="283" y="154"/>
                    <a:pt x="287" y="150"/>
                    <a:pt x="289" y="146"/>
                  </a:cubicBezTo>
                  <a:close/>
                </a:path>
              </a:pathLst>
            </a:custGeom>
            <a:solidFill>
              <a:srgbClr val="000000"/>
            </a:solidFill>
            <a:ln w="0">
              <a:solidFill>
                <a:srgbClr val="000000"/>
              </a:solidFill>
              <a:round/>
            </a:ln>
          </p:spPr>
          <p:txBody>
            <a:bodyPr/>
            <a:lstStyle/>
            <a:p>
              <a:endParaRPr lang="zh-CN" altLang="en-US"/>
            </a:p>
          </p:txBody>
        </p:sp>
        <p:sp>
          <p:nvSpPr>
            <p:cNvPr id="15471" name="Freeform 95"/>
            <p:cNvSpPr/>
            <p:nvPr/>
          </p:nvSpPr>
          <p:spPr bwMode="auto">
            <a:xfrm flipV="1">
              <a:off x="3173" y="1562"/>
              <a:ext cx="112" cy="106"/>
            </a:xfrm>
            <a:custGeom>
              <a:avLst/>
              <a:gdLst>
                <a:gd name="T0" fmla="*/ 112 w 112"/>
                <a:gd name="T1" fmla="*/ 104 h 106"/>
                <a:gd name="T2" fmla="*/ 102 w 112"/>
                <a:gd name="T3" fmla="*/ 0 h 106"/>
                <a:gd name="T4" fmla="*/ 0 w 112"/>
                <a:gd name="T5" fmla="*/ 29 h 106"/>
                <a:gd name="T6" fmla="*/ 56 w 112"/>
                <a:gd name="T7" fmla="*/ 34 h 106"/>
                <a:gd name="T8" fmla="*/ 6 w 112"/>
                <a:gd name="T9" fmla="*/ 45 h 106"/>
                <a:gd name="T10" fmla="*/ 78 w 112"/>
                <a:gd name="T11" fmla="*/ 75 h 106"/>
                <a:gd name="T12" fmla="*/ 78 w 112"/>
                <a:gd name="T13" fmla="*/ 79 h 106"/>
                <a:gd name="T14" fmla="*/ 15 w 112"/>
                <a:gd name="T15" fmla="*/ 62 h 106"/>
                <a:gd name="T16" fmla="*/ 112 w 112"/>
                <a:gd name="T17" fmla="*/ 104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06"/>
                <a:gd name="T29" fmla="*/ 112 w 112"/>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06">
                  <a:moveTo>
                    <a:pt x="112" y="104"/>
                  </a:moveTo>
                  <a:cubicBezTo>
                    <a:pt x="105" y="68"/>
                    <a:pt x="109" y="36"/>
                    <a:pt x="102" y="0"/>
                  </a:cubicBezTo>
                  <a:cubicBezTo>
                    <a:pt x="68" y="1"/>
                    <a:pt x="31" y="13"/>
                    <a:pt x="0" y="29"/>
                  </a:cubicBezTo>
                  <a:cubicBezTo>
                    <a:pt x="18" y="37"/>
                    <a:pt x="37" y="32"/>
                    <a:pt x="56" y="34"/>
                  </a:cubicBezTo>
                  <a:cubicBezTo>
                    <a:pt x="47" y="50"/>
                    <a:pt x="17" y="43"/>
                    <a:pt x="6" y="45"/>
                  </a:cubicBezTo>
                  <a:cubicBezTo>
                    <a:pt x="27" y="59"/>
                    <a:pt x="53" y="70"/>
                    <a:pt x="78" y="75"/>
                  </a:cubicBezTo>
                  <a:lnTo>
                    <a:pt x="78" y="79"/>
                  </a:lnTo>
                  <a:cubicBezTo>
                    <a:pt x="55" y="82"/>
                    <a:pt x="35" y="70"/>
                    <a:pt x="15" y="62"/>
                  </a:cubicBezTo>
                  <a:cubicBezTo>
                    <a:pt x="41" y="82"/>
                    <a:pt x="78" y="106"/>
                    <a:pt x="112" y="104"/>
                  </a:cubicBezTo>
                  <a:close/>
                </a:path>
              </a:pathLst>
            </a:custGeom>
            <a:solidFill>
              <a:srgbClr val="4040FF"/>
            </a:solidFill>
            <a:ln w="0">
              <a:solidFill>
                <a:srgbClr val="4040FF"/>
              </a:solidFill>
              <a:round/>
            </a:ln>
          </p:spPr>
          <p:txBody>
            <a:bodyPr/>
            <a:lstStyle/>
            <a:p>
              <a:endParaRPr lang="zh-CN" altLang="en-US"/>
            </a:p>
          </p:txBody>
        </p:sp>
        <p:sp>
          <p:nvSpPr>
            <p:cNvPr id="15472" name="Freeform 96"/>
            <p:cNvSpPr/>
            <p:nvPr/>
          </p:nvSpPr>
          <p:spPr bwMode="auto">
            <a:xfrm flipV="1">
              <a:off x="3017" y="1584"/>
              <a:ext cx="102" cy="110"/>
            </a:xfrm>
            <a:custGeom>
              <a:avLst/>
              <a:gdLst>
                <a:gd name="T0" fmla="*/ 101 w 102"/>
                <a:gd name="T1" fmla="*/ 74 h 110"/>
                <a:gd name="T2" fmla="*/ 99 w 102"/>
                <a:gd name="T3" fmla="*/ 65 h 110"/>
                <a:gd name="T4" fmla="*/ 35 w 102"/>
                <a:gd name="T5" fmla="*/ 82 h 110"/>
                <a:gd name="T6" fmla="*/ 99 w 102"/>
                <a:gd name="T7" fmla="*/ 52 h 110"/>
                <a:gd name="T8" fmla="*/ 102 w 102"/>
                <a:gd name="T9" fmla="*/ 42 h 110"/>
                <a:gd name="T10" fmla="*/ 29 w 102"/>
                <a:gd name="T11" fmla="*/ 0 h 110"/>
                <a:gd name="T12" fmla="*/ 9 w 102"/>
                <a:gd name="T13" fmla="*/ 110 h 110"/>
                <a:gd name="T14" fmla="*/ 101 w 102"/>
                <a:gd name="T15" fmla="*/ 74 h 110"/>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10"/>
                <a:gd name="T26" fmla="*/ 102 w 102"/>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10">
                  <a:moveTo>
                    <a:pt x="101" y="74"/>
                  </a:moveTo>
                  <a:cubicBezTo>
                    <a:pt x="99" y="72"/>
                    <a:pt x="100" y="68"/>
                    <a:pt x="99" y="65"/>
                  </a:cubicBezTo>
                  <a:cubicBezTo>
                    <a:pt x="78" y="71"/>
                    <a:pt x="59" y="86"/>
                    <a:pt x="35" y="82"/>
                  </a:cubicBezTo>
                  <a:cubicBezTo>
                    <a:pt x="55" y="72"/>
                    <a:pt x="80" y="62"/>
                    <a:pt x="99" y="52"/>
                  </a:cubicBezTo>
                  <a:cubicBezTo>
                    <a:pt x="101" y="49"/>
                    <a:pt x="102" y="46"/>
                    <a:pt x="102" y="42"/>
                  </a:cubicBezTo>
                  <a:cubicBezTo>
                    <a:pt x="84" y="24"/>
                    <a:pt x="56" y="10"/>
                    <a:pt x="29" y="0"/>
                  </a:cubicBezTo>
                  <a:cubicBezTo>
                    <a:pt x="0" y="28"/>
                    <a:pt x="5" y="74"/>
                    <a:pt x="9" y="110"/>
                  </a:cubicBezTo>
                  <a:cubicBezTo>
                    <a:pt x="42" y="103"/>
                    <a:pt x="75" y="97"/>
                    <a:pt x="101" y="74"/>
                  </a:cubicBezTo>
                  <a:close/>
                </a:path>
              </a:pathLst>
            </a:custGeom>
            <a:solidFill>
              <a:srgbClr val="4040FF"/>
            </a:solidFill>
            <a:ln w="0">
              <a:solidFill>
                <a:srgbClr val="4040FF"/>
              </a:solidFill>
              <a:round/>
            </a:ln>
          </p:spPr>
          <p:txBody>
            <a:bodyPr/>
            <a:lstStyle/>
            <a:p>
              <a:endParaRPr lang="zh-CN" altLang="en-US"/>
            </a:p>
          </p:txBody>
        </p:sp>
        <p:sp>
          <p:nvSpPr>
            <p:cNvPr id="15473" name="Freeform 97"/>
            <p:cNvSpPr/>
            <p:nvPr/>
          </p:nvSpPr>
          <p:spPr bwMode="auto">
            <a:xfrm flipV="1">
              <a:off x="3127" y="1614"/>
              <a:ext cx="30" cy="37"/>
            </a:xfrm>
            <a:custGeom>
              <a:avLst/>
              <a:gdLst>
                <a:gd name="T0" fmla="*/ 30 w 30"/>
                <a:gd name="T1" fmla="*/ 5 h 37"/>
                <a:gd name="T2" fmla="*/ 7 w 30"/>
                <a:gd name="T3" fmla="*/ 0 h 37"/>
                <a:gd name="T4" fmla="*/ 1 w 30"/>
                <a:gd name="T5" fmla="*/ 25 h 37"/>
                <a:gd name="T6" fmla="*/ 30 w 30"/>
                <a:gd name="T7" fmla="*/ 33 h 37"/>
                <a:gd name="T8" fmla="*/ 30 w 30"/>
                <a:gd name="T9" fmla="*/ 5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30" y="5"/>
                  </a:moveTo>
                  <a:cubicBezTo>
                    <a:pt x="23" y="6"/>
                    <a:pt x="12" y="9"/>
                    <a:pt x="7" y="0"/>
                  </a:cubicBezTo>
                  <a:cubicBezTo>
                    <a:pt x="1" y="6"/>
                    <a:pt x="0" y="17"/>
                    <a:pt x="1" y="25"/>
                  </a:cubicBezTo>
                  <a:cubicBezTo>
                    <a:pt x="10" y="29"/>
                    <a:pt x="18" y="37"/>
                    <a:pt x="30" y="33"/>
                  </a:cubicBezTo>
                  <a:lnTo>
                    <a:pt x="30" y="5"/>
                  </a:lnTo>
                  <a:close/>
                </a:path>
              </a:pathLst>
            </a:custGeom>
            <a:solidFill>
              <a:srgbClr val="4040FF"/>
            </a:solidFill>
            <a:ln w="0">
              <a:solidFill>
                <a:srgbClr val="4040FF"/>
              </a:solidFill>
              <a:round/>
            </a:ln>
          </p:spPr>
          <p:txBody>
            <a:bodyPr/>
            <a:lstStyle/>
            <a:p>
              <a:endParaRPr lang="zh-CN" altLang="en-US"/>
            </a:p>
          </p:txBody>
        </p:sp>
        <p:sp>
          <p:nvSpPr>
            <p:cNvPr id="15474" name="Freeform 98"/>
            <p:cNvSpPr/>
            <p:nvPr/>
          </p:nvSpPr>
          <p:spPr bwMode="auto">
            <a:xfrm flipV="1">
              <a:off x="3061" y="1637"/>
              <a:ext cx="55" cy="20"/>
            </a:xfrm>
            <a:custGeom>
              <a:avLst/>
              <a:gdLst>
                <a:gd name="T0" fmla="*/ 55 w 55"/>
                <a:gd name="T1" fmla="*/ 3 h 20"/>
                <a:gd name="T2" fmla="*/ 0 w 55"/>
                <a:gd name="T3" fmla="*/ 12 h 20"/>
                <a:gd name="T4" fmla="*/ 55 w 55"/>
                <a:gd name="T5" fmla="*/ 3 h 20"/>
                <a:gd name="T6" fmla="*/ 0 60000 65536"/>
                <a:gd name="T7" fmla="*/ 0 60000 65536"/>
                <a:gd name="T8" fmla="*/ 0 60000 65536"/>
                <a:gd name="T9" fmla="*/ 0 w 55"/>
                <a:gd name="T10" fmla="*/ 0 h 20"/>
                <a:gd name="T11" fmla="*/ 55 w 55"/>
                <a:gd name="T12" fmla="*/ 20 h 20"/>
              </a:gdLst>
              <a:ahLst/>
              <a:cxnLst>
                <a:cxn ang="T6">
                  <a:pos x="T0" y="T1"/>
                </a:cxn>
                <a:cxn ang="T7">
                  <a:pos x="T2" y="T3"/>
                </a:cxn>
                <a:cxn ang="T8">
                  <a:pos x="T4" y="T5"/>
                </a:cxn>
              </a:cxnLst>
              <a:rect l="T9" t="T10" r="T11" b="T12"/>
              <a:pathLst>
                <a:path w="55" h="20">
                  <a:moveTo>
                    <a:pt x="55" y="3"/>
                  </a:moveTo>
                  <a:cubicBezTo>
                    <a:pt x="36" y="0"/>
                    <a:pt x="21" y="16"/>
                    <a:pt x="0" y="12"/>
                  </a:cubicBezTo>
                  <a:cubicBezTo>
                    <a:pt x="16" y="20"/>
                    <a:pt x="43" y="17"/>
                    <a:pt x="55" y="3"/>
                  </a:cubicBezTo>
                  <a:close/>
                </a:path>
              </a:pathLst>
            </a:custGeom>
            <a:solidFill>
              <a:srgbClr val="000000"/>
            </a:solidFill>
            <a:ln w="0">
              <a:solidFill>
                <a:srgbClr val="000000"/>
              </a:solidFill>
              <a:round/>
            </a:ln>
          </p:spPr>
          <p:txBody>
            <a:bodyPr/>
            <a:lstStyle/>
            <a:p>
              <a:endParaRPr lang="zh-CN" altLang="en-US"/>
            </a:p>
          </p:txBody>
        </p:sp>
      </p:grpSp>
      <p:grpSp>
        <p:nvGrpSpPr>
          <p:cNvPr id="5" name="Group 99"/>
          <p:cNvGrpSpPr/>
          <p:nvPr/>
        </p:nvGrpSpPr>
        <p:grpSpPr bwMode="auto">
          <a:xfrm>
            <a:off x="7092950" y="1052513"/>
            <a:ext cx="1403350" cy="1793875"/>
            <a:chOff x="1917" y="2161"/>
            <a:chExt cx="589" cy="941"/>
          </a:xfrm>
        </p:grpSpPr>
        <p:sp>
          <p:nvSpPr>
            <p:cNvPr id="15421" name="Freeform 100"/>
            <p:cNvSpPr/>
            <p:nvPr/>
          </p:nvSpPr>
          <p:spPr bwMode="auto">
            <a:xfrm flipV="1">
              <a:off x="1917" y="2161"/>
              <a:ext cx="589" cy="762"/>
            </a:xfrm>
            <a:custGeom>
              <a:avLst/>
              <a:gdLst>
                <a:gd name="T0" fmla="*/ 509 w 589"/>
                <a:gd name="T1" fmla="*/ 709 h 762"/>
                <a:gd name="T2" fmla="*/ 553 w 589"/>
                <a:gd name="T3" fmla="*/ 630 h 762"/>
                <a:gd name="T4" fmla="*/ 572 w 589"/>
                <a:gd name="T5" fmla="*/ 565 h 762"/>
                <a:gd name="T6" fmla="*/ 513 w 589"/>
                <a:gd name="T7" fmla="*/ 316 h 762"/>
                <a:gd name="T8" fmla="*/ 513 w 589"/>
                <a:gd name="T9" fmla="*/ 314 h 762"/>
                <a:gd name="T10" fmla="*/ 545 w 589"/>
                <a:gd name="T11" fmla="*/ 318 h 762"/>
                <a:gd name="T12" fmla="*/ 560 w 589"/>
                <a:gd name="T13" fmla="*/ 281 h 762"/>
                <a:gd name="T14" fmla="*/ 458 w 589"/>
                <a:gd name="T15" fmla="*/ 167 h 762"/>
                <a:gd name="T16" fmla="*/ 444 w 589"/>
                <a:gd name="T17" fmla="*/ 172 h 762"/>
                <a:gd name="T18" fmla="*/ 431 w 589"/>
                <a:gd name="T19" fmla="*/ 165 h 762"/>
                <a:gd name="T20" fmla="*/ 228 w 589"/>
                <a:gd name="T21" fmla="*/ 0 h 762"/>
                <a:gd name="T22" fmla="*/ 101 w 589"/>
                <a:gd name="T23" fmla="*/ 118 h 762"/>
                <a:gd name="T24" fmla="*/ 78 w 589"/>
                <a:gd name="T25" fmla="*/ 261 h 762"/>
                <a:gd name="T26" fmla="*/ 16 w 589"/>
                <a:gd name="T27" fmla="*/ 253 h 762"/>
                <a:gd name="T28" fmla="*/ 0 w 589"/>
                <a:gd name="T29" fmla="*/ 328 h 762"/>
                <a:gd name="T30" fmla="*/ 54 w 589"/>
                <a:gd name="T31" fmla="*/ 409 h 762"/>
                <a:gd name="T32" fmla="*/ 75 w 589"/>
                <a:gd name="T33" fmla="*/ 399 h 762"/>
                <a:gd name="T34" fmla="*/ 133 w 589"/>
                <a:gd name="T35" fmla="*/ 642 h 762"/>
                <a:gd name="T36" fmla="*/ 219 w 589"/>
                <a:gd name="T37" fmla="*/ 726 h 762"/>
                <a:gd name="T38" fmla="*/ 272 w 589"/>
                <a:gd name="T39" fmla="*/ 749 h 762"/>
                <a:gd name="T40" fmla="*/ 509 w 589"/>
                <a:gd name="T41" fmla="*/ 709 h 7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9"/>
                <a:gd name="T64" fmla="*/ 0 h 762"/>
                <a:gd name="T65" fmla="*/ 589 w 589"/>
                <a:gd name="T66" fmla="*/ 762 h 7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9" h="762">
                  <a:moveTo>
                    <a:pt x="509" y="709"/>
                  </a:moveTo>
                  <a:cubicBezTo>
                    <a:pt x="540" y="689"/>
                    <a:pt x="543" y="656"/>
                    <a:pt x="553" y="630"/>
                  </a:cubicBezTo>
                  <a:cubicBezTo>
                    <a:pt x="546" y="603"/>
                    <a:pt x="564" y="586"/>
                    <a:pt x="572" y="565"/>
                  </a:cubicBezTo>
                  <a:cubicBezTo>
                    <a:pt x="589" y="472"/>
                    <a:pt x="545" y="394"/>
                    <a:pt x="513" y="316"/>
                  </a:cubicBezTo>
                  <a:lnTo>
                    <a:pt x="513" y="314"/>
                  </a:lnTo>
                  <a:cubicBezTo>
                    <a:pt x="522" y="318"/>
                    <a:pt x="533" y="319"/>
                    <a:pt x="545" y="318"/>
                  </a:cubicBezTo>
                  <a:cubicBezTo>
                    <a:pt x="558" y="310"/>
                    <a:pt x="560" y="295"/>
                    <a:pt x="560" y="281"/>
                  </a:cubicBezTo>
                  <a:cubicBezTo>
                    <a:pt x="552" y="231"/>
                    <a:pt x="510" y="178"/>
                    <a:pt x="458" y="167"/>
                  </a:cubicBezTo>
                  <a:cubicBezTo>
                    <a:pt x="452" y="166"/>
                    <a:pt x="448" y="168"/>
                    <a:pt x="444" y="172"/>
                  </a:cubicBezTo>
                  <a:lnTo>
                    <a:pt x="431" y="165"/>
                  </a:lnTo>
                  <a:cubicBezTo>
                    <a:pt x="373" y="98"/>
                    <a:pt x="323" y="9"/>
                    <a:pt x="228" y="0"/>
                  </a:cubicBezTo>
                  <a:cubicBezTo>
                    <a:pt x="168" y="10"/>
                    <a:pt x="119" y="61"/>
                    <a:pt x="101" y="118"/>
                  </a:cubicBezTo>
                  <a:cubicBezTo>
                    <a:pt x="87" y="163"/>
                    <a:pt x="81" y="213"/>
                    <a:pt x="78" y="261"/>
                  </a:cubicBezTo>
                  <a:cubicBezTo>
                    <a:pt x="61" y="255"/>
                    <a:pt x="36" y="233"/>
                    <a:pt x="16" y="253"/>
                  </a:cubicBezTo>
                  <a:cubicBezTo>
                    <a:pt x="4" y="276"/>
                    <a:pt x="3" y="303"/>
                    <a:pt x="0" y="328"/>
                  </a:cubicBezTo>
                  <a:cubicBezTo>
                    <a:pt x="6" y="361"/>
                    <a:pt x="18" y="399"/>
                    <a:pt x="54" y="409"/>
                  </a:cubicBezTo>
                  <a:cubicBezTo>
                    <a:pt x="63" y="412"/>
                    <a:pt x="69" y="406"/>
                    <a:pt x="75" y="399"/>
                  </a:cubicBezTo>
                  <a:cubicBezTo>
                    <a:pt x="75" y="486"/>
                    <a:pt x="77" y="574"/>
                    <a:pt x="133" y="642"/>
                  </a:cubicBezTo>
                  <a:cubicBezTo>
                    <a:pt x="166" y="669"/>
                    <a:pt x="185" y="703"/>
                    <a:pt x="219" y="726"/>
                  </a:cubicBezTo>
                  <a:cubicBezTo>
                    <a:pt x="234" y="739"/>
                    <a:pt x="254" y="743"/>
                    <a:pt x="272" y="749"/>
                  </a:cubicBezTo>
                  <a:cubicBezTo>
                    <a:pt x="351" y="762"/>
                    <a:pt x="443" y="757"/>
                    <a:pt x="509" y="709"/>
                  </a:cubicBezTo>
                  <a:close/>
                </a:path>
              </a:pathLst>
            </a:custGeom>
            <a:solidFill>
              <a:srgbClr val="000000"/>
            </a:solidFill>
            <a:ln w="0">
              <a:solidFill>
                <a:srgbClr val="000000"/>
              </a:solidFill>
              <a:round/>
            </a:ln>
          </p:spPr>
          <p:txBody>
            <a:bodyPr/>
            <a:lstStyle/>
            <a:p>
              <a:endParaRPr lang="zh-CN" altLang="en-US"/>
            </a:p>
          </p:txBody>
        </p:sp>
        <p:sp>
          <p:nvSpPr>
            <p:cNvPr id="15422" name="Freeform 101"/>
            <p:cNvSpPr/>
            <p:nvPr/>
          </p:nvSpPr>
          <p:spPr bwMode="auto">
            <a:xfrm flipV="1">
              <a:off x="2165" y="2171"/>
              <a:ext cx="231" cy="133"/>
            </a:xfrm>
            <a:custGeom>
              <a:avLst/>
              <a:gdLst>
                <a:gd name="T0" fmla="*/ 91 w 231"/>
                <a:gd name="T1" fmla="*/ 108 h 133"/>
                <a:gd name="T2" fmla="*/ 171 w 231"/>
                <a:gd name="T3" fmla="*/ 102 h 133"/>
                <a:gd name="T4" fmla="*/ 91 w 231"/>
                <a:gd name="T5" fmla="*/ 93 h 133"/>
                <a:gd name="T6" fmla="*/ 95 w 231"/>
                <a:gd name="T7" fmla="*/ 86 h 133"/>
                <a:gd name="T8" fmla="*/ 161 w 231"/>
                <a:gd name="T9" fmla="*/ 84 h 133"/>
                <a:gd name="T10" fmla="*/ 101 w 231"/>
                <a:gd name="T11" fmla="*/ 77 h 133"/>
                <a:gd name="T12" fmla="*/ 109 w 231"/>
                <a:gd name="T13" fmla="*/ 69 h 133"/>
                <a:gd name="T14" fmla="*/ 154 w 231"/>
                <a:gd name="T15" fmla="*/ 69 h 133"/>
                <a:gd name="T16" fmla="*/ 130 w 231"/>
                <a:gd name="T17" fmla="*/ 62 h 133"/>
                <a:gd name="T18" fmla="*/ 138 w 231"/>
                <a:gd name="T19" fmla="*/ 57 h 133"/>
                <a:gd name="T20" fmla="*/ 210 w 231"/>
                <a:gd name="T21" fmla="*/ 52 h 133"/>
                <a:gd name="T22" fmla="*/ 154 w 231"/>
                <a:gd name="T23" fmla="*/ 48 h 133"/>
                <a:gd name="T24" fmla="*/ 164 w 231"/>
                <a:gd name="T25" fmla="*/ 42 h 133"/>
                <a:gd name="T26" fmla="*/ 219 w 231"/>
                <a:gd name="T27" fmla="*/ 39 h 133"/>
                <a:gd name="T28" fmla="*/ 144 w 231"/>
                <a:gd name="T29" fmla="*/ 25 h 133"/>
                <a:gd name="T30" fmla="*/ 148 w 231"/>
                <a:gd name="T31" fmla="*/ 22 h 133"/>
                <a:gd name="T32" fmla="*/ 231 w 231"/>
                <a:gd name="T33" fmla="*/ 22 h 133"/>
                <a:gd name="T34" fmla="*/ 130 w 231"/>
                <a:gd name="T35" fmla="*/ 11 h 133"/>
                <a:gd name="T36" fmla="*/ 137 w 231"/>
                <a:gd name="T37" fmla="*/ 6 h 133"/>
                <a:gd name="T38" fmla="*/ 181 w 231"/>
                <a:gd name="T39" fmla="*/ 9 h 133"/>
                <a:gd name="T40" fmla="*/ 181 w 231"/>
                <a:gd name="T41" fmla="*/ 8 h 133"/>
                <a:gd name="T42" fmla="*/ 139 w 231"/>
                <a:gd name="T43" fmla="*/ 0 h 133"/>
                <a:gd name="T44" fmla="*/ 135 w 231"/>
                <a:gd name="T45" fmla="*/ 5 h 133"/>
                <a:gd name="T46" fmla="*/ 62 w 231"/>
                <a:gd name="T47" fmla="*/ 3 h 133"/>
                <a:gd name="T48" fmla="*/ 56 w 231"/>
                <a:gd name="T49" fmla="*/ 9 h 133"/>
                <a:gd name="T50" fmla="*/ 142 w 231"/>
                <a:gd name="T51" fmla="*/ 26 h 133"/>
                <a:gd name="T52" fmla="*/ 105 w 231"/>
                <a:gd name="T53" fmla="*/ 28 h 133"/>
                <a:gd name="T54" fmla="*/ 60 w 231"/>
                <a:gd name="T55" fmla="*/ 23 h 133"/>
                <a:gd name="T56" fmla="*/ 130 w 231"/>
                <a:gd name="T57" fmla="*/ 42 h 133"/>
                <a:gd name="T58" fmla="*/ 127 w 231"/>
                <a:gd name="T59" fmla="*/ 48 h 133"/>
                <a:gd name="T60" fmla="*/ 42 w 231"/>
                <a:gd name="T61" fmla="*/ 38 h 133"/>
                <a:gd name="T62" fmla="*/ 108 w 231"/>
                <a:gd name="T63" fmla="*/ 55 h 133"/>
                <a:gd name="T64" fmla="*/ 114 w 231"/>
                <a:gd name="T65" fmla="*/ 61 h 133"/>
                <a:gd name="T66" fmla="*/ 108 w 231"/>
                <a:gd name="T67" fmla="*/ 66 h 133"/>
                <a:gd name="T68" fmla="*/ 23 w 231"/>
                <a:gd name="T69" fmla="*/ 51 h 133"/>
                <a:gd name="T70" fmla="*/ 22 w 231"/>
                <a:gd name="T71" fmla="*/ 54 h 133"/>
                <a:gd name="T72" fmla="*/ 94 w 231"/>
                <a:gd name="T73" fmla="*/ 74 h 133"/>
                <a:gd name="T74" fmla="*/ 96 w 231"/>
                <a:gd name="T75" fmla="*/ 81 h 133"/>
                <a:gd name="T76" fmla="*/ 94 w 231"/>
                <a:gd name="T77" fmla="*/ 84 h 133"/>
                <a:gd name="T78" fmla="*/ 20 w 231"/>
                <a:gd name="T79" fmla="*/ 65 h 133"/>
                <a:gd name="T80" fmla="*/ 19 w 231"/>
                <a:gd name="T81" fmla="*/ 72 h 133"/>
                <a:gd name="T82" fmla="*/ 72 w 231"/>
                <a:gd name="T83" fmla="*/ 94 h 133"/>
                <a:gd name="T84" fmla="*/ 40 w 231"/>
                <a:gd name="T85" fmla="*/ 91 h 133"/>
                <a:gd name="T86" fmla="*/ 0 w 231"/>
                <a:gd name="T87" fmla="*/ 80 h 133"/>
                <a:gd name="T88" fmla="*/ 0 w 231"/>
                <a:gd name="T89" fmla="*/ 86 h 133"/>
                <a:gd name="T90" fmla="*/ 69 w 231"/>
                <a:gd name="T91" fmla="*/ 108 h 133"/>
                <a:gd name="T92" fmla="*/ 72 w 231"/>
                <a:gd name="T93" fmla="*/ 117 h 133"/>
                <a:gd name="T94" fmla="*/ 43 w 231"/>
                <a:gd name="T95" fmla="*/ 114 h 133"/>
                <a:gd name="T96" fmla="*/ 42 w 231"/>
                <a:gd name="T97" fmla="*/ 119 h 133"/>
                <a:gd name="T98" fmla="*/ 84 w 231"/>
                <a:gd name="T99" fmla="*/ 117 h 133"/>
                <a:gd name="T100" fmla="*/ 91 w 231"/>
                <a:gd name="T101" fmla="*/ 108 h 1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1"/>
                <a:gd name="T154" fmla="*/ 0 h 133"/>
                <a:gd name="T155" fmla="*/ 231 w 231"/>
                <a:gd name="T156" fmla="*/ 133 h 1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1" h="133">
                  <a:moveTo>
                    <a:pt x="91" y="108"/>
                  </a:moveTo>
                  <a:cubicBezTo>
                    <a:pt x="118" y="104"/>
                    <a:pt x="144" y="111"/>
                    <a:pt x="171" y="102"/>
                  </a:cubicBezTo>
                  <a:cubicBezTo>
                    <a:pt x="144" y="99"/>
                    <a:pt x="116" y="104"/>
                    <a:pt x="91" y="93"/>
                  </a:cubicBezTo>
                  <a:cubicBezTo>
                    <a:pt x="89" y="89"/>
                    <a:pt x="94" y="88"/>
                    <a:pt x="95" y="86"/>
                  </a:cubicBezTo>
                  <a:cubicBezTo>
                    <a:pt x="119" y="85"/>
                    <a:pt x="136" y="86"/>
                    <a:pt x="161" y="84"/>
                  </a:cubicBezTo>
                  <a:cubicBezTo>
                    <a:pt x="148" y="81"/>
                    <a:pt x="119" y="84"/>
                    <a:pt x="101" y="77"/>
                  </a:cubicBezTo>
                  <a:cubicBezTo>
                    <a:pt x="100" y="71"/>
                    <a:pt x="106" y="71"/>
                    <a:pt x="109" y="69"/>
                  </a:cubicBezTo>
                  <a:lnTo>
                    <a:pt x="154" y="69"/>
                  </a:lnTo>
                  <a:cubicBezTo>
                    <a:pt x="146" y="65"/>
                    <a:pt x="136" y="74"/>
                    <a:pt x="130" y="62"/>
                  </a:cubicBezTo>
                  <a:lnTo>
                    <a:pt x="138" y="57"/>
                  </a:lnTo>
                  <a:cubicBezTo>
                    <a:pt x="160" y="59"/>
                    <a:pt x="188" y="58"/>
                    <a:pt x="210" y="52"/>
                  </a:cubicBezTo>
                  <a:cubicBezTo>
                    <a:pt x="189" y="48"/>
                    <a:pt x="171" y="60"/>
                    <a:pt x="154" y="48"/>
                  </a:cubicBezTo>
                  <a:cubicBezTo>
                    <a:pt x="154" y="42"/>
                    <a:pt x="161" y="45"/>
                    <a:pt x="164" y="42"/>
                  </a:cubicBezTo>
                  <a:cubicBezTo>
                    <a:pt x="184" y="41"/>
                    <a:pt x="202" y="45"/>
                    <a:pt x="219" y="39"/>
                  </a:cubicBezTo>
                  <a:cubicBezTo>
                    <a:pt x="202" y="36"/>
                    <a:pt x="165" y="36"/>
                    <a:pt x="144" y="25"/>
                  </a:cubicBezTo>
                  <a:lnTo>
                    <a:pt x="148" y="22"/>
                  </a:lnTo>
                  <a:cubicBezTo>
                    <a:pt x="175" y="24"/>
                    <a:pt x="206" y="25"/>
                    <a:pt x="231" y="22"/>
                  </a:cubicBezTo>
                  <a:cubicBezTo>
                    <a:pt x="197" y="18"/>
                    <a:pt x="157" y="19"/>
                    <a:pt x="130" y="11"/>
                  </a:cubicBezTo>
                  <a:lnTo>
                    <a:pt x="137" y="6"/>
                  </a:lnTo>
                  <a:lnTo>
                    <a:pt x="181" y="9"/>
                  </a:lnTo>
                  <a:lnTo>
                    <a:pt x="181" y="8"/>
                  </a:lnTo>
                  <a:lnTo>
                    <a:pt x="139" y="0"/>
                  </a:lnTo>
                  <a:cubicBezTo>
                    <a:pt x="139" y="3"/>
                    <a:pt x="138" y="5"/>
                    <a:pt x="135" y="5"/>
                  </a:cubicBezTo>
                  <a:cubicBezTo>
                    <a:pt x="114" y="0"/>
                    <a:pt x="85" y="2"/>
                    <a:pt x="62" y="3"/>
                  </a:cubicBezTo>
                  <a:lnTo>
                    <a:pt x="56" y="9"/>
                  </a:lnTo>
                  <a:cubicBezTo>
                    <a:pt x="85" y="16"/>
                    <a:pt x="117" y="14"/>
                    <a:pt x="142" y="26"/>
                  </a:cubicBezTo>
                  <a:cubicBezTo>
                    <a:pt x="134" y="38"/>
                    <a:pt x="118" y="26"/>
                    <a:pt x="105" y="28"/>
                  </a:cubicBezTo>
                  <a:lnTo>
                    <a:pt x="60" y="23"/>
                  </a:lnTo>
                  <a:cubicBezTo>
                    <a:pt x="82" y="33"/>
                    <a:pt x="108" y="32"/>
                    <a:pt x="130" y="42"/>
                  </a:cubicBezTo>
                  <a:cubicBezTo>
                    <a:pt x="130" y="45"/>
                    <a:pt x="128" y="46"/>
                    <a:pt x="127" y="48"/>
                  </a:cubicBezTo>
                  <a:cubicBezTo>
                    <a:pt x="99" y="42"/>
                    <a:pt x="69" y="41"/>
                    <a:pt x="42" y="38"/>
                  </a:cubicBezTo>
                  <a:cubicBezTo>
                    <a:pt x="64" y="42"/>
                    <a:pt x="84" y="53"/>
                    <a:pt x="108" y="55"/>
                  </a:cubicBezTo>
                  <a:lnTo>
                    <a:pt x="114" y="61"/>
                  </a:lnTo>
                  <a:lnTo>
                    <a:pt x="108" y="66"/>
                  </a:lnTo>
                  <a:cubicBezTo>
                    <a:pt x="81" y="59"/>
                    <a:pt x="53" y="52"/>
                    <a:pt x="23" y="51"/>
                  </a:cubicBezTo>
                  <a:cubicBezTo>
                    <a:pt x="24" y="52"/>
                    <a:pt x="22" y="53"/>
                    <a:pt x="22" y="54"/>
                  </a:cubicBezTo>
                  <a:cubicBezTo>
                    <a:pt x="44" y="65"/>
                    <a:pt x="69" y="67"/>
                    <a:pt x="94" y="74"/>
                  </a:cubicBezTo>
                  <a:cubicBezTo>
                    <a:pt x="94" y="76"/>
                    <a:pt x="101" y="78"/>
                    <a:pt x="96" y="81"/>
                  </a:cubicBezTo>
                  <a:lnTo>
                    <a:pt x="94" y="84"/>
                  </a:lnTo>
                  <a:cubicBezTo>
                    <a:pt x="69" y="78"/>
                    <a:pt x="44" y="74"/>
                    <a:pt x="20" y="65"/>
                  </a:cubicBezTo>
                  <a:lnTo>
                    <a:pt x="19" y="72"/>
                  </a:lnTo>
                  <a:cubicBezTo>
                    <a:pt x="34" y="84"/>
                    <a:pt x="60" y="78"/>
                    <a:pt x="72" y="94"/>
                  </a:cubicBezTo>
                  <a:cubicBezTo>
                    <a:pt x="63" y="102"/>
                    <a:pt x="51" y="92"/>
                    <a:pt x="40" y="91"/>
                  </a:cubicBezTo>
                  <a:cubicBezTo>
                    <a:pt x="27" y="87"/>
                    <a:pt x="15" y="81"/>
                    <a:pt x="0" y="80"/>
                  </a:cubicBezTo>
                  <a:lnTo>
                    <a:pt x="0" y="86"/>
                  </a:lnTo>
                  <a:cubicBezTo>
                    <a:pt x="21" y="97"/>
                    <a:pt x="45" y="103"/>
                    <a:pt x="69" y="108"/>
                  </a:cubicBezTo>
                  <a:cubicBezTo>
                    <a:pt x="71" y="111"/>
                    <a:pt x="76" y="114"/>
                    <a:pt x="72" y="117"/>
                  </a:cubicBezTo>
                  <a:cubicBezTo>
                    <a:pt x="62" y="122"/>
                    <a:pt x="52" y="115"/>
                    <a:pt x="43" y="114"/>
                  </a:cubicBezTo>
                  <a:cubicBezTo>
                    <a:pt x="43" y="116"/>
                    <a:pt x="43" y="118"/>
                    <a:pt x="42" y="119"/>
                  </a:cubicBezTo>
                  <a:cubicBezTo>
                    <a:pt x="56" y="118"/>
                    <a:pt x="75" y="133"/>
                    <a:pt x="84" y="117"/>
                  </a:cubicBezTo>
                  <a:cubicBezTo>
                    <a:pt x="93" y="120"/>
                    <a:pt x="88" y="113"/>
                    <a:pt x="91" y="108"/>
                  </a:cubicBezTo>
                  <a:close/>
                </a:path>
              </a:pathLst>
            </a:custGeom>
            <a:solidFill>
              <a:srgbClr val="9F4040"/>
            </a:solidFill>
            <a:ln w="0">
              <a:solidFill>
                <a:srgbClr val="9F4040"/>
              </a:solidFill>
              <a:round/>
            </a:ln>
          </p:spPr>
          <p:txBody>
            <a:bodyPr/>
            <a:lstStyle/>
            <a:p>
              <a:endParaRPr lang="zh-CN" altLang="en-US"/>
            </a:p>
          </p:txBody>
        </p:sp>
        <p:sp>
          <p:nvSpPr>
            <p:cNvPr id="15423" name="Freeform 102"/>
            <p:cNvSpPr/>
            <p:nvPr/>
          </p:nvSpPr>
          <p:spPr bwMode="auto">
            <a:xfrm flipV="1">
              <a:off x="2019" y="2292"/>
              <a:ext cx="53" cy="157"/>
            </a:xfrm>
            <a:custGeom>
              <a:avLst/>
              <a:gdLst>
                <a:gd name="T0" fmla="*/ 24 w 53"/>
                <a:gd name="T1" fmla="*/ 95 h 157"/>
                <a:gd name="T2" fmla="*/ 26 w 53"/>
                <a:gd name="T3" fmla="*/ 92 h 157"/>
                <a:gd name="T4" fmla="*/ 44 w 53"/>
                <a:gd name="T5" fmla="*/ 125 h 157"/>
                <a:gd name="T6" fmla="*/ 36 w 53"/>
                <a:gd name="T7" fmla="*/ 82 h 157"/>
                <a:gd name="T8" fmla="*/ 47 w 53"/>
                <a:gd name="T9" fmla="*/ 95 h 157"/>
                <a:gd name="T10" fmla="*/ 53 w 53"/>
                <a:gd name="T11" fmla="*/ 85 h 157"/>
                <a:gd name="T12" fmla="*/ 28 w 53"/>
                <a:gd name="T13" fmla="*/ 23 h 157"/>
                <a:gd name="T14" fmla="*/ 32 w 53"/>
                <a:gd name="T15" fmla="*/ 46 h 157"/>
                <a:gd name="T16" fmla="*/ 24 w 53"/>
                <a:gd name="T17" fmla="*/ 33 h 157"/>
                <a:gd name="T18" fmla="*/ 26 w 53"/>
                <a:gd name="T19" fmla="*/ 60 h 157"/>
                <a:gd name="T20" fmla="*/ 14 w 53"/>
                <a:gd name="T21" fmla="*/ 42 h 157"/>
                <a:gd name="T22" fmla="*/ 0 w 53"/>
                <a:gd name="T23" fmla="*/ 0 h 157"/>
                <a:gd name="T24" fmla="*/ 12 w 53"/>
                <a:gd name="T25" fmla="*/ 85 h 157"/>
                <a:gd name="T26" fmla="*/ 2 w 53"/>
                <a:gd name="T27" fmla="*/ 85 h 157"/>
                <a:gd name="T28" fmla="*/ 17 w 53"/>
                <a:gd name="T29" fmla="*/ 124 h 157"/>
                <a:gd name="T30" fmla="*/ 15 w 53"/>
                <a:gd name="T31" fmla="*/ 106 h 157"/>
                <a:gd name="T32" fmla="*/ 19 w 53"/>
                <a:gd name="T33" fmla="*/ 108 h 157"/>
                <a:gd name="T34" fmla="*/ 47 w 53"/>
                <a:gd name="T35" fmla="*/ 157 h 157"/>
                <a:gd name="T36" fmla="*/ 24 w 53"/>
                <a:gd name="T37" fmla="*/ 95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157"/>
                <a:gd name="T59" fmla="*/ 53 w 53"/>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157">
                  <a:moveTo>
                    <a:pt x="24" y="95"/>
                  </a:moveTo>
                  <a:lnTo>
                    <a:pt x="26" y="92"/>
                  </a:lnTo>
                  <a:cubicBezTo>
                    <a:pt x="35" y="101"/>
                    <a:pt x="39" y="114"/>
                    <a:pt x="44" y="125"/>
                  </a:cubicBezTo>
                  <a:cubicBezTo>
                    <a:pt x="39" y="112"/>
                    <a:pt x="35" y="98"/>
                    <a:pt x="36" y="82"/>
                  </a:cubicBezTo>
                  <a:cubicBezTo>
                    <a:pt x="45" y="78"/>
                    <a:pt x="45" y="90"/>
                    <a:pt x="47" y="95"/>
                  </a:cubicBezTo>
                  <a:cubicBezTo>
                    <a:pt x="51" y="94"/>
                    <a:pt x="44" y="83"/>
                    <a:pt x="53" y="85"/>
                  </a:cubicBezTo>
                  <a:cubicBezTo>
                    <a:pt x="47" y="63"/>
                    <a:pt x="41" y="42"/>
                    <a:pt x="28" y="23"/>
                  </a:cubicBezTo>
                  <a:cubicBezTo>
                    <a:pt x="26" y="30"/>
                    <a:pt x="33" y="39"/>
                    <a:pt x="32" y="46"/>
                  </a:cubicBezTo>
                  <a:cubicBezTo>
                    <a:pt x="26" y="45"/>
                    <a:pt x="26" y="37"/>
                    <a:pt x="24" y="33"/>
                  </a:cubicBezTo>
                  <a:cubicBezTo>
                    <a:pt x="23" y="40"/>
                    <a:pt x="32" y="54"/>
                    <a:pt x="26" y="60"/>
                  </a:cubicBezTo>
                  <a:cubicBezTo>
                    <a:pt x="15" y="61"/>
                    <a:pt x="18" y="48"/>
                    <a:pt x="14" y="42"/>
                  </a:cubicBezTo>
                  <a:lnTo>
                    <a:pt x="0" y="0"/>
                  </a:lnTo>
                  <a:cubicBezTo>
                    <a:pt x="2" y="23"/>
                    <a:pt x="8" y="58"/>
                    <a:pt x="12" y="85"/>
                  </a:cubicBezTo>
                  <a:cubicBezTo>
                    <a:pt x="10" y="91"/>
                    <a:pt x="5" y="87"/>
                    <a:pt x="2" y="85"/>
                  </a:cubicBezTo>
                  <a:cubicBezTo>
                    <a:pt x="3" y="99"/>
                    <a:pt x="9" y="112"/>
                    <a:pt x="17" y="124"/>
                  </a:cubicBezTo>
                  <a:cubicBezTo>
                    <a:pt x="16" y="118"/>
                    <a:pt x="11" y="112"/>
                    <a:pt x="15" y="106"/>
                  </a:cubicBezTo>
                  <a:lnTo>
                    <a:pt x="19" y="108"/>
                  </a:lnTo>
                  <a:lnTo>
                    <a:pt x="47" y="157"/>
                  </a:lnTo>
                  <a:cubicBezTo>
                    <a:pt x="36" y="138"/>
                    <a:pt x="28" y="117"/>
                    <a:pt x="24" y="95"/>
                  </a:cubicBezTo>
                  <a:close/>
                </a:path>
              </a:pathLst>
            </a:custGeom>
            <a:solidFill>
              <a:srgbClr val="9F4040"/>
            </a:solidFill>
            <a:ln w="0">
              <a:solidFill>
                <a:srgbClr val="9F4040"/>
              </a:solidFill>
              <a:round/>
            </a:ln>
          </p:spPr>
          <p:txBody>
            <a:bodyPr/>
            <a:lstStyle/>
            <a:p>
              <a:endParaRPr lang="zh-CN" altLang="en-US"/>
            </a:p>
          </p:txBody>
        </p:sp>
        <p:sp>
          <p:nvSpPr>
            <p:cNvPr id="15424" name="Freeform 103"/>
            <p:cNvSpPr/>
            <p:nvPr/>
          </p:nvSpPr>
          <p:spPr bwMode="auto">
            <a:xfrm flipV="1">
              <a:off x="2227" y="2304"/>
              <a:ext cx="149" cy="22"/>
            </a:xfrm>
            <a:custGeom>
              <a:avLst/>
              <a:gdLst>
                <a:gd name="T0" fmla="*/ 148 w 149"/>
                <a:gd name="T1" fmla="*/ 22 h 22"/>
                <a:gd name="T2" fmla="*/ 137 w 149"/>
                <a:gd name="T3" fmla="*/ 8 h 22"/>
                <a:gd name="T4" fmla="*/ 99 w 149"/>
                <a:gd name="T5" fmla="*/ 5 h 22"/>
                <a:gd name="T6" fmla="*/ 94 w 149"/>
                <a:gd name="T7" fmla="*/ 12 h 22"/>
                <a:gd name="T8" fmla="*/ 0 w 149"/>
                <a:gd name="T9" fmla="*/ 9 h 22"/>
                <a:gd name="T10" fmla="*/ 149 w 149"/>
                <a:gd name="T11" fmla="*/ 22 h 22"/>
                <a:gd name="T12" fmla="*/ 148 w 149"/>
                <a:gd name="T13" fmla="*/ 22 h 22"/>
                <a:gd name="T14" fmla="*/ 0 60000 65536"/>
                <a:gd name="T15" fmla="*/ 0 60000 65536"/>
                <a:gd name="T16" fmla="*/ 0 60000 65536"/>
                <a:gd name="T17" fmla="*/ 0 60000 65536"/>
                <a:gd name="T18" fmla="*/ 0 60000 65536"/>
                <a:gd name="T19" fmla="*/ 0 60000 65536"/>
                <a:gd name="T20" fmla="*/ 0 60000 65536"/>
                <a:gd name="T21" fmla="*/ 0 w 149"/>
                <a:gd name="T22" fmla="*/ 0 h 22"/>
                <a:gd name="T23" fmla="*/ 149 w 149"/>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22">
                  <a:moveTo>
                    <a:pt x="148" y="22"/>
                  </a:moveTo>
                  <a:cubicBezTo>
                    <a:pt x="148" y="13"/>
                    <a:pt x="145" y="11"/>
                    <a:pt x="137" y="8"/>
                  </a:cubicBezTo>
                  <a:cubicBezTo>
                    <a:pt x="124" y="9"/>
                    <a:pt x="111" y="0"/>
                    <a:pt x="99" y="5"/>
                  </a:cubicBezTo>
                  <a:cubicBezTo>
                    <a:pt x="99" y="2"/>
                    <a:pt x="100" y="15"/>
                    <a:pt x="94" y="12"/>
                  </a:cubicBezTo>
                  <a:cubicBezTo>
                    <a:pt x="67" y="9"/>
                    <a:pt x="31" y="6"/>
                    <a:pt x="0" y="9"/>
                  </a:cubicBezTo>
                  <a:cubicBezTo>
                    <a:pt x="52" y="16"/>
                    <a:pt x="96" y="14"/>
                    <a:pt x="149" y="22"/>
                  </a:cubicBezTo>
                  <a:lnTo>
                    <a:pt x="148" y="22"/>
                  </a:lnTo>
                  <a:close/>
                </a:path>
              </a:pathLst>
            </a:custGeom>
            <a:solidFill>
              <a:srgbClr val="9F4040"/>
            </a:solidFill>
            <a:ln w="0">
              <a:solidFill>
                <a:srgbClr val="9F4040"/>
              </a:solidFill>
              <a:round/>
            </a:ln>
          </p:spPr>
          <p:txBody>
            <a:bodyPr/>
            <a:lstStyle/>
            <a:p>
              <a:endParaRPr lang="zh-CN" altLang="en-US"/>
            </a:p>
          </p:txBody>
        </p:sp>
        <p:sp>
          <p:nvSpPr>
            <p:cNvPr id="15425" name="Freeform 104"/>
            <p:cNvSpPr/>
            <p:nvPr/>
          </p:nvSpPr>
          <p:spPr bwMode="auto">
            <a:xfrm flipV="1">
              <a:off x="1997" y="2307"/>
              <a:ext cx="452" cy="601"/>
            </a:xfrm>
            <a:custGeom>
              <a:avLst/>
              <a:gdLst>
                <a:gd name="T0" fmla="*/ 115 w 452"/>
                <a:gd name="T1" fmla="*/ 598 h 601"/>
                <a:gd name="T2" fmla="*/ 149 w 452"/>
                <a:gd name="T3" fmla="*/ 587 h 601"/>
                <a:gd name="T4" fmla="*/ 154 w 452"/>
                <a:gd name="T5" fmla="*/ 587 h 601"/>
                <a:gd name="T6" fmla="*/ 155 w 452"/>
                <a:gd name="T7" fmla="*/ 574 h 601"/>
                <a:gd name="T8" fmla="*/ 181 w 452"/>
                <a:gd name="T9" fmla="*/ 567 h 601"/>
                <a:gd name="T10" fmla="*/ 175 w 452"/>
                <a:gd name="T11" fmla="*/ 560 h 601"/>
                <a:gd name="T12" fmla="*/ 220 w 452"/>
                <a:gd name="T13" fmla="*/ 548 h 601"/>
                <a:gd name="T14" fmla="*/ 338 w 452"/>
                <a:gd name="T15" fmla="*/ 553 h 601"/>
                <a:gd name="T16" fmla="*/ 221 w 452"/>
                <a:gd name="T17" fmla="*/ 540 h 601"/>
                <a:gd name="T18" fmla="*/ 217 w 452"/>
                <a:gd name="T19" fmla="*/ 531 h 601"/>
                <a:gd name="T20" fmla="*/ 221 w 452"/>
                <a:gd name="T21" fmla="*/ 526 h 601"/>
                <a:gd name="T22" fmla="*/ 394 w 452"/>
                <a:gd name="T23" fmla="*/ 558 h 601"/>
                <a:gd name="T24" fmla="*/ 318 w 452"/>
                <a:gd name="T25" fmla="*/ 515 h 601"/>
                <a:gd name="T26" fmla="*/ 298 w 452"/>
                <a:gd name="T27" fmla="*/ 505 h 601"/>
                <a:gd name="T28" fmla="*/ 303 w 452"/>
                <a:gd name="T29" fmla="*/ 502 h 601"/>
                <a:gd name="T30" fmla="*/ 427 w 452"/>
                <a:gd name="T31" fmla="*/ 550 h 601"/>
                <a:gd name="T32" fmla="*/ 403 w 452"/>
                <a:gd name="T33" fmla="*/ 525 h 601"/>
                <a:gd name="T34" fmla="*/ 400 w 452"/>
                <a:gd name="T35" fmla="*/ 515 h 601"/>
                <a:gd name="T36" fmla="*/ 426 w 452"/>
                <a:gd name="T37" fmla="*/ 522 h 601"/>
                <a:gd name="T38" fmla="*/ 443 w 452"/>
                <a:gd name="T39" fmla="*/ 532 h 601"/>
                <a:gd name="T40" fmla="*/ 432 w 452"/>
                <a:gd name="T41" fmla="*/ 367 h 601"/>
                <a:gd name="T42" fmla="*/ 214 w 452"/>
                <a:gd name="T43" fmla="*/ 20 h 601"/>
                <a:gd name="T44" fmla="*/ 148 w 452"/>
                <a:gd name="T45" fmla="*/ 0 h 601"/>
                <a:gd name="T46" fmla="*/ 30 w 452"/>
                <a:gd name="T47" fmla="*/ 111 h 601"/>
                <a:gd name="T48" fmla="*/ 7 w 452"/>
                <a:gd name="T49" fmla="*/ 325 h 601"/>
                <a:gd name="T50" fmla="*/ 50 w 452"/>
                <a:gd name="T51" fmla="*/ 439 h 601"/>
                <a:gd name="T52" fmla="*/ 102 w 452"/>
                <a:gd name="T53" fmla="*/ 600 h 601"/>
                <a:gd name="T54" fmla="*/ 115 w 452"/>
                <a:gd name="T55" fmla="*/ 598 h 6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2"/>
                <a:gd name="T85" fmla="*/ 0 h 601"/>
                <a:gd name="T86" fmla="*/ 452 w 452"/>
                <a:gd name="T87" fmla="*/ 601 h 6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2" h="601">
                  <a:moveTo>
                    <a:pt x="115" y="598"/>
                  </a:moveTo>
                  <a:cubicBezTo>
                    <a:pt x="115" y="580"/>
                    <a:pt x="137" y="593"/>
                    <a:pt x="149" y="587"/>
                  </a:cubicBezTo>
                  <a:lnTo>
                    <a:pt x="154" y="587"/>
                  </a:lnTo>
                  <a:cubicBezTo>
                    <a:pt x="156" y="584"/>
                    <a:pt x="152" y="578"/>
                    <a:pt x="155" y="574"/>
                  </a:cubicBezTo>
                  <a:cubicBezTo>
                    <a:pt x="162" y="567"/>
                    <a:pt x="172" y="570"/>
                    <a:pt x="181" y="567"/>
                  </a:cubicBezTo>
                  <a:cubicBezTo>
                    <a:pt x="180" y="564"/>
                    <a:pt x="177" y="562"/>
                    <a:pt x="175" y="560"/>
                  </a:cubicBezTo>
                  <a:cubicBezTo>
                    <a:pt x="186" y="549"/>
                    <a:pt x="204" y="550"/>
                    <a:pt x="220" y="548"/>
                  </a:cubicBezTo>
                  <a:lnTo>
                    <a:pt x="338" y="553"/>
                  </a:lnTo>
                  <a:cubicBezTo>
                    <a:pt x="303" y="540"/>
                    <a:pt x="261" y="542"/>
                    <a:pt x="221" y="540"/>
                  </a:cubicBezTo>
                  <a:cubicBezTo>
                    <a:pt x="219" y="537"/>
                    <a:pt x="217" y="535"/>
                    <a:pt x="217" y="531"/>
                  </a:cubicBezTo>
                  <a:lnTo>
                    <a:pt x="221" y="526"/>
                  </a:lnTo>
                  <a:cubicBezTo>
                    <a:pt x="279" y="533"/>
                    <a:pt x="345" y="528"/>
                    <a:pt x="394" y="558"/>
                  </a:cubicBezTo>
                  <a:cubicBezTo>
                    <a:pt x="373" y="535"/>
                    <a:pt x="345" y="526"/>
                    <a:pt x="318" y="515"/>
                  </a:cubicBezTo>
                  <a:cubicBezTo>
                    <a:pt x="310" y="515"/>
                    <a:pt x="301" y="514"/>
                    <a:pt x="298" y="505"/>
                  </a:cubicBezTo>
                  <a:lnTo>
                    <a:pt x="303" y="502"/>
                  </a:lnTo>
                  <a:cubicBezTo>
                    <a:pt x="346" y="514"/>
                    <a:pt x="390" y="523"/>
                    <a:pt x="427" y="550"/>
                  </a:cubicBezTo>
                  <a:cubicBezTo>
                    <a:pt x="404" y="550"/>
                    <a:pt x="430" y="519"/>
                    <a:pt x="403" y="525"/>
                  </a:cubicBezTo>
                  <a:cubicBezTo>
                    <a:pt x="401" y="522"/>
                    <a:pt x="393" y="519"/>
                    <a:pt x="400" y="515"/>
                  </a:cubicBezTo>
                  <a:cubicBezTo>
                    <a:pt x="408" y="509"/>
                    <a:pt x="417" y="520"/>
                    <a:pt x="426" y="522"/>
                  </a:cubicBezTo>
                  <a:cubicBezTo>
                    <a:pt x="431" y="526"/>
                    <a:pt x="436" y="536"/>
                    <a:pt x="443" y="532"/>
                  </a:cubicBezTo>
                  <a:cubicBezTo>
                    <a:pt x="452" y="474"/>
                    <a:pt x="440" y="422"/>
                    <a:pt x="432" y="367"/>
                  </a:cubicBezTo>
                  <a:cubicBezTo>
                    <a:pt x="412" y="231"/>
                    <a:pt x="327" y="109"/>
                    <a:pt x="214" y="20"/>
                  </a:cubicBezTo>
                  <a:cubicBezTo>
                    <a:pt x="195" y="6"/>
                    <a:pt x="172" y="0"/>
                    <a:pt x="148" y="0"/>
                  </a:cubicBezTo>
                  <a:cubicBezTo>
                    <a:pt x="91" y="6"/>
                    <a:pt x="46" y="60"/>
                    <a:pt x="30" y="111"/>
                  </a:cubicBezTo>
                  <a:cubicBezTo>
                    <a:pt x="11" y="177"/>
                    <a:pt x="0" y="251"/>
                    <a:pt x="7" y="325"/>
                  </a:cubicBezTo>
                  <a:cubicBezTo>
                    <a:pt x="23" y="362"/>
                    <a:pt x="31" y="402"/>
                    <a:pt x="50" y="439"/>
                  </a:cubicBezTo>
                  <a:cubicBezTo>
                    <a:pt x="65" y="493"/>
                    <a:pt x="95" y="542"/>
                    <a:pt x="102" y="600"/>
                  </a:cubicBezTo>
                  <a:cubicBezTo>
                    <a:pt x="107" y="601"/>
                    <a:pt x="109" y="597"/>
                    <a:pt x="115" y="598"/>
                  </a:cubicBezTo>
                  <a:close/>
                </a:path>
              </a:pathLst>
            </a:custGeom>
            <a:solidFill>
              <a:srgbClr val="FFBFBF"/>
            </a:solidFill>
            <a:ln w="0">
              <a:solidFill>
                <a:srgbClr val="FFBFBF"/>
              </a:solidFill>
              <a:round/>
            </a:ln>
          </p:spPr>
          <p:txBody>
            <a:bodyPr/>
            <a:lstStyle/>
            <a:p>
              <a:endParaRPr lang="zh-CN" altLang="en-US"/>
            </a:p>
          </p:txBody>
        </p:sp>
        <p:sp>
          <p:nvSpPr>
            <p:cNvPr id="15426" name="Freeform 105"/>
            <p:cNvSpPr/>
            <p:nvPr/>
          </p:nvSpPr>
          <p:spPr bwMode="auto">
            <a:xfrm flipV="1">
              <a:off x="2348" y="2319"/>
              <a:ext cx="46" cy="19"/>
            </a:xfrm>
            <a:custGeom>
              <a:avLst/>
              <a:gdLst>
                <a:gd name="T0" fmla="*/ 46 w 46"/>
                <a:gd name="T1" fmla="*/ 19 h 19"/>
                <a:gd name="T2" fmla="*/ 13 w 46"/>
                <a:gd name="T3" fmla="*/ 3 h 19"/>
                <a:gd name="T4" fmla="*/ 0 w 46"/>
                <a:gd name="T5" fmla="*/ 1 h 19"/>
                <a:gd name="T6" fmla="*/ 14 w 46"/>
                <a:gd name="T7" fmla="*/ 13 h 19"/>
                <a:gd name="T8" fmla="*/ 46 w 46"/>
                <a:gd name="T9" fmla="*/ 19 h 19"/>
                <a:gd name="T10" fmla="*/ 0 60000 65536"/>
                <a:gd name="T11" fmla="*/ 0 60000 65536"/>
                <a:gd name="T12" fmla="*/ 0 60000 65536"/>
                <a:gd name="T13" fmla="*/ 0 60000 65536"/>
                <a:gd name="T14" fmla="*/ 0 60000 65536"/>
                <a:gd name="T15" fmla="*/ 0 w 46"/>
                <a:gd name="T16" fmla="*/ 0 h 19"/>
                <a:gd name="T17" fmla="*/ 46 w 46"/>
                <a:gd name="T18" fmla="*/ 19 h 19"/>
              </a:gdLst>
              <a:ahLst/>
              <a:cxnLst>
                <a:cxn ang="T10">
                  <a:pos x="T0" y="T1"/>
                </a:cxn>
                <a:cxn ang="T11">
                  <a:pos x="T2" y="T3"/>
                </a:cxn>
                <a:cxn ang="T12">
                  <a:pos x="T4" y="T5"/>
                </a:cxn>
                <a:cxn ang="T13">
                  <a:pos x="T6" y="T7"/>
                </a:cxn>
                <a:cxn ang="T14">
                  <a:pos x="T8" y="T9"/>
                </a:cxn>
              </a:cxnLst>
              <a:rect l="T15" t="T16" r="T17" b="T18"/>
              <a:pathLst>
                <a:path w="46" h="19">
                  <a:moveTo>
                    <a:pt x="46" y="19"/>
                  </a:moveTo>
                  <a:cubicBezTo>
                    <a:pt x="37" y="7"/>
                    <a:pt x="17" y="19"/>
                    <a:pt x="13" y="3"/>
                  </a:cubicBezTo>
                  <a:cubicBezTo>
                    <a:pt x="9" y="3"/>
                    <a:pt x="5" y="0"/>
                    <a:pt x="0" y="1"/>
                  </a:cubicBezTo>
                  <a:cubicBezTo>
                    <a:pt x="4" y="5"/>
                    <a:pt x="14" y="4"/>
                    <a:pt x="14" y="13"/>
                  </a:cubicBezTo>
                  <a:cubicBezTo>
                    <a:pt x="26" y="12"/>
                    <a:pt x="34" y="19"/>
                    <a:pt x="46" y="19"/>
                  </a:cubicBezTo>
                  <a:close/>
                </a:path>
              </a:pathLst>
            </a:custGeom>
            <a:solidFill>
              <a:srgbClr val="9F4040"/>
            </a:solidFill>
            <a:ln w="0">
              <a:solidFill>
                <a:srgbClr val="9F4040"/>
              </a:solidFill>
              <a:round/>
            </a:ln>
          </p:spPr>
          <p:txBody>
            <a:bodyPr/>
            <a:lstStyle/>
            <a:p>
              <a:endParaRPr lang="zh-CN" altLang="en-US"/>
            </a:p>
          </p:txBody>
        </p:sp>
        <p:sp>
          <p:nvSpPr>
            <p:cNvPr id="15427" name="Freeform 106"/>
            <p:cNvSpPr/>
            <p:nvPr/>
          </p:nvSpPr>
          <p:spPr bwMode="auto">
            <a:xfrm flipV="1">
              <a:off x="2264" y="2326"/>
              <a:ext cx="36" cy="5"/>
            </a:xfrm>
            <a:custGeom>
              <a:avLst/>
              <a:gdLst>
                <a:gd name="T0" fmla="*/ 0 w 36"/>
                <a:gd name="T1" fmla="*/ 0 h 5"/>
                <a:gd name="T2" fmla="*/ 32 w 36"/>
                <a:gd name="T3" fmla="*/ 5 h 5"/>
                <a:gd name="T4" fmla="*/ 36 w 36"/>
                <a:gd name="T5" fmla="*/ 5 h 5"/>
                <a:gd name="T6" fmla="*/ 0 w 36"/>
                <a:gd name="T7" fmla="*/ 0 h 5"/>
                <a:gd name="T8" fmla="*/ 0 60000 65536"/>
                <a:gd name="T9" fmla="*/ 0 60000 65536"/>
                <a:gd name="T10" fmla="*/ 0 60000 65536"/>
                <a:gd name="T11" fmla="*/ 0 60000 65536"/>
                <a:gd name="T12" fmla="*/ 0 w 36"/>
                <a:gd name="T13" fmla="*/ 0 h 5"/>
                <a:gd name="T14" fmla="*/ 36 w 36"/>
                <a:gd name="T15" fmla="*/ 5 h 5"/>
              </a:gdLst>
              <a:ahLst/>
              <a:cxnLst>
                <a:cxn ang="T8">
                  <a:pos x="T0" y="T1"/>
                </a:cxn>
                <a:cxn ang="T9">
                  <a:pos x="T2" y="T3"/>
                </a:cxn>
                <a:cxn ang="T10">
                  <a:pos x="T4" y="T5"/>
                </a:cxn>
                <a:cxn ang="T11">
                  <a:pos x="T6" y="T7"/>
                </a:cxn>
              </a:cxnLst>
              <a:rect l="T12" t="T13" r="T14" b="T15"/>
              <a:pathLst>
                <a:path w="36" h="5">
                  <a:moveTo>
                    <a:pt x="0" y="0"/>
                  </a:moveTo>
                  <a:lnTo>
                    <a:pt x="32" y="5"/>
                  </a:lnTo>
                  <a:lnTo>
                    <a:pt x="36" y="5"/>
                  </a:lnTo>
                  <a:lnTo>
                    <a:pt x="0" y="0"/>
                  </a:lnTo>
                  <a:close/>
                </a:path>
              </a:pathLst>
            </a:custGeom>
            <a:solidFill>
              <a:srgbClr val="9F4040"/>
            </a:solidFill>
            <a:ln w="0">
              <a:solidFill>
                <a:srgbClr val="9F4040"/>
              </a:solidFill>
              <a:round/>
            </a:ln>
          </p:spPr>
          <p:txBody>
            <a:bodyPr/>
            <a:lstStyle/>
            <a:p>
              <a:endParaRPr lang="zh-CN" altLang="en-US"/>
            </a:p>
          </p:txBody>
        </p:sp>
        <p:sp>
          <p:nvSpPr>
            <p:cNvPr id="15428" name="Freeform 107"/>
            <p:cNvSpPr/>
            <p:nvPr/>
          </p:nvSpPr>
          <p:spPr bwMode="auto">
            <a:xfrm flipV="1">
              <a:off x="2268" y="2348"/>
              <a:ext cx="18" cy="2"/>
            </a:xfrm>
            <a:custGeom>
              <a:avLst/>
              <a:gdLst>
                <a:gd name="T0" fmla="*/ 0 w 18"/>
                <a:gd name="T1" fmla="*/ 0 h 2"/>
                <a:gd name="T2" fmla="*/ 5 w 18"/>
                <a:gd name="T3" fmla="*/ 2 h 2"/>
                <a:gd name="T4" fmla="*/ 18 w 18"/>
                <a:gd name="T5" fmla="*/ 0 h 2"/>
                <a:gd name="T6" fmla="*/ 0 w 18"/>
                <a:gd name="T7" fmla="*/ 0 h 2"/>
                <a:gd name="T8" fmla="*/ 0 60000 65536"/>
                <a:gd name="T9" fmla="*/ 0 60000 65536"/>
                <a:gd name="T10" fmla="*/ 0 60000 65536"/>
                <a:gd name="T11" fmla="*/ 0 60000 65536"/>
                <a:gd name="T12" fmla="*/ 0 w 18"/>
                <a:gd name="T13" fmla="*/ 0 h 2"/>
                <a:gd name="T14" fmla="*/ 18 w 18"/>
                <a:gd name="T15" fmla="*/ 2 h 2"/>
              </a:gdLst>
              <a:ahLst/>
              <a:cxnLst>
                <a:cxn ang="T8">
                  <a:pos x="T0" y="T1"/>
                </a:cxn>
                <a:cxn ang="T9">
                  <a:pos x="T2" y="T3"/>
                </a:cxn>
                <a:cxn ang="T10">
                  <a:pos x="T4" y="T5"/>
                </a:cxn>
                <a:cxn ang="T11">
                  <a:pos x="T6" y="T7"/>
                </a:cxn>
              </a:cxnLst>
              <a:rect l="T12" t="T13" r="T14" b="T15"/>
              <a:pathLst>
                <a:path w="18" h="2">
                  <a:moveTo>
                    <a:pt x="0" y="0"/>
                  </a:moveTo>
                  <a:lnTo>
                    <a:pt x="5" y="2"/>
                  </a:lnTo>
                  <a:lnTo>
                    <a:pt x="18" y="0"/>
                  </a:lnTo>
                  <a:lnTo>
                    <a:pt x="0" y="0"/>
                  </a:lnTo>
                  <a:close/>
                </a:path>
              </a:pathLst>
            </a:custGeom>
            <a:solidFill>
              <a:srgbClr val="9F4040"/>
            </a:solidFill>
            <a:ln w="0">
              <a:solidFill>
                <a:srgbClr val="9F4040"/>
              </a:solidFill>
              <a:round/>
            </a:ln>
          </p:spPr>
          <p:txBody>
            <a:bodyPr/>
            <a:lstStyle/>
            <a:p>
              <a:endParaRPr lang="zh-CN" altLang="en-US"/>
            </a:p>
          </p:txBody>
        </p:sp>
        <p:sp>
          <p:nvSpPr>
            <p:cNvPr id="15429" name="Freeform 108"/>
            <p:cNvSpPr/>
            <p:nvPr/>
          </p:nvSpPr>
          <p:spPr bwMode="auto">
            <a:xfrm flipV="1">
              <a:off x="2010" y="2367"/>
              <a:ext cx="9" cy="42"/>
            </a:xfrm>
            <a:custGeom>
              <a:avLst/>
              <a:gdLst>
                <a:gd name="T0" fmla="*/ 2 w 9"/>
                <a:gd name="T1" fmla="*/ 0 h 42"/>
                <a:gd name="T2" fmla="*/ 9 w 9"/>
                <a:gd name="T3" fmla="*/ 42 h 42"/>
                <a:gd name="T4" fmla="*/ 2 w 9"/>
                <a:gd name="T5" fmla="*/ 0 h 42"/>
                <a:gd name="T6" fmla="*/ 0 60000 65536"/>
                <a:gd name="T7" fmla="*/ 0 60000 65536"/>
                <a:gd name="T8" fmla="*/ 0 60000 65536"/>
                <a:gd name="T9" fmla="*/ 0 w 9"/>
                <a:gd name="T10" fmla="*/ 0 h 42"/>
                <a:gd name="T11" fmla="*/ 9 w 9"/>
                <a:gd name="T12" fmla="*/ 42 h 42"/>
              </a:gdLst>
              <a:ahLst/>
              <a:cxnLst>
                <a:cxn ang="T6">
                  <a:pos x="T0" y="T1"/>
                </a:cxn>
                <a:cxn ang="T7">
                  <a:pos x="T2" y="T3"/>
                </a:cxn>
                <a:cxn ang="T8">
                  <a:pos x="T4" y="T5"/>
                </a:cxn>
              </a:cxnLst>
              <a:rect l="T9" t="T10" r="T11" b="T12"/>
              <a:pathLst>
                <a:path w="9" h="42">
                  <a:moveTo>
                    <a:pt x="2" y="0"/>
                  </a:moveTo>
                  <a:cubicBezTo>
                    <a:pt x="0" y="13"/>
                    <a:pt x="6" y="29"/>
                    <a:pt x="9" y="42"/>
                  </a:cubicBezTo>
                  <a:lnTo>
                    <a:pt x="2" y="0"/>
                  </a:lnTo>
                  <a:close/>
                </a:path>
              </a:pathLst>
            </a:custGeom>
            <a:solidFill>
              <a:srgbClr val="9F4040"/>
            </a:solidFill>
            <a:ln w="0">
              <a:solidFill>
                <a:srgbClr val="9F4040"/>
              </a:solidFill>
              <a:round/>
            </a:ln>
          </p:spPr>
          <p:txBody>
            <a:bodyPr/>
            <a:lstStyle/>
            <a:p>
              <a:endParaRPr lang="zh-CN" altLang="en-US"/>
            </a:p>
          </p:txBody>
        </p:sp>
        <p:sp>
          <p:nvSpPr>
            <p:cNvPr id="15430" name="Freeform 109"/>
            <p:cNvSpPr/>
            <p:nvPr/>
          </p:nvSpPr>
          <p:spPr bwMode="auto">
            <a:xfrm flipV="1">
              <a:off x="2088" y="2397"/>
              <a:ext cx="155" cy="185"/>
            </a:xfrm>
            <a:custGeom>
              <a:avLst/>
              <a:gdLst>
                <a:gd name="T0" fmla="*/ 103 w 155"/>
                <a:gd name="T1" fmla="*/ 126 h 185"/>
                <a:gd name="T2" fmla="*/ 114 w 155"/>
                <a:gd name="T3" fmla="*/ 107 h 185"/>
                <a:gd name="T4" fmla="*/ 155 w 155"/>
                <a:gd name="T5" fmla="*/ 74 h 185"/>
                <a:gd name="T6" fmla="*/ 133 w 155"/>
                <a:gd name="T7" fmla="*/ 51 h 185"/>
                <a:gd name="T8" fmla="*/ 126 w 155"/>
                <a:gd name="T9" fmla="*/ 54 h 185"/>
                <a:gd name="T10" fmla="*/ 96 w 155"/>
                <a:gd name="T11" fmla="*/ 9 h 185"/>
                <a:gd name="T12" fmla="*/ 25 w 155"/>
                <a:gd name="T13" fmla="*/ 13 h 185"/>
                <a:gd name="T14" fmla="*/ 9 w 155"/>
                <a:gd name="T15" fmla="*/ 74 h 185"/>
                <a:gd name="T16" fmla="*/ 24 w 155"/>
                <a:gd name="T17" fmla="*/ 76 h 185"/>
                <a:gd name="T18" fmla="*/ 57 w 155"/>
                <a:gd name="T19" fmla="*/ 107 h 185"/>
                <a:gd name="T20" fmla="*/ 97 w 155"/>
                <a:gd name="T21" fmla="*/ 100 h 185"/>
                <a:gd name="T22" fmla="*/ 53 w 155"/>
                <a:gd name="T23" fmla="*/ 160 h 185"/>
                <a:gd name="T24" fmla="*/ 103 w 155"/>
                <a:gd name="T25" fmla="*/ 12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85"/>
                <a:gd name="T41" fmla="*/ 155 w 155"/>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85">
                  <a:moveTo>
                    <a:pt x="103" y="126"/>
                  </a:moveTo>
                  <a:cubicBezTo>
                    <a:pt x="107" y="119"/>
                    <a:pt x="106" y="109"/>
                    <a:pt x="114" y="107"/>
                  </a:cubicBezTo>
                  <a:cubicBezTo>
                    <a:pt x="125" y="95"/>
                    <a:pt x="138" y="73"/>
                    <a:pt x="155" y="74"/>
                  </a:cubicBezTo>
                  <a:lnTo>
                    <a:pt x="133" y="51"/>
                  </a:lnTo>
                  <a:cubicBezTo>
                    <a:pt x="131" y="53"/>
                    <a:pt x="128" y="52"/>
                    <a:pt x="126" y="54"/>
                  </a:cubicBezTo>
                  <a:cubicBezTo>
                    <a:pt x="132" y="31"/>
                    <a:pt x="110" y="20"/>
                    <a:pt x="96" y="9"/>
                  </a:cubicBezTo>
                  <a:cubicBezTo>
                    <a:pt x="75" y="0"/>
                    <a:pt x="44" y="1"/>
                    <a:pt x="25" y="13"/>
                  </a:cubicBezTo>
                  <a:cubicBezTo>
                    <a:pt x="0" y="31"/>
                    <a:pt x="26" y="56"/>
                    <a:pt x="9" y="74"/>
                  </a:cubicBezTo>
                  <a:cubicBezTo>
                    <a:pt x="14" y="76"/>
                    <a:pt x="19" y="79"/>
                    <a:pt x="24" y="76"/>
                  </a:cubicBezTo>
                  <a:cubicBezTo>
                    <a:pt x="26" y="90"/>
                    <a:pt x="42" y="101"/>
                    <a:pt x="57" y="107"/>
                  </a:cubicBezTo>
                  <a:cubicBezTo>
                    <a:pt x="71" y="111"/>
                    <a:pt x="86" y="107"/>
                    <a:pt x="97" y="100"/>
                  </a:cubicBezTo>
                  <a:cubicBezTo>
                    <a:pt x="92" y="124"/>
                    <a:pt x="74" y="148"/>
                    <a:pt x="53" y="160"/>
                  </a:cubicBezTo>
                  <a:cubicBezTo>
                    <a:pt x="78" y="185"/>
                    <a:pt x="87" y="139"/>
                    <a:pt x="103" y="126"/>
                  </a:cubicBezTo>
                  <a:close/>
                </a:path>
              </a:pathLst>
            </a:custGeom>
            <a:solidFill>
              <a:srgbClr val="000000"/>
            </a:solidFill>
            <a:ln w="0">
              <a:solidFill>
                <a:srgbClr val="000000"/>
              </a:solidFill>
              <a:round/>
            </a:ln>
          </p:spPr>
          <p:txBody>
            <a:bodyPr/>
            <a:lstStyle/>
            <a:p>
              <a:endParaRPr lang="zh-CN" altLang="en-US"/>
            </a:p>
          </p:txBody>
        </p:sp>
        <p:sp>
          <p:nvSpPr>
            <p:cNvPr id="15431" name="Freeform 110"/>
            <p:cNvSpPr/>
            <p:nvPr/>
          </p:nvSpPr>
          <p:spPr bwMode="auto">
            <a:xfrm flipV="1">
              <a:off x="2136" y="2430"/>
              <a:ext cx="246" cy="331"/>
            </a:xfrm>
            <a:custGeom>
              <a:avLst/>
              <a:gdLst>
                <a:gd name="T0" fmla="*/ 243 w 246"/>
                <a:gd name="T1" fmla="*/ 321 h 331"/>
                <a:gd name="T2" fmla="*/ 236 w 246"/>
                <a:gd name="T3" fmla="*/ 313 h 331"/>
                <a:gd name="T4" fmla="*/ 196 w 246"/>
                <a:gd name="T5" fmla="*/ 299 h 331"/>
                <a:gd name="T6" fmla="*/ 167 w 246"/>
                <a:gd name="T7" fmla="*/ 282 h 331"/>
                <a:gd name="T8" fmla="*/ 141 w 246"/>
                <a:gd name="T9" fmla="*/ 244 h 331"/>
                <a:gd name="T10" fmla="*/ 212 w 246"/>
                <a:gd name="T11" fmla="*/ 244 h 331"/>
                <a:gd name="T12" fmla="*/ 219 w 246"/>
                <a:gd name="T13" fmla="*/ 241 h 331"/>
                <a:gd name="T14" fmla="*/ 212 w 246"/>
                <a:gd name="T15" fmla="*/ 262 h 331"/>
                <a:gd name="T16" fmla="*/ 180 w 246"/>
                <a:gd name="T17" fmla="*/ 270 h 331"/>
                <a:gd name="T18" fmla="*/ 167 w 246"/>
                <a:gd name="T19" fmla="*/ 263 h 331"/>
                <a:gd name="T20" fmla="*/ 185 w 246"/>
                <a:gd name="T21" fmla="*/ 279 h 331"/>
                <a:gd name="T22" fmla="*/ 224 w 246"/>
                <a:gd name="T23" fmla="*/ 266 h 331"/>
                <a:gd name="T24" fmla="*/ 240 w 246"/>
                <a:gd name="T25" fmla="*/ 231 h 331"/>
                <a:gd name="T26" fmla="*/ 233 w 246"/>
                <a:gd name="T27" fmla="*/ 223 h 331"/>
                <a:gd name="T28" fmla="*/ 226 w 246"/>
                <a:gd name="T29" fmla="*/ 194 h 331"/>
                <a:gd name="T30" fmla="*/ 150 w 246"/>
                <a:gd name="T31" fmla="*/ 171 h 331"/>
                <a:gd name="T32" fmla="*/ 130 w 246"/>
                <a:gd name="T33" fmla="*/ 183 h 331"/>
                <a:gd name="T34" fmla="*/ 110 w 246"/>
                <a:gd name="T35" fmla="*/ 34 h 331"/>
                <a:gd name="T36" fmla="*/ 35 w 246"/>
                <a:gd name="T37" fmla="*/ 8 h 331"/>
                <a:gd name="T38" fmla="*/ 0 w 246"/>
                <a:gd name="T39" fmla="*/ 66 h 331"/>
                <a:gd name="T40" fmla="*/ 3 w 246"/>
                <a:gd name="T41" fmla="*/ 69 h 331"/>
                <a:gd name="T42" fmla="*/ 91 w 246"/>
                <a:gd name="T43" fmla="*/ 30 h 331"/>
                <a:gd name="T44" fmla="*/ 125 w 246"/>
                <a:gd name="T45" fmla="*/ 226 h 331"/>
                <a:gd name="T46" fmla="*/ 125 w 246"/>
                <a:gd name="T47" fmla="*/ 235 h 331"/>
                <a:gd name="T48" fmla="*/ 130 w 246"/>
                <a:gd name="T49" fmla="*/ 247 h 331"/>
                <a:gd name="T50" fmla="*/ 176 w 246"/>
                <a:gd name="T51" fmla="*/ 309 h 331"/>
                <a:gd name="T52" fmla="*/ 215 w 246"/>
                <a:gd name="T53" fmla="*/ 327 h 331"/>
                <a:gd name="T54" fmla="*/ 233 w 246"/>
                <a:gd name="T55" fmla="*/ 328 h 331"/>
                <a:gd name="T56" fmla="*/ 243 w 246"/>
                <a:gd name="T57" fmla="*/ 321 h 3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331"/>
                <a:gd name="T89" fmla="*/ 246 w 246"/>
                <a:gd name="T90" fmla="*/ 331 h 3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331">
                  <a:moveTo>
                    <a:pt x="243" y="321"/>
                  </a:moveTo>
                  <a:cubicBezTo>
                    <a:pt x="245" y="316"/>
                    <a:pt x="239" y="316"/>
                    <a:pt x="236" y="313"/>
                  </a:cubicBezTo>
                  <a:cubicBezTo>
                    <a:pt x="219" y="318"/>
                    <a:pt x="212" y="298"/>
                    <a:pt x="196" y="299"/>
                  </a:cubicBezTo>
                  <a:cubicBezTo>
                    <a:pt x="188" y="291"/>
                    <a:pt x="180" y="279"/>
                    <a:pt x="167" y="282"/>
                  </a:cubicBezTo>
                  <a:cubicBezTo>
                    <a:pt x="156" y="273"/>
                    <a:pt x="147" y="258"/>
                    <a:pt x="141" y="244"/>
                  </a:cubicBezTo>
                  <a:lnTo>
                    <a:pt x="212" y="244"/>
                  </a:lnTo>
                  <a:cubicBezTo>
                    <a:pt x="213" y="242"/>
                    <a:pt x="216" y="241"/>
                    <a:pt x="219" y="241"/>
                  </a:cubicBezTo>
                  <a:cubicBezTo>
                    <a:pt x="222" y="249"/>
                    <a:pt x="215" y="255"/>
                    <a:pt x="212" y="262"/>
                  </a:cubicBezTo>
                  <a:cubicBezTo>
                    <a:pt x="204" y="270"/>
                    <a:pt x="190" y="274"/>
                    <a:pt x="180" y="270"/>
                  </a:cubicBezTo>
                  <a:cubicBezTo>
                    <a:pt x="176" y="267"/>
                    <a:pt x="172" y="264"/>
                    <a:pt x="167" y="263"/>
                  </a:cubicBezTo>
                  <a:cubicBezTo>
                    <a:pt x="161" y="275"/>
                    <a:pt x="178" y="275"/>
                    <a:pt x="185" y="279"/>
                  </a:cubicBezTo>
                  <a:cubicBezTo>
                    <a:pt x="200" y="280"/>
                    <a:pt x="214" y="279"/>
                    <a:pt x="224" y="266"/>
                  </a:cubicBezTo>
                  <a:cubicBezTo>
                    <a:pt x="237" y="256"/>
                    <a:pt x="222" y="236"/>
                    <a:pt x="240" y="231"/>
                  </a:cubicBezTo>
                  <a:cubicBezTo>
                    <a:pt x="243" y="226"/>
                    <a:pt x="237" y="223"/>
                    <a:pt x="233" y="223"/>
                  </a:cubicBezTo>
                  <a:cubicBezTo>
                    <a:pt x="237" y="211"/>
                    <a:pt x="228" y="204"/>
                    <a:pt x="226" y="194"/>
                  </a:cubicBezTo>
                  <a:cubicBezTo>
                    <a:pt x="204" y="178"/>
                    <a:pt x="179" y="165"/>
                    <a:pt x="150" y="171"/>
                  </a:cubicBezTo>
                  <a:lnTo>
                    <a:pt x="130" y="183"/>
                  </a:lnTo>
                  <a:cubicBezTo>
                    <a:pt x="129" y="134"/>
                    <a:pt x="153" y="71"/>
                    <a:pt x="110" y="34"/>
                  </a:cubicBezTo>
                  <a:cubicBezTo>
                    <a:pt x="87" y="21"/>
                    <a:pt x="65" y="0"/>
                    <a:pt x="35" y="8"/>
                  </a:cubicBezTo>
                  <a:cubicBezTo>
                    <a:pt x="10" y="17"/>
                    <a:pt x="2" y="42"/>
                    <a:pt x="0" y="66"/>
                  </a:cubicBezTo>
                  <a:lnTo>
                    <a:pt x="3" y="69"/>
                  </a:lnTo>
                  <a:cubicBezTo>
                    <a:pt x="32" y="46"/>
                    <a:pt x="51" y="5"/>
                    <a:pt x="91" y="30"/>
                  </a:cubicBezTo>
                  <a:cubicBezTo>
                    <a:pt x="154" y="82"/>
                    <a:pt x="95" y="163"/>
                    <a:pt x="125" y="226"/>
                  </a:cubicBezTo>
                  <a:lnTo>
                    <a:pt x="125" y="235"/>
                  </a:lnTo>
                  <a:cubicBezTo>
                    <a:pt x="134" y="237"/>
                    <a:pt x="125" y="243"/>
                    <a:pt x="130" y="247"/>
                  </a:cubicBezTo>
                  <a:cubicBezTo>
                    <a:pt x="149" y="266"/>
                    <a:pt x="152" y="297"/>
                    <a:pt x="176" y="309"/>
                  </a:cubicBezTo>
                  <a:cubicBezTo>
                    <a:pt x="188" y="316"/>
                    <a:pt x="204" y="319"/>
                    <a:pt x="215" y="327"/>
                  </a:cubicBezTo>
                  <a:cubicBezTo>
                    <a:pt x="218" y="318"/>
                    <a:pt x="228" y="327"/>
                    <a:pt x="233" y="328"/>
                  </a:cubicBezTo>
                  <a:cubicBezTo>
                    <a:pt x="246" y="331"/>
                    <a:pt x="231" y="317"/>
                    <a:pt x="243" y="321"/>
                  </a:cubicBezTo>
                  <a:close/>
                </a:path>
              </a:pathLst>
            </a:custGeom>
            <a:solidFill>
              <a:srgbClr val="000000"/>
            </a:solidFill>
            <a:ln w="0">
              <a:solidFill>
                <a:srgbClr val="000000"/>
              </a:solidFill>
              <a:round/>
            </a:ln>
          </p:spPr>
          <p:txBody>
            <a:bodyPr/>
            <a:lstStyle/>
            <a:p>
              <a:endParaRPr lang="zh-CN" altLang="en-US"/>
            </a:p>
          </p:txBody>
        </p:sp>
        <p:sp>
          <p:nvSpPr>
            <p:cNvPr id="15432" name="Freeform 111"/>
            <p:cNvSpPr/>
            <p:nvPr/>
          </p:nvSpPr>
          <p:spPr bwMode="auto">
            <a:xfrm flipV="1">
              <a:off x="2122" y="2478"/>
              <a:ext cx="73" cy="30"/>
            </a:xfrm>
            <a:custGeom>
              <a:avLst/>
              <a:gdLst>
                <a:gd name="T0" fmla="*/ 73 w 73"/>
                <a:gd name="T1" fmla="*/ 0 h 30"/>
                <a:gd name="T2" fmla="*/ 0 w 73"/>
                <a:gd name="T3" fmla="*/ 4 h 30"/>
                <a:gd name="T4" fmla="*/ 26 w 73"/>
                <a:gd name="T5" fmla="*/ 26 h 30"/>
                <a:gd name="T6" fmla="*/ 73 w 73"/>
                <a:gd name="T7" fmla="*/ 0 h 30"/>
                <a:gd name="T8" fmla="*/ 0 60000 65536"/>
                <a:gd name="T9" fmla="*/ 0 60000 65536"/>
                <a:gd name="T10" fmla="*/ 0 60000 65536"/>
                <a:gd name="T11" fmla="*/ 0 60000 65536"/>
                <a:gd name="T12" fmla="*/ 0 w 73"/>
                <a:gd name="T13" fmla="*/ 0 h 30"/>
                <a:gd name="T14" fmla="*/ 73 w 73"/>
                <a:gd name="T15" fmla="*/ 30 h 30"/>
              </a:gdLst>
              <a:ahLst/>
              <a:cxnLst>
                <a:cxn ang="T8">
                  <a:pos x="T0" y="T1"/>
                </a:cxn>
                <a:cxn ang="T9">
                  <a:pos x="T2" y="T3"/>
                </a:cxn>
                <a:cxn ang="T10">
                  <a:pos x="T4" y="T5"/>
                </a:cxn>
                <a:cxn ang="T11">
                  <a:pos x="T6" y="T7"/>
                </a:cxn>
              </a:cxnLst>
              <a:rect l="T12" t="T13" r="T14" b="T15"/>
              <a:pathLst>
                <a:path w="73" h="30">
                  <a:moveTo>
                    <a:pt x="73" y="0"/>
                  </a:moveTo>
                  <a:cubicBezTo>
                    <a:pt x="49" y="6"/>
                    <a:pt x="24" y="0"/>
                    <a:pt x="0" y="4"/>
                  </a:cubicBezTo>
                  <a:cubicBezTo>
                    <a:pt x="2" y="17"/>
                    <a:pt x="16" y="21"/>
                    <a:pt x="26" y="26"/>
                  </a:cubicBezTo>
                  <a:cubicBezTo>
                    <a:pt x="47" y="30"/>
                    <a:pt x="62" y="15"/>
                    <a:pt x="73" y="0"/>
                  </a:cubicBezTo>
                  <a:close/>
                </a:path>
              </a:pathLst>
            </a:custGeom>
            <a:solidFill>
              <a:srgbClr val="FFBFBF"/>
            </a:solidFill>
            <a:ln w="0">
              <a:solidFill>
                <a:srgbClr val="FFBFBF"/>
              </a:solidFill>
              <a:round/>
            </a:ln>
          </p:spPr>
          <p:txBody>
            <a:bodyPr/>
            <a:lstStyle/>
            <a:p>
              <a:endParaRPr lang="zh-CN" altLang="en-US"/>
            </a:p>
          </p:txBody>
        </p:sp>
        <p:sp>
          <p:nvSpPr>
            <p:cNvPr id="15433" name="Freeform 112"/>
            <p:cNvSpPr/>
            <p:nvPr/>
          </p:nvSpPr>
          <p:spPr bwMode="auto">
            <a:xfrm flipV="1">
              <a:off x="2108" y="2512"/>
              <a:ext cx="97" cy="61"/>
            </a:xfrm>
            <a:custGeom>
              <a:avLst/>
              <a:gdLst>
                <a:gd name="T0" fmla="*/ 48 w 97"/>
                <a:gd name="T1" fmla="*/ 42 h 61"/>
                <a:gd name="T2" fmla="*/ 94 w 97"/>
                <a:gd name="T3" fmla="*/ 47 h 61"/>
                <a:gd name="T4" fmla="*/ 86 w 97"/>
                <a:gd name="T5" fmla="*/ 17 h 61"/>
                <a:gd name="T6" fmla="*/ 21 w 97"/>
                <a:gd name="T7" fmla="*/ 10 h 61"/>
                <a:gd name="T8" fmla="*/ 7 w 97"/>
                <a:gd name="T9" fmla="*/ 26 h 61"/>
                <a:gd name="T10" fmla="*/ 4 w 97"/>
                <a:gd name="T11" fmla="*/ 47 h 61"/>
                <a:gd name="T12" fmla="*/ 15 w 97"/>
                <a:gd name="T13" fmla="*/ 56 h 61"/>
                <a:gd name="T14" fmla="*/ 48 w 97"/>
                <a:gd name="T15" fmla="*/ 42 h 6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61"/>
                <a:gd name="T26" fmla="*/ 97 w 97"/>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61">
                  <a:moveTo>
                    <a:pt x="48" y="42"/>
                  </a:moveTo>
                  <a:cubicBezTo>
                    <a:pt x="60" y="57"/>
                    <a:pt x="79" y="53"/>
                    <a:pt x="94" y="47"/>
                  </a:cubicBezTo>
                  <a:cubicBezTo>
                    <a:pt x="94" y="35"/>
                    <a:pt x="97" y="26"/>
                    <a:pt x="86" y="17"/>
                  </a:cubicBezTo>
                  <a:cubicBezTo>
                    <a:pt x="67" y="4"/>
                    <a:pt x="43" y="0"/>
                    <a:pt x="21" y="10"/>
                  </a:cubicBezTo>
                  <a:cubicBezTo>
                    <a:pt x="15" y="14"/>
                    <a:pt x="9" y="19"/>
                    <a:pt x="7" y="26"/>
                  </a:cubicBezTo>
                  <a:cubicBezTo>
                    <a:pt x="0" y="35"/>
                    <a:pt x="14" y="43"/>
                    <a:pt x="4" y="47"/>
                  </a:cubicBezTo>
                  <a:cubicBezTo>
                    <a:pt x="7" y="50"/>
                    <a:pt x="9" y="61"/>
                    <a:pt x="15" y="56"/>
                  </a:cubicBezTo>
                  <a:cubicBezTo>
                    <a:pt x="23" y="46"/>
                    <a:pt x="36" y="38"/>
                    <a:pt x="48" y="42"/>
                  </a:cubicBezTo>
                  <a:close/>
                </a:path>
              </a:pathLst>
            </a:custGeom>
            <a:solidFill>
              <a:srgbClr val="FFFFFF"/>
            </a:solidFill>
            <a:ln w="0">
              <a:solidFill>
                <a:srgbClr val="FFFFFF"/>
              </a:solidFill>
              <a:round/>
            </a:ln>
          </p:spPr>
          <p:txBody>
            <a:bodyPr/>
            <a:lstStyle/>
            <a:p>
              <a:endParaRPr lang="zh-CN" altLang="en-US"/>
            </a:p>
          </p:txBody>
        </p:sp>
        <p:sp>
          <p:nvSpPr>
            <p:cNvPr id="15434" name="Freeform 113"/>
            <p:cNvSpPr/>
            <p:nvPr/>
          </p:nvSpPr>
          <p:spPr bwMode="auto">
            <a:xfrm>
              <a:off x="2145" y="2518"/>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FFFFFF"/>
            </a:solidFill>
            <a:ln w="0">
              <a:solidFill>
                <a:srgbClr val="FFFFFF"/>
              </a:solidFill>
              <a:round/>
            </a:ln>
          </p:spPr>
          <p:txBody>
            <a:bodyPr/>
            <a:lstStyle/>
            <a:p>
              <a:endParaRPr lang="zh-CN" altLang="en-US"/>
            </a:p>
          </p:txBody>
        </p:sp>
        <p:sp>
          <p:nvSpPr>
            <p:cNvPr id="15435" name="Freeform 114"/>
            <p:cNvSpPr/>
            <p:nvPr/>
          </p:nvSpPr>
          <p:spPr bwMode="auto">
            <a:xfrm flipV="1">
              <a:off x="1924" y="2517"/>
              <a:ext cx="70" cy="153"/>
            </a:xfrm>
            <a:custGeom>
              <a:avLst/>
              <a:gdLst>
                <a:gd name="T0" fmla="*/ 67 w 70"/>
                <a:gd name="T1" fmla="*/ 120 h 153"/>
                <a:gd name="T2" fmla="*/ 70 w 70"/>
                <a:gd name="T3" fmla="*/ 93 h 153"/>
                <a:gd name="T4" fmla="*/ 68 w 70"/>
                <a:gd name="T5" fmla="*/ 21 h 153"/>
                <a:gd name="T6" fmla="*/ 38 w 70"/>
                <a:gd name="T7" fmla="*/ 3 h 153"/>
                <a:gd name="T8" fmla="*/ 9 w 70"/>
                <a:gd name="T9" fmla="*/ 39 h 153"/>
                <a:gd name="T10" fmla="*/ 26 w 70"/>
                <a:gd name="T11" fmla="*/ 133 h 153"/>
                <a:gd name="T12" fmla="*/ 67 w 70"/>
                <a:gd name="T13" fmla="*/ 120 h 153"/>
                <a:gd name="T14" fmla="*/ 0 60000 65536"/>
                <a:gd name="T15" fmla="*/ 0 60000 65536"/>
                <a:gd name="T16" fmla="*/ 0 60000 65536"/>
                <a:gd name="T17" fmla="*/ 0 60000 65536"/>
                <a:gd name="T18" fmla="*/ 0 60000 65536"/>
                <a:gd name="T19" fmla="*/ 0 60000 65536"/>
                <a:gd name="T20" fmla="*/ 0 60000 65536"/>
                <a:gd name="T21" fmla="*/ 0 w 70"/>
                <a:gd name="T22" fmla="*/ 0 h 153"/>
                <a:gd name="T23" fmla="*/ 70 w 70"/>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3">
                  <a:moveTo>
                    <a:pt x="67" y="120"/>
                  </a:moveTo>
                  <a:cubicBezTo>
                    <a:pt x="65" y="109"/>
                    <a:pt x="68" y="105"/>
                    <a:pt x="70" y="93"/>
                  </a:cubicBezTo>
                  <a:cubicBezTo>
                    <a:pt x="69" y="69"/>
                    <a:pt x="65" y="43"/>
                    <a:pt x="68" y="21"/>
                  </a:cubicBezTo>
                  <a:cubicBezTo>
                    <a:pt x="62" y="10"/>
                    <a:pt x="49" y="8"/>
                    <a:pt x="38" y="3"/>
                  </a:cubicBezTo>
                  <a:cubicBezTo>
                    <a:pt x="15" y="0"/>
                    <a:pt x="13" y="25"/>
                    <a:pt x="9" y="39"/>
                  </a:cubicBezTo>
                  <a:cubicBezTo>
                    <a:pt x="0" y="72"/>
                    <a:pt x="5" y="108"/>
                    <a:pt x="26" y="133"/>
                  </a:cubicBezTo>
                  <a:cubicBezTo>
                    <a:pt x="38" y="153"/>
                    <a:pt x="68" y="142"/>
                    <a:pt x="67" y="120"/>
                  </a:cubicBezTo>
                  <a:close/>
                </a:path>
              </a:pathLst>
            </a:custGeom>
            <a:solidFill>
              <a:srgbClr val="FFBFBF"/>
            </a:solidFill>
            <a:ln w="0">
              <a:solidFill>
                <a:srgbClr val="FFBFBF"/>
              </a:solidFill>
              <a:round/>
            </a:ln>
          </p:spPr>
          <p:txBody>
            <a:bodyPr/>
            <a:lstStyle/>
            <a:p>
              <a:endParaRPr lang="zh-CN" altLang="en-US"/>
            </a:p>
          </p:txBody>
        </p:sp>
        <p:sp>
          <p:nvSpPr>
            <p:cNvPr id="15436" name="Freeform 115"/>
            <p:cNvSpPr/>
            <p:nvPr/>
          </p:nvSpPr>
          <p:spPr bwMode="auto">
            <a:xfrm flipV="1">
              <a:off x="2267" y="2515"/>
              <a:ext cx="96" cy="71"/>
            </a:xfrm>
            <a:custGeom>
              <a:avLst/>
              <a:gdLst>
                <a:gd name="T0" fmla="*/ 91 w 96"/>
                <a:gd name="T1" fmla="*/ 52 h 71"/>
                <a:gd name="T2" fmla="*/ 87 w 96"/>
                <a:gd name="T3" fmla="*/ 20 h 71"/>
                <a:gd name="T4" fmla="*/ 26 w 96"/>
                <a:gd name="T5" fmla="*/ 6 h 71"/>
                <a:gd name="T6" fmla="*/ 0 w 96"/>
                <a:gd name="T7" fmla="*/ 33 h 71"/>
                <a:gd name="T8" fmla="*/ 26 w 96"/>
                <a:gd name="T9" fmla="*/ 41 h 71"/>
                <a:gd name="T10" fmla="*/ 69 w 96"/>
                <a:gd name="T11" fmla="*/ 58 h 71"/>
                <a:gd name="T12" fmla="*/ 91 w 96"/>
                <a:gd name="T13" fmla="*/ 52 h 71"/>
                <a:gd name="T14" fmla="*/ 0 60000 65536"/>
                <a:gd name="T15" fmla="*/ 0 60000 65536"/>
                <a:gd name="T16" fmla="*/ 0 60000 65536"/>
                <a:gd name="T17" fmla="*/ 0 60000 65536"/>
                <a:gd name="T18" fmla="*/ 0 60000 65536"/>
                <a:gd name="T19" fmla="*/ 0 60000 65536"/>
                <a:gd name="T20" fmla="*/ 0 60000 65536"/>
                <a:gd name="T21" fmla="*/ 0 w 96"/>
                <a:gd name="T22" fmla="*/ 0 h 71"/>
                <a:gd name="T23" fmla="*/ 96 w 96"/>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71">
                  <a:moveTo>
                    <a:pt x="91" y="52"/>
                  </a:moveTo>
                  <a:cubicBezTo>
                    <a:pt x="91" y="42"/>
                    <a:pt x="96" y="29"/>
                    <a:pt x="87" y="20"/>
                  </a:cubicBezTo>
                  <a:cubicBezTo>
                    <a:pt x="66" y="11"/>
                    <a:pt x="51" y="0"/>
                    <a:pt x="26" y="6"/>
                  </a:cubicBezTo>
                  <a:cubicBezTo>
                    <a:pt x="13" y="11"/>
                    <a:pt x="7" y="22"/>
                    <a:pt x="0" y="33"/>
                  </a:cubicBezTo>
                  <a:cubicBezTo>
                    <a:pt x="0" y="57"/>
                    <a:pt x="16" y="29"/>
                    <a:pt x="26" y="41"/>
                  </a:cubicBezTo>
                  <a:cubicBezTo>
                    <a:pt x="45" y="41"/>
                    <a:pt x="48" y="71"/>
                    <a:pt x="69" y="58"/>
                  </a:cubicBezTo>
                  <a:cubicBezTo>
                    <a:pt x="76" y="54"/>
                    <a:pt x="84" y="54"/>
                    <a:pt x="91" y="52"/>
                  </a:cubicBezTo>
                  <a:close/>
                </a:path>
              </a:pathLst>
            </a:custGeom>
            <a:solidFill>
              <a:srgbClr val="FFFFFF"/>
            </a:solidFill>
            <a:ln w="0">
              <a:solidFill>
                <a:srgbClr val="FFFFFF"/>
              </a:solidFill>
              <a:round/>
            </a:ln>
          </p:spPr>
          <p:txBody>
            <a:bodyPr/>
            <a:lstStyle/>
            <a:p>
              <a:endParaRPr lang="zh-CN" altLang="en-US"/>
            </a:p>
          </p:txBody>
        </p:sp>
        <p:sp>
          <p:nvSpPr>
            <p:cNvPr id="15437" name="Freeform 116"/>
            <p:cNvSpPr/>
            <p:nvPr/>
          </p:nvSpPr>
          <p:spPr bwMode="auto">
            <a:xfrm flipV="1">
              <a:off x="1937" y="2556"/>
              <a:ext cx="43" cy="87"/>
            </a:xfrm>
            <a:custGeom>
              <a:avLst/>
              <a:gdLst>
                <a:gd name="T0" fmla="*/ 28 w 43"/>
                <a:gd name="T1" fmla="*/ 79 h 87"/>
                <a:gd name="T2" fmla="*/ 41 w 43"/>
                <a:gd name="T3" fmla="*/ 12 h 87"/>
                <a:gd name="T4" fmla="*/ 38 w 43"/>
                <a:gd name="T5" fmla="*/ 12 h 87"/>
                <a:gd name="T6" fmla="*/ 31 w 43"/>
                <a:gd name="T7" fmla="*/ 48 h 87"/>
                <a:gd name="T8" fmla="*/ 21 w 43"/>
                <a:gd name="T9" fmla="*/ 27 h 87"/>
                <a:gd name="T10" fmla="*/ 34 w 43"/>
                <a:gd name="T11" fmla="*/ 7 h 87"/>
                <a:gd name="T12" fmla="*/ 15 w 43"/>
                <a:gd name="T13" fmla="*/ 18 h 87"/>
                <a:gd name="T14" fmla="*/ 19 w 43"/>
                <a:gd name="T15" fmla="*/ 50 h 87"/>
                <a:gd name="T16" fmla="*/ 29 w 43"/>
                <a:gd name="T17" fmla="*/ 54 h 87"/>
                <a:gd name="T18" fmla="*/ 15 w 43"/>
                <a:gd name="T19" fmla="*/ 76 h 87"/>
                <a:gd name="T20" fmla="*/ 2 w 43"/>
                <a:gd name="T21" fmla="*/ 79 h 87"/>
                <a:gd name="T22" fmla="*/ 10 w 43"/>
                <a:gd name="T23" fmla="*/ 87 h 87"/>
                <a:gd name="T24" fmla="*/ 28 w 43"/>
                <a:gd name="T25" fmla="*/ 79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87"/>
                <a:gd name="T41" fmla="*/ 43 w 43"/>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87">
                  <a:moveTo>
                    <a:pt x="28" y="79"/>
                  </a:moveTo>
                  <a:cubicBezTo>
                    <a:pt x="39" y="57"/>
                    <a:pt x="43" y="38"/>
                    <a:pt x="41" y="12"/>
                  </a:cubicBezTo>
                  <a:lnTo>
                    <a:pt x="38" y="12"/>
                  </a:lnTo>
                  <a:cubicBezTo>
                    <a:pt x="33" y="24"/>
                    <a:pt x="36" y="38"/>
                    <a:pt x="31" y="48"/>
                  </a:cubicBezTo>
                  <a:cubicBezTo>
                    <a:pt x="23" y="44"/>
                    <a:pt x="22" y="35"/>
                    <a:pt x="21" y="27"/>
                  </a:cubicBezTo>
                  <a:cubicBezTo>
                    <a:pt x="20" y="18"/>
                    <a:pt x="32" y="12"/>
                    <a:pt x="34" y="7"/>
                  </a:cubicBezTo>
                  <a:cubicBezTo>
                    <a:pt x="24" y="0"/>
                    <a:pt x="19" y="12"/>
                    <a:pt x="15" y="18"/>
                  </a:cubicBezTo>
                  <a:cubicBezTo>
                    <a:pt x="13" y="29"/>
                    <a:pt x="13" y="41"/>
                    <a:pt x="19" y="50"/>
                  </a:cubicBezTo>
                  <a:lnTo>
                    <a:pt x="29" y="54"/>
                  </a:lnTo>
                  <a:cubicBezTo>
                    <a:pt x="28" y="63"/>
                    <a:pt x="22" y="70"/>
                    <a:pt x="15" y="76"/>
                  </a:cubicBezTo>
                  <a:cubicBezTo>
                    <a:pt x="10" y="77"/>
                    <a:pt x="3" y="74"/>
                    <a:pt x="2" y="79"/>
                  </a:cubicBezTo>
                  <a:cubicBezTo>
                    <a:pt x="0" y="85"/>
                    <a:pt x="8" y="84"/>
                    <a:pt x="10" y="87"/>
                  </a:cubicBezTo>
                  <a:cubicBezTo>
                    <a:pt x="16" y="87"/>
                    <a:pt x="23" y="83"/>
                    <a:pt x="28" y="79"/>
                  </a:cubicBezTo>
                  <a:close/>
                </a:path>
              </a:pathLst>
            </a:custGeom>
            <a:solidFill>
              <a:srgbClr val="000000"/>
            </a:solidFill>
            <a:ln w="0">
              <a:solidFill>
                <a:srgbClr val="000000"/>
              </a:solidFill>
              <a:round/>
            </a:ln>
          </p:spPr>
          <p:txBody>
            <a:bodyPr/>
            <a:lstStyle/>
            <a:p>
              <a:endParaRPr lang="zh-CN" altLang="en-US"/>
            </a:p>
          </p:txBody>
        </p:sp>
        <p:sp>
          <p:nvSpPr>
            <p:cNvPr id="15438" name="Freeform 117"/>
            <p:cNvSpPr/>
            <p:nvPr/>
          </p:nvSpPr>
          <p:spPr bwMode="auto">
            <a:xfrm flipV="1">
              <a:off x="2369" y="2611"/>
              <a:ext cx="101" cy="138"/>
            </a:xfrm>
            <a:custGeom>
              <a:avLst/>
              <a:gdLst>
                <a:gd name="T0" fmla="*/ 97 w 101"/>
                <a:gd name="T1" fmla="*/ 117 h 138"/>
                <a:gd name="T2" fmla="*/ 22 w 101"/>
                <a:gd name="T3" fmla="*/ 7 h 138"/>
                <a:gd name="T4" fmla="*/ 0 w 101"/>
                <a:gd name="T5" fmla="*/ 5 h 138"/>
                <a:gd name="T6" fmla="*/ 31 w 101"/>
                <a:gd name="T7" fmla="*/ 36 h 138"/>
                <a:gd name="T8" fmla="*/ 54 w 101"/>
                <a:gd name="T9" fmla="*/ 78 h 138"/>
                <a:gd name="T10" fmla="*/ 49 w 101"/>
                <a:gd name="T11" fmla="*/ 84 h 138"/>
                <a:gd name="T12" fmla="*/ 87 w 101"/>
                <a:gd name="T13" fmla="*/ 108 h 138"/>
                <a:gd name="T14" fmla="*/ 87 w 101"/>
                <a:gd name="T15" fmla="*/ 113 h 138"/>
                <a:gd name="T16" fmla="*/ 45 w 101"/>
                <a:gd name="T17" fmla="*/ 91 h 138"/>
                <a:gd name="T18" fmla="*/ 60 w 101"/>
                <a:gd name="T19" fmla="*/ 129 h 138"/>
                <a:gd name="T20" fmla="*/ 97 w 101"/>
                <a:gd name="T21" fmla="*/ 11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38"/>
                <a:gd name="T35" fmla="*/ 101 w 101"/>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38">
                  <a:moveTo>
                    <a:pt x="97" y="117"/>
                  </a:moveTo>
                  <a:cubicBezTo>
                    <a:pt x="101" y="69"/>
                    <a:pt x="61" y="28"/>
                    <a:pt x="22" y="7"/>
                  </a:cubicBezTo>
                  <a:cubicBezTo>
                    <a:pt x="14" y="9"/>
                    <a:pt x="9" y="0"/>
                    <a:pt x="0" y="5"/>
                  </a:cubicBezTo>
                  <a:cubicBezTo>
                    <a:pt x="11" y="14"/>
                    <a:pt x="16" y="37"/>
                    <a:pt x="31" y="36"/>
                  </a:cubicBezTo>
                  <a:cubicBezTo>
                    <a:pt x="42" y="49"/>
                    <a:pt x="55" y="61"/>
                    <a:pt x="54" y="78"/>
                  </a:cubicBezTo>
                  <a:lnTo>
                    <a:pt x="49" y="84"/>
                  </a:lnTo>
                  <a:cubicBezTo>
                    <a:pt x="61" y="95"/>
                    <a:pt x="73" y="103"/>
                    <a:pt x="87" y="108"/>
                  </a:cubicBezTo>
                  <a:lnTo>
                    <a:pt x="87" y="113"/>
                  </a:lnTo>
                  <a:cubicBezTo>
                    <a:pt x="68" y="118"/>
                    <a:pt x="60" y="99"/>
                    <a:pt x="45" y="91"/>
                  </a:cubicBezTo>
                  <a:cubicBezTo>
                    <a:pt x="47" y="105"/>
                    <a:pt x="53" y="117"/>
                    <a:pt x="60" y="129"/>
                  </a:cubicBezTo>
                  <a:cubicBezTo>
                    <a:pt x="72" y="138"/>
                    <a:pt x="96" y="138"/>
                    <a:pt x="97" y="117"/>
                  </a:cubicBezTo>
                  <a:close/>
                </a:path>
              </a:pathLst>
            </a:custGeom>
            <a:solidFill>
              <a:srgbClr val="FFBFBF"/>
            </a:solidFill>
            <a:ln w="0">
              <a:solidFill>
                <a:srgbClr val="FFBFBF"/>
              </a:solidFill>
              <a:round/>
            </a:ln>
          </p:spPr>
          <p:txBody>
            <a:bodyPr/>
            <a:lstStyle/>
            <a:p>
              <a:endParaRPr lang="zh-CN" altLang="en-US"/>
            </a:p>
          </p:txBody>
        </p:sp>
        <p:sp>
          <p:nvSpPr>
            <p:cNvPr id="15439" name="Freeform 118"/>
            <p:cNvSpPr/>
            <p:nvPr/>
          </p:nvSpPr>
          <p:spPr bwMode="auto">
            <a:xfrm flipV="1">
              <a:off x="2394" y="2679"/>
              <a:ext cx="16" cy="28"/>
            </a:xfrm>
            <a:custGeom>
              <a:avLst/>
              <a:gdLst>
                <a:gd name="T0" fmla="*/ 16 w 16"/>
                <a:gd name="T1" fmla="*/ 28 h 28"/>
                <a:gd name="T2" fmla="*/ 0 w 16"/>
                <a:gd name="T3" fmla="*/ 0 h 28"/>
                <a:gd name="T4" fmla="*/ 16 w 16"/>
                <a:gd name="T5" fmla="*/ 28 h 28"/>
                <a:gd name="T6" fmla="*/ 0 60000 65536"/>
                <a:gd name="T7" fmla="*/ 0 60000 65536"/>
                <a:gd name="T8" fmla="*/ 0 60000 65536"/>
                <a:gd name="T9" fmla="*/ 0 w 16"/>
                <a:gd name="T10" fmla="*/ 0 h 28"/>
                <a:gd name="T11" fmla="*/ 16 w 16"/>
                <a:gd name="T12" fmla="*/ 28 h 28"/>
              </a:gdLst>
              <a:ahLst/>
              <a:cxnLst>
                <a:cxn ang="T6">
                  <a:pos x="T0" y="T1"/>
                </a:cxn>
                <a:cxn ang="T7">
                  <a:pos x="T2" y="T3"/>
                </a:cxn>
                <a:cxn ang="T8">
                  <a:pos x="T4" y="T5"/>
                </a:cxn>
              </a:cxnLst>
              <a:rect l="T9" t="T10" r="T11" b="T12"/>
              <a:pathLst>
                <a:path w="16" h="28">
                  <a:moveTo>
                    <a:pt x="16" y="28"/>
                  </a:moveTo>
                  <a:cubicBezTo>
                    <a:pt x="14" y="17"/>
                    <a:pt x="9" y="7"/>
                    <a:pt x="0" y="0"/>
                  </a:cubicBezTo>
                  <a:cubicBezTo>
                    <a:pt x="5" y="9"/>
                    <a:pt x="6" y="24"/>
                    <a:pt x="16" y="28"/>
                  </a:cubicBezTo>
                  <a:close/>
                </a:path>
              </a:pathLst>
            </a:custGeom>
            <a:solidFill>
              <a:srgbClr val="FFFFFF"/>
            </a:solidFill>
            <a:ln w="0">
              <a:solidFill>
                <a:srgbClr val="FFFFFF"/>
              </a:solidFill>
              <a:round/>
            </a:ln>
          </p:spPr>
          <p:txBody>
            <a:bodyPr/>
            <a:lstStyle/>
            <a:p>
              <a:endParaRPr lang="zh-CN" altLang="en-US"/>
            </a:p>
          </p:txBody>
        </p:sp>
        <p:sp>
          <p:nvSpPr>
            <p:cNvPr id="15440" name="Freeform 119"/>
            <p:cNvSpPr/>
            <p:nvPr/>
          </p:nvSpPr>
          <p:spPr bwMode="auto">
            <a:xfrm flipV="1">
              <a:off x="2132" y="2798"/>
              <a:ext cx="70" cy="49"/>
            </a:xfrm>
            <a:custGeom>
              <a:avLst/>
              <a:gdLst>
                <a:gd name="T0" fmla="*/ 67 w 70"/>
                <a:gd name="T1" fmla="*/ 15 h 49"/>
                <a:gd name="T2" fmla="*/ 64 w 70"/>
                <a:gd name="T3" fmla="*/ 0 h 49"/>
                <a:gd name="T4" fmla="*/ 36 w 70"/>
                <a:gd name="T5" fmla="*/ 21 h 49"/>
                <a:gd name="T6" fmla="*/ 0 w 70"/>
                <a:gd name="T7" fmla="*/ 9 h 49"/>
                <a:gd name="T8" fmla="*/ 0 w 70"/>
                <a:gd name="T9" fmla="*/ 14 h 49"/>
                <a:gd name="T10" fmla="*/ 67 w 70"/>
                <a:gd name="T11" fmla="*/ 15 h 49"/>
                <a:gd name="T12" fmla="*/ 0 60000 65536"/>
                <a:gd name="T13" fmla="*/ 0 60000 65536"/>
                <a:gd name="T14" fmla="*/ 0 60000 65536"/>
                <a:gd name="T15" fmla="*/ 0 60000 65536"/>
                <a:gd name="T16" fmla="*/ 0 60000 65536"/>
                <a:gd name="T17" fmla="*/ 0 60000 65536"/>
                <a:gd name="T18" fmla="*/ 0 w 70"/>
                <a:gd name="T19" fmla="*/ 0 h 49"/>
                <a:gd name="T20" fmla="*/ 70 w 7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70" h="49">
                  <a:moveTo>
                    <a:pt x="67" y="15"/>
                  </a:moveTo>
                  <a:cubicBezTo>
                    <a:pt x="66" y="12"/>
                    <a:pt x="70" y="3"/>
                    <a:pt x="64" y="0"/>
                  </a:cubicBezTo>
                  <a:cubicBezTo>
                    <a:pt x="55" y="9"/>
                    <a:pt x="47" y="15"/>
                    <a:pt x="36" y="21"/>
                  </a:cubicBezTo>
                  <a:cubicBezTo>
                    <a:pt x="23" y="18"/>
                    <a:pt x="12" y="8"/>
                    <a:pt x="0" y="9"/>
                  </a:cubicBezTo>
                  <a:lnTo>
                    <a:pt x="0" y="14"/>
                  </a:lnTo>
                  <a:cubicBezTo>
                    <a:pt x="21" y="18"/>
                    <a:pt x="54" y="49"/>
                    <a:pt x="67" y="15"/>
                  </a:cubicBezTo>
                  <a:close/>
                </a:path>
              </a:pathLst>
            </a:custGeom>
            <a:solidFill>
              <a:srgbClr val="000000"/>
            </a:solidFill>
            <a:ln w="0">
              <a:solidFill>
                <a:srgbClr val="000000"/>
              </a:solidFill>
              <a:round/>
            </a:ln>
          </p:spPr>
          <p:txBody>
            <a:bodyPr/>
            <a:lstStyle/>
            <a:p>
              <a:endParaRPr lang="zh-CN" altLang="en-US"/>
            </a:p>
          </p:txBody>
        </p:sp>
        <p:sp>
          <p:nvSpPr>
            <p:cNvPr id="15441" name="Freeform 120"/>
            <p:cNvSpPr/>
            <p:nvPr/>
          </p:nvSpPr>
          <p:spPr bwMode="auto">
            <a:xfrm flipV="1">
              <a:off x="2152" y="2845"/>
              <a:ext cx="26" cy="23"/>
            </a:xfrm>
            <a:custGeom>
              <a:avLst/>
              <a:gdLst>
                <a:gd name="T0" fmla="*/ 25 w 26"/>
                <a:gd name="T1" fmla="*/ 16 h 23"/>
                <a:gd name="T2" fmla="*/ 0 w 26"/>
                <a:gd name="T3" fmla="*/ 2 h 23"/>
                <a:gd name="T4" fmla="*/ 16 w 26"/>
                <a:gd name="T5" fmla="*/ 21 h 23"/>
                <a:gd name="T6" fmla="*/ 25 w 26"/>
                <a:gd name="T7" fmla="*/ 16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25" y="16"/>
                  </a:moveTo>
                  <a:cubicBezTo>
                    <a:pt x="13" y="16"/>
                    <a:pt x="8" y="0"/>
                    <a:pt x="0" y="2"/>
                  </a:cubicBezTo>
                  <a:cubicBezTo>
                    <a:pt x="1" y="9"/>
                    <a:pt x="8" y="18"/>
                    <a:pt x="16" y="21"/>
                  </a:cubicBezTo>
                  <a:cubicBezTo>
                    <a:pt x="18" y="18"/>
                    <a:pt x="26" y="23"/>
                    <a:pt x="25" y="16"/>
                  </a:cubicBezTo>
                  <a:close/>
                </a:path>
              </a:pathLst>
            </a:custGeom>
            <a:solidFill>
              <a:srgbClr val="000000"/>
            </a:solidFill>
            <a:ln w="0">
              <a:solidFill>
                <a:srgbClr val="000000"/>
              </a:solidFill>
              <a:round/>
            </a:ln>
          </p:spPr>
          <p:txBody>
            <a:bodyPr/>
            <a:lstStyle/>
            <a:p>
              <a:endParaRPr lang="zh-CN" altLang="en-US"/>
            </a:p>
          </p:txBody>
        </p:sp>
        <p:sp>
          <p:nvSpPr>
            <p:cNvPr id="15442" name="Freeform 121"/>
            <p:cNvSpPr/>
            <p:nvPr/>
          </p:nvSpPr>
          <p:spPr bwMode="auto">
            <a:xfrm flipV="1">
              <a:off x="1962" y="2941"/>
              <a:ext cx="270" cy="161"/>
            </a:xfrm>
            <a:custGeom>
              <a:avLst/>
              <a:gdLst>
                <a:gd name="T0" fmla="*/ 191 w 270"/>
                <a:gd name="T1" fmla="*/ 149 h 161"/>
                <a:gd name="T2" fmla="*/ 270 w 270"/>
                <a:gd name="T3" fmla="*/ 89 h 161"/>
                <a:gd name="T4" fmla="*/ 197 w 270"/>
                <a:gd name="T5" fmla="*/ 0 h 161"/>
                <a:gd name="T6" fmla="*/ 187 w 270"/>
                <a:gd name="T7" fmla="*/ 28 h 161"/>
                <a:gd name="T8" fmla="*/ 168 w 270"/>
                <a:gd name="T9" fmla="*/ 96 h 161"/>
                <a:gd name="T10" fmla="*/ 114 w 270"/>
                <a:gd name="T11" fmla="*/ 100 h 161"/>
                <a:gd name="T12" fmla="*/ 39 w 270"/>
                <a:gd name="T13" fmla="*/ 14 h 161"/>
                <a:gd name="T14" fmla="*/ 7 w 270"/>
                <a:gd name="T15" fmla="*/ 47 h 161"/>
                <a:gd name="T16" fmla="*/ 0 w 270"/>
                <a:gd name="T17" fmla="*/ 108 h 161"/>
                <a:gd name="T18" fmla="*/ 119 w 270"/>
                <a:gd name="T19" fmla="*/ 149 h 161"/>
                <a:gd name="T20" fmla="*/ 182 w 270"/>
                <a:gd name="T21" fmla="*/ 144 h 161"/>
                <a:gd name="T22" fmla="*/ 191 w 270"/>
                <a:gd name="T23" fmla="*/ 149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0"/>
                <a:gd name="T37" fmla="*/ 0 h 161"/>
                <a:gd name="T38" fmla="*/ 270 w 270"/>
                <a:gd name="T39" fmla="*/ 161 h 1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0" h="161">
                  <a:moveTo>
                    <a:pt x="191" y="149"/>
                  </a:moveTo>
                  <a:cubicBezTo>
                    <a:pt x="222" y="141"/>
                    <a:pt x="256" y="120"/>
                    <a:pt x="270" y="89"/>
                  </a:cubicBezTo>
                  <a:cubicBezTo>
                    <a:pt x="267" y="47"/>
                    <a:pt x="218" y="35"/>
                    <a:pt x="197" y="0"/>
                  </a:cubicBezTo>
                  <a:cubicBezTo>
                    <a:pt x="188" y="3"/>
                    <a:pt x="189" y="18"/>
                    <a:pt x="187" y="28"/>
                  </a:cubicBezTo>
                  <a:cubicBezTo>
                    <a:pt x="188" y="53"/>
                    <a:pt x="183" y="77"/>
                    <a:pt x="168" y="96"/>
                  </a:cubicBezTo>
                  <a:cubicBezTo>
                    <a:pt x="152" y="103"/>
                    <a:pt x="129" y="83"/>
                    <a:pt x="114" y="100"/>
                  </a:cubicBezTo>
                  <a:cubicBezTo>
                    <a:pt x="81" y="77"/>
                    <a:pt x="65" y="42"/>
                    <a:pt x="39" y="14"/>
                  </a:cubicBezTo>
                  <a:cubicBezTo>
                    <a:pt x="18" y="7"/>
                    <a:pt x="20" y="36"/>
                    <a:pt x="7" y="47"/>
                  </a:cubicBezTo>
                  <a:cubicBezTo>
                    <a:pt x="0" y="65"/>
                    <a:pt x="2" y="88"/>
                    <a:pt x="0" y="108"/>
                  </a:cubicBezTo>
                  <a:cubicBezTo>
                    <a:pt x="32" y="140"/>
                    <a:pt x="79" y="137"/>
                    <a:pt x="119" y="149"/>
                  </a:cubicBezTo>
                  <a:cubicBezTo>
                    <a:pt x="138" y="143"/>
                    <a:pt x="164" y="161"/>
                    <a:pt x="182" y="144"/>
                  </a:cubicBezTo>
                  <a:lnTo>
                    <a:pt x="191" y="149"/>
                  </a:lnTo>
                  <a:close/>
                </a:path>
              </a:pathLst>
            </a:custGeom>
            <a:solidFill>
              <a:srgbClr val="000000"/>
            </a:solidFill>
            <a:ln w="0">
              <a:solidFill>
                <a:srgbClr val="000000"/>
              </a:solidFill>
              <a:round/>
            </a:ln>
          </p:spPr>
          <p:txBody>
            <a:bodyPr/>
            <a:lstStyle/>
            <a:p>
              <a:endParaRPr lang="zh-CN" altLang="en-US"/>
            </a:p>
          </p:txBody>
        </p:sp>
        <p:sp>
          <p:nvSpPr>
            <p:cNvPr id="15443" name="Freeform 122"/>
            <p:cNvSpPr/>
            <p:nvPr/>
          </p:nvSpPr>
          <p:spPr bwMode="auto">
            <a:xfrm flipV="1">
              <a:off x="2088" y="2952"/>
              <a:ext cx="50" cy="48"/>
            </a:xfrm>
            <a:custGeom>
              <a:avLst/>
              <a:gdLst>
                <a:gd name="T0" fmla="*/ 50 w 50"/>
                <a:gd name="T1" fmla="*/ 30 h 48"/>
                <a:gd name="T2" fmla="*/ 44 w 50"/>
                <a:gd name="T3" fmla="*/ 4 h 48"/>
                <a:gd name="T4" fmla="*/ 3 w 50"/>
                <a:gd name="T5" fmla="*/ 2 h 48"/>
                <a:gd name="T6" fmla="*/ 15 w 50"/>
                <a:gd name="T7" fmla="*/ 38 h 48"/>
                <a:gd name="T8" fmla="*/ 50 w 50"/>
                <a:gd name="T9" fmla="*/ 30 h 48"/>
                <a:gd name="T10" fmla="*/ 0 60000 65536"/>
                <a:gd name="T11" fmla="*/ 0 60000 65536"/>
                <a:gd name="T12" fmla="*/ 0 60000 65536"/>
                <a:gd name="T13" fmla="*/ 0 60000 65536"/>
                <a:gd name="T14" fmla="*/ 0 60000 65536"/>
                <a:gd name="T15" fmla="*/ 0 w 50"/>
                <a:gd name="T16" fmla="*/ 0 h 48"/>
                <a:gd name="T17" fmla="*/ 50 w 50"/>
                <a:gd name="T18" fmla="*/ 48 h 48"/>
              </a:gdLst>
              <a:ahLst/>
              <a:cxnLst>
                <a:cxn ang="T10">
                  <a:pos x="T0" y="T1"/>
                </a:cxn>
                <a:cxn ang="T11">
                  <a:pos x="T2" y="T3"/>
                </a:cxn>
                <a:cxn ang="T12">
                  <a:pos x="T4" y="T5"/>
                </a:cxn>
                <a:cxn ang="T13">
                  <a:pos x="T6" y="T7"/>
                </a:cxn>
                <a:cxn ang="T14">
                  <a:pos x="T8" y="T9"/>
                </a:cxn>
              </a:cxnLst>
              <a:rect l="T15" t="T16" r="T17" b="T18"/>
              <a:pathLst>
                <a:path w="50" h="48">
                  <a:moveTo>
                    <a:pt x="50" y="30"/>
                  </a:moveTo>
                  <a:cubicBezTo>
                    <a:pt x="50" y="20"/>
                    <a:pt x="50" y="9"/>
                    <a:pt x="44" y="4"/>
                  </a:cubicBezTo>
                  <a:cubicBezTo>
                    <a:pt x="29" y="6"/>
                    <a:pt x="16" y="0"/>
                    <a:pt x="3" y="2"/>
                  </a:cubicBezTo>
                  <a:cubicBezTo>
                    <a:pt x="0" y="15"/>
                    <a:pt x="8" y="27"/>
                    <a:pt x="15" y="38"/>
                  </a:cubicBezTo>
                  <a:cubicBezTo>
                    <a:pt x="25" y="41"/>
                    <a:pt x="50" y="48"/>
                    <a:pt x="50" y="30"/>
                  </a:cubicBezTo>
                  <a:close/>
                </a:path>
              </a:pathLst>
            </a:custGeom>
            <a:solidFill>
              <a:srgbClr val="40FFFF"/>
            </a:solidFill>
            <a:ln w="0">
              <a:solidFill>
                <a:srgbClr val="40FFFF"/>
              </a:solidFill>
              <a:round/>
            </a:ln>
          </p:spPr>
          <p:txBody>
            <a:bodyPr/>
            <a:lstStyle/>
            <a:p>
              <a:endParaRPr lang="zh-CN" altLang="en-US"/>
            </a:p>
          </p:txBody>
        </p:sp>
        <p:sp>
          <p:nvSpPr>
            <p:cNvPr id="15444" name="Freeform 123"/>
            <p:cNvSpPr/>
            <p:nvPr/>
          </p:nvSpPr>
          <p:spPr bwMode="auto">
            <a:xfrm flipV="1">
              <a:off x="1967" y="2964"/>
              <a:ext cx="117" cy="111"/>
            </a:xfrm>
            <a:custGeom>
              <a:avLst/>
              <a:gdLst>
                <a:gd name="T0" fmla="*/ 117 w 117"/>
                <a:gd name="T1" fmla="*/ 109 h 111"/>
                <a:gd name="T2" fmla="*/ 117 w 117"/>
                <a:gd name="T3" fmla="*/ 102 h 111"/>
                <a:gd name="T4" fmla="*/ 60 w 117"/>
                <a:gd name="T5" fmla="*/ 69 h 111"/>
                <a:gd name="T6" fmla="*/ 63 w 117"/>
                <a:gd name="T7" fmla="*/ 66 h 111"/>
                <a:gd name="T8" fmla="*/ 107 w 117"/>
                <a:gd name="T9" fmla="*/ 86 h 111"/>
                <a:gd name="T10" fmla="*/ 34 w 117"/>
                <a:gd name="T11" fmla="*/ 0 h 111"/>
                <a:gd name="T12" fmla="*/ 28 w 117"/>
                <a:gd name="T13" fmla="*/ 0 h 111"/>
                <a:gd name="T14" fmla="*/ 12 w 117"/>
                <a:gd name="T15" fmla="*/ 81 h 111"/>
                <a:gd name="T16" fmla="*/ 117 w 117"/>
                <a:gd name="T17" fmla="*/ 109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1"/>
                <a:gd name="T29" fmla="*/ 117 w 117"/>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1">
                  <a:moveTo>
                    <a:pt x="117" y="109"/>
                  </a:moveTo>
                  <a:lnTo>
                    <a:pt x="117" y="102"/>
                  </a:lnTo>
                  <a:cubicBezTo>
                    <a:pt x="99" y="92"/>
                    <a:pt x="76" y="86"/>
                    <a:pt x="60" y="69"/>
                  </a:cubicBezTo>
                  <a:lnTo>
                    <a:pt x="63" y="66"/>
                  </a:lnTo>
                  <a:lnTo>
                    <a:pt x="107" y="86"/>
                  </a:lnTo>
                  <a:cubicBezTo>
                    <a:pt x="81" y="63"/>
                    <a:pt x="56" y="28"/>
                    <a:pt x="34" y="0"/>
                  </a:cubicBezTo>
                  <a:lnTo>
                    <a:pt x="28" y="0"/>
                  </a:lnTo>
                  <a:cubicBezTo>
                    <a:pt x="14" y="23"/>
                    <a:pt x="0" y="53"/>
                    <a:pt x="12" y="81"/>
                  </a:cubicBezTo>
                  <a:cubicBezTo>
                    <a:pt x="42" y="104"/>
                    <a:pt x="79" y="111"/>
                    <a:pt x="117" y="109"/>
                  </a:cubicBezTo>
                  <a:close/>
                </a:path>
              </a:pathLst>
            </a:custGeom>
            <a:solidFill>
              <a:srgbClr val="40FFFF"/>
            </a:solidFill>
            <a:ln w="0">
              <a:solidFill>
                <a:srgbClr val="40FFFF"/>
              </a:solidFill>
              <a:round/>
            </a:ln>
          </p:spPr>
          <p:txBody>
            <a:bodyPr/>
            <a:lstStyle/>
            <a:p>
              <a:endParaRPr lang="zh-CN" altLang="en-US"/>
            </a:p>
          </p:txBody>
        </p:sp>
        <p:sp>
          <p:nvSpPr>
            <p:cNvPr id="15445" name="Freeform 124"/>
            <p:cNvSpPr/>
            <p:nvPr/>
          </p:nvSpPr>
          <p:spPr bwMode="auto">
            <a:xfrm flipV="1">
              <a:off x="2144" y="2967"/>
              <a:ext cx="75" cy="117"/>
            </a:xfrm>
            <a:custGeom>
              <a:avLst/>
              <a:gdLst>
                <a:gd name="T0" fmla="*/ 73 w 75"/>
                <a:gd name="T1" fmla="*/ 71 h 117"/>
                <a:gd name="T2" fmla="*/ 16 w 75"/>
                <a:gd name="T3" fmla="*/ 0 h 117"/>
                <a:gd name="T4" fmla="*/ 1 w 75"/>
                <a:gd name="T5" fmla="*/ 89 h 117"/>
                <a:gd name="T6" fmla="*/ 25 w 75"/>
                <a:gd name="T7" fmla="*/ 68 h 117"/>
                <a:gd name="T8" fmla="*/ 33 w 75"/>
                <a:gd name="T9" fmla="*/ 47 h 117"/>
                <a:gd name="T10" fmla="*/ 34 w 75"/>
                <a:gd name="T11" fmla="*/ 78 h 117"/>
                <a:gd name="T12" fmla="*/ 8 w 75"/>
                <a:gd name="T13" fmla="*/ 117 h 117"/>
                <a:gd name="T14" fmla="*/ 73 w 75"/>
                <a:gd name="T15" fmla="*/ 71 h 117"/>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17"/>
                <a:gd name="T26" fmla="*/ 75 w 75"/>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17">
                  <a:moveTo>
                    <a:pt x="73" y="71"/>
                  </a:moveTo>
                  <a:cubicBezTo>
                    <a:pt x="75" y="38"/>
                    <a:pt x="35" y="21"/>
                    <a:pt x="16" y="0"/>
                  </a:cubicBezTo>
                  <a:cubicBezTo>
                    <a:pt x="18" y="32"/>
                    <a:pt x="10" y="59"/>
                    <a:pt x="1" y="89"/>
                  </a:cubicBezTo>
                  <a:cubicBezTo>
                    <a:pt x="11" y="87"/>
                    <a:pt x="22" y="78"/>
                    <a:pt x="25" y="68"/>
                  </a:cubicBezTo>
                  <a:cubicBezTo>
                    <a:pt x="31" y="62"/>
                    <a:pt x="24" y="52"/>
                    <a:pt x="33" y="47"/>
                  </a:cubicBezTo>
                  <a:cubicBezTo>
                    <a:pt x="42" y="54"/>
                    <a:pt x="34" y="68"/>
                    <a:pt x="34" y="78"/>
                  </a:cubicBezTo>
                  <a:cubicBezTo>
                    <a:pt x="29" y="94"/>
                    <a:pt x="0" y="99"/>
                    <a:pt x="8" y="117"/>
                  </a:cubicBezTo>
                  <a:cubicBezTo>
                    <a:pt x="36" y="115"/>
                    <a:pt x="59" y="95"/>
                    <a:pt x="73" y="71"/>
                  </a:cubicBezTo>
                  <a:close/>
                </a:path>
              </a:pathLst>
            </a:custGeom>
            <a:solidFill>
              <a:srgbClr val="40FFFF"/>
            </a:solidFill>
            <a:ln w="0">
              <a:solidFill>
                <a:srgbClr val="40FFFF"/>
              </a:solidFill>
              <a:round/>
            </a:ln>
          </p:spPr>
          <p:txBody>
            <a:bodyPr/>
            <a:lstStyle/>
            <a:p>
              <a:endParaRPr lang="zh-CN" altLang="en-US"/>
            </a:p>
          </p:txBody>
        </p:sp>
      </p:grpSp>
      <p:grpSp>
        <p:nvGrpSpPr>
          <p:cNvPr id="6" name="Group 125"/>
          <p:cNvGrpSpPr/>
          <p:nvPr/>
        </p:nvGrpSpPr>
        <p:grpSpPr bwMode="auto">
          <a:xfrm>
            <a:off x="914400" y="3933825"/>
            <a:ext cx="1390650" cy="1933575"/>
            <a:chOff x="3406" y="2167"/>
            <a:chExt cx="584" cy="880"/>
          </a:xfrm>
        </p:grpSpPr>
        <p:sp>
          <p:nvSpPr>
            <p:cNvPr id="15397" name="Freeform 126"/>
            <p:cNvSpPr/>
            <p:nvPr/>
          </p:nvSpPr>
          <p:spPr bwMode="auto">
            <a:xfrm flipV="1">
              <a:off x="3406" y="2167"/>
              <a:ext cx="584" cy="720"/>
            </a:xfrm>
            <a:custGeom>
              <a:avLst/>
              <a:gdLst>
                <a:gd name="T0" fmla="*/ 479 w 584"/>
                <a:gd name="T1" fmla="*/ 675 h 720"/>
                <a:gd name="T2" fmla="*/ 532 w 584"/>
                <a:gd name="T3" fmla="*/ 614 h 720"/>
                <a:gd name="T4" fmla="*/ 564 w 584"/>
                <a:gd name="T5" fmla="*/ 574 h 720"/>
                <a:gd name="T6" fmla="*/ 521 w 584"/>
                <a:gd name="T7" fmla="*/ 339 h 720"/>
                <a:gd name="T8" fmla="*/ 512 w 584"/>
                <a:gd name="T9" fmla="*/ 323 h 720"/>
                <a:gd name="T10" fmla="*/ 539 w 584"/>
                <a:gd name="T11" fmla="*/ 325 h 720"/>
                <a:gd name="T12" fmla="*/ 554 w 584"/>
                <a:gd name="T13" fmla="*/ 261 h 720"/>
                <a:gd name="T14" fmla="*/ 476 w 584"/>
                <a:gd name="T15" fmla="*/ 183 h 720"/>
                <a:gd name="T16" fmla="*/ 284 w 584"/>
                <a:gd name="T17" fmla="*/ 8 h 720"/>
                <a:gd name="T18" fmla="*/ 143 w 584"/>
                <a:gd name="T19" fmla="*/ 56 h 720"/>
                <a:gd name="T20" fmla="*/ 86 w 584"/>
                <a:gd name="T21" fmla="*/ 210 h 720"/>
                <a:gd name="T22" fmla="*/ 73 w 584"/>
                <a:gd name="T23" fmla="*/ 201 h 720"/>
                <a:gd name="T24" fmla="*/ 28 w 584"/>
                <a:gd name="T25" fmla="*/ 218 h 720"/>
                <a:gd name="T26" fmla="*/ 21 w 584"/>
                <a:gd name="T27" fmla="*/ 347 h 720"/>
                <a:gd name="T28" fmla="*/ 50 w 584"/>
                <a:gd name="T29" fmla="*/ 378 h 720"/>
                <a:gd name="T30" fmla="*/ 77 w 584"/>
                <a:gd name="T31" fmla="*/ 387 h 720"/>
                <a:gd name="T32" fmla="*/ 159 w 584"/>
                <a:gd name="T33" fmla="*/ 643 h 720"/>
                <a:gd name="T34" fmla="*/ 169 w 584"/>
                <a:gd name="T35" fmla="*/ 646 h 720"/>
                <a:gd name="T36" fmla="*/ 284 w 584"/>
                <a:gd name="T37" fmla="*/ 707 h 720"/>
                <a:gd name="T38" fmla="*/ 479 w 584"/>
                <a:gd name="T39" fmla="*/ 675 h 7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4"/>
                <a:gd name="T61" fmla="*/ 0 h 720"/>
                <a:gd name="T62" fmla="*/ 584 w 584"/>
                <a:gd name="T63" fmla="*/ 720 h 7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4" h="720">
                  <a:moveTo>
                    <a:pt x="479" y="675"/>
                  </a:moveTo>
                  <a:cubicBezTo>
                    <a:pt x="498" y="659"/>
                    <a:pt x="521" y="641"/>
                    <a:pt x="532" y="614"/>
                  </a:cubicBezTo>
                  <a:cubicBezTo>
                    <a:pt x="551" y="608"/>
                    <a:pt x="554" y="589"/>
                    <a:pt x="564" y="574"/>
                  </a:cubicBezTo>
                  <a:cubicBezTo>
                    <a:pt x="584" y="491"/>
                    <a:pt x="544" y="413"/>
                    <a:pt x="521" y="339"/>
                  </a:cubicBezTo>
                  <a:lnTo>
                    <a:pt x="512" y="323"/>
                  </a:lnTo>
                  <a:cubicBezTo>
                    <a:pt x="521" y="320"/>
                    <a:pt x="530" y="330"/>
                    <a:pt x="539" y="325"/>
                  </a:cubicBezTo>
                  <a:cubicBezTo>
                    <a:pt x="563" y="309"/>
                    <a:pt x="557" y="286"/>
                    <a:pt x="554" y="261"/>
                  </a:cubicBezTo>
                  <a:cubicBezTo>
                    <a:pt x="541" y="228"/>
                    <a:pt x="514" y="191"/>
                    <a:pt x="476" y="183"/>
                  </a:cubicBezTo>
                  <a:cubicBezTo>
                    <a:pt x="446" y="100"/>
                    <a:pt x="379" y="15"/>
                    <a:pt x="284" y="8"/>
                  </a:cubicBezTo>
                  <a:cubicBezTo>
                    <a:pt x="230" y="0"/>
                    <a:pt x="185" y="29"/>
                    <a:pt x="143" y="56"/>
                  </a:cubicBezTo>
                  <a:cubicBezTo>
                    <a:pt x="122" y="98"/>
                    <a:pt x="92" y="153"/>
                    <a:pt x="86" y="210"/>
                  </a:cubicBezTo>
                  <a:cubicBezTo>
                    <a:pt x="80" y="213"/>
                    <a:pt x="74" y="204"/>
                    <a:pt x="73" y="201"/>
                  </a:cubicBezTo>
                  <a:cubicBezTo>
                    <a:pt x="56" y="202"/>
                    <a:pt x="39" y="203"/>
                    <a:pt x="28" y="218"/>
                  </a:cubicBezTo>
                  <a:cubicBezTo>
                    <a:pt x="0" y="254"/>
                    <a:pt x="14" y="306"/>
                    <a:pt x="21" y="347"/>
                  </a:cubicBezTo>
                  <a:cubicBezTo>
                    <a:pt x="28" y="358"/>
                    <a:pt x="35" y="374"/>
                    <a:pt x="50" y="378"/>
                  </a:cubicBezTo>
                  <a:cubicBezTo>
                    <a:pt x="57" y="386"/>
                    <a:pt x="77" y="374"/>
                    <a:pt x="77" y="387"/>
                  </a:cubicBezTo>
                  <a:cubicBezTo>
                    <a:pt x="75" y="475"/>
                    <a:pt x="73" y="584"/>
                    <a:pt x="159" y="643"/>
                  </a:cubicBezTo>
                  <a:lnTo>
                    <a:pt x="169" y="646"/>
                  </a:lnTo>
                  <a:cubicBezTo>
                    <a:pt x="201" y="679"/>
                    <a:pt x="242" y="699"/>
                    <a:pt x="284" y="707"/>
                  </a:cubicBezTo>
                  <a:cubicBezTo>
                    <a:pt x="352" y="720"/>
                    <a:pt x="421" y="709"/>
                    <a:pt x="479" y="675"/>
                  </a:cubicBezTo>
                  <a:close/>
                </a:path>
              </a:pathLst>
            </a:custGeom>
            <a:solidFill>
              <a:srgbClr val="000000"/>
            </a:solidFill>
            <a:ln w="0">
              <a:solidFill>
                <a:srgbClr val="000000"/>
              </a:solidFill>
              <a:round/>
            </a:ln>
          </p:spPr>
          <p:txBody>
            <a:bodyPr/>
            <a:lstStyle/>
            <a:p>
              <a:endParaRPr lang="zh-CN" altLang="en-US"/>
            </a:p>
          </p:txBody>
        </p:sp>
        <p:sp>
          <p:nvSpPr>
            <p:cNvPr id="15398" name="Freeform 127"/>
            <p:cNvSpPr/>
            <p:nvPr/>
          </p:nvSpPr>
          <p:spPr bwMode="auto">
            <a:xfrm>
              <a:off x="3783" y="2211"/>
              <a:ext cx="27" cy="1"/>
            </a:xfrm>
            <a:custGeom>
              <a:avLst/>
              <a:gdLst>
                <a:gd name="T0" fmla="*/ 0 w 27"/>
                <a:gd name="T1" fmla="*/ 0 h 1"/>
                <a:gd name="T2" fmla="*/ 27 w 27"/>
                <a:gd name="T3" fmla="*/ 0 h 1"/>
                <a:gd name="T4" fmla="*/ 0 w 27"/>
                <a:gd name="T5" fmla="*/ 0 h 1"/>
                <a:gd name="T6" fmla="*/ 0 60000 65536"/>
                <a:gd name="T7" fmla="*/ 0 60000 65536"/>
                <a:gd name="T8" fmla="*/ 0 60000 65536"/>
                <a:gd name="T9" fmla="*/ 0 w 27"/>
                <a:gd name="T10" fmla="*/ 0 h 1"/>
                <a:gd name="T11" fmla="*/ 27 w 27"/>
                <a:gd name="T12" fmla="*/ 1 h 1"/>
              </a:gdLst>
              <a:ahLst/>
              <a:cxnLst>
                <a:cxn ang="T6">
                  <a:pos x="T0" y="T1"/>
                </a:cxn>
                <a:cxn ang="T7">
                  <a:pos x="T2" y="T3"/>
                </a:cxn>
                <a:cxn ang="T8">
                  <a:pos x="T4" y="T5"/>
                </a:cxn>
              </a:cxnLst>
              <a:rect l="T9" t="T10" r="T11" b="T12"/>
              <a:pathLst>
                <a:path w="27" h="1">
                  <a:moveTo>
                    <a:pt x="0" y="0"/>
                  </a:moveTo>
                  <a:lnTo>
                    <a:pt x="27" y="0"/>
                  </a:lnTo>
                  <a:lnTo>
                    <a:pt x="0" y="0"/>
                  </a:lnTo>
                  <a:close/>
                </a:path>
              </a:pathLst>
            </a:custGeom>
            <a:solidFill>
              <a:srgbClr val="FFFFFF"/>
            </a:solidFill>
            <a:ln w="0">
              <a:solidFill>
                <a:srgbClr val="FFFFFF"/>
              </a:solidFill>
              <a:round/>
            </a:ln>
          </p:spPr>
          <p:txBody>
            <a:bodyPr/>
            <a:lstStyle/>
            <a:p>
              <a:endParaRPr lang="zh-CN" altLang="en-US"/>
            </a:p>
          </p:txBody>
        </p:sp>
        <p:sp>
          <p:nvSpPr>
            <p:cNvPr id="15399" name="Freeform 128"/>
            <p:cNvSpPr/>
            <p:nvPr/>
          </p:nvSpPr>
          <p:spPr bwMode="auto">
            <a:xfrm>
              <a:off x="3842" y="221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FF"/>
            </a:solidFill>
            <a:ln w="0">
              <a:solidFill>
                <a:srgbClr val="FFFFFF"/>
              </a:solidFill>
              <a:round/>
            </a:ln>
          </p:spPr>
          <p:txBody>
            <a:bodyPr/>
            <a:lstStyle/>
            <a:p>
              <a:endParaRPr lang="zh-CN" altLang="en-US"/>
            </a:p>
          </p:txBody>
        </p:sp>
        <p:sp>
          <p:nvSpPr>
            <p:cNvPr id="15400" name="Freeform 129"/>
            <p:cNvSpPr/>
            <p:nvPr/>
          </p:nvSpPr>
          <p:spPr bwMode="auto">
            <a:xfrm flipV="1">
              <a:off x="3699" y="2219"/>
              <a:ext cx="68" cy="22"/>
            </a:xfrm>
            <a:custGeom>
              <a:avLst/>
              <a:gdLst>
                <a:gd name="T0" fmla="*/ 68 w 68"/>
                <a:gd name="T1" fmla="*/ 22 h 22"/>
                <a:gd name="T2" fmla="*/ 0 w 68"/>
                <a:gd name="T3" fmla="*/ 0 h 22"/>
                <a:gd name="T4" fmla="*/ 56 w 68"/>
                <a:gd name="T5" fmla="*/ 22 h 22"/>
                <a:gd name="T6" fmla="*/ 68 w 68"/>
                <a:gd name="T7" fmla="*/ 22 h 22"/>
                <a:gd name="T8" fmla="*/ 0 60000 65536"/>
                <a:gd name="T9" fmla="*/ 0 60000 65536"/>
                <a:gd name="T10" fmla="*/ 0 60000 65536"/>
                <a:gd name="T11" fmla="*/ 0 60000 65536"/>
                <a:gd name="T12" fmla="*/ 0 w 68"/>
                <a:gd name="T13" fmla="*/ 0 h 22"/>
                <a:gd name="T14" fmla="*/ 68 w 68"/>
                <a:gd name="T15" fmla="*/ 22 h 22"/>
              </a:gdLst>
              <a:ahLst/>
              <a:cxnLst>
                <a:cxn ang="T8">
                  <a:pos x="T0" y="T1"/>
                </a:cxn>
                <a:cxn ang="T9">
                  <a:pos x="T2" y="T3"/>
                </a:cxn>
                <a:cxn ang="T10">
                  <a:pos x="T4" y="T5"/>
                </a:cxn>
                <a:cxn ang="T11">
                  <a:pos x="T6" y="T7"/>
                </a:cxn>
              </a:cxnLst>
              <a:rect l="T12" t="T13" r="T14" b="T15"/>
              <a:pathLst>
                <a:path w="68" h="22">
                  <a:moveTo>
                    <a:pt x="68" y="22"/>
                  </a:moveTo>
                  <a:cubicBezTo>
                    <a:pt x="45" y="14"/>
                    <a:pt x="23" y="1"/>
                    <a:pt x="0" y="0"/>
                  </a:cubicBezTo>
                  <a:cubicBezTo>
                    <a:pt x="17" y="12"/>
                    <a:pt x="39" y="10"/>
                    <a:pt x="56" y="22"/>
                  </a:cubicBezTo>
                  <a:lnTo>
                    <a:pt x="68" y="22"/>
                  </a:lnTo>
                  <a:close/>
                </a:path>
              </a:pathLst>
            </a:custGeom>
            <a:solidFill>
              <a:srgbClr val="FFFFFF"/>
            </a:solidFill>
            <a:ln w="0">
              <a:solidFill>
                <a:srgbClr val="FFFFFF"/>
              </a:solidFill>
              <a:round/>
            </a:ln>
          </p:spPr>
          <p:txBody>
            <a:bodyPr/>
            <a:lstStyle/>
            <a:p>
              <a:endParaRPr lang="zh-CN" altLang="en-US"/>
            </a:p>
          </p:txBody>
        </p:sp>
        <p:sp>
          <p:nvSpPr>
            <p:cNvPr id="15401" name="Freeform 130"/>
            <p:cNvSpPr/>
            <p:nvPr/>
          </p:nvSpPr>
          <p:spPr bwMode="auto">
            <a:xfrm flipV="1">
              <a:off x="3693" y="2218"/>
              <a:ext cx="177" cy="75"/>
            </a:xfrm>
            <a:custGeom>
              <a:avLst/>
              <a:gdLst>
                <a:gd name="T0" fmla="*/ 146 w 177"/>
                <a:gd name="T1" fmla="*/ 74 h 75"/>
                <a:gd name="T2" fmla="*/ 131 w 177"/>
                <a:gd name="T3" fmla="*/ 68 h 75"/>
                <a:gd name="T4" fmla="*/ 159 w 177"/>
                <a:gd name="T5" fmla="*/ 60 h 75"/>
                <a:gd name="T6" fmla="*/ 141 w 177"/>
                <a:gd name="T7" fmla="*/ 49 h 75"/>
                <a:gd name="T8" fmla="*/ 176 w 177"/>
                <a:gd name="T9" fmla="*/ 49 h 75"/>
                <a:gd name="T10" fmla="*/ 147 w 177"/>
                <a:gd name="T11" fmla="*/ 38 h 75"/>
                <a:gd name="T12" fmla="*/ 177 w 177"/>
                <a:gd name="T13" fmla="*/ 35 h 75"/>
                <a:gd name="T14" fmla="*/ 153 w 177"/>
                <a:gd name="T15" fmla="*/ 23 h 75"/>
                <a:gd name="T16" fmla="*/ 176 w 177"/>
                <a:gd name="T17" fmla="*/ 20 h 75"/>
                <a:gd name="T18" fmla="*/ 134 w 177"/>
                <a:gd name="T19" fmla="*/ 5 h 75"/>
                <a:gd name="T20" fmla="*/ 140 w 177"/>
                <a:gd name="T21" fmla="*/ 20 h 75"/>
                <a:gd name="T22" fmla="*/ 56 w 177"/>
                <a:gd name="T23" fmla="*/ 0 h 75"/>
                <a:gd name="T24" fmla="*/ 135 w 177"/>
                <a:gd name="T25" fmla="*/ 27 h 75"/>
                <a:gd name="T26" fmla="*/ 131 w 177"/>
                <a:gd name="T27" fmla="*/ 33 h 75"/>
                <a:gd name="T28" fmla="*/ 26 w 177"/>
                <a:gd name="T29" fmla="*/ 7 h 75"/>
                <a:gd name="T30" fmla="*/ 121 w 177"/>
                <a:gd name="T31" fmla="*/ 42 h 75"/>
                <a:gd name="T32" fmla="*/ 117 w 177"/>
                <a:gd name="T33" fmla="*/ 48 h 75"/>
                <a:gd name="T34" fmla="*/ 16 w 177"/>
                <a:gd name="T35" fmla="*/ 23 h 75"/>
                <a:gd name="T36" fmla="*/ 111 w 177"/>
                <a:gd name="T37" fmla="*/ 57 h 75"/>
                <a:gd name="T38" fmla="*/ 107 w 177"/>
                <a:gd name="T39" fmla="*/ 65 h 75"/>
                <a:gd name="T40" fmla="*/ 0 w 177"/>
                <a:gd name="T41" fmla="*/ 35 h 75"/>
                <a:gd name="T42" fmla="*/ 98 w 177"/>
                <a:gd name="T43" fmla="*/ 74 h 75"/>
                <a:gd name="T44" fmla="*/ 146 w 177"/>
                <a:gd name="T45" fmla="*/ 74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
                <a:gd name="T70" fmla="*/ 0 h 75"/>
                <a:gd name="T71" fmla="*/ 177 w 177"/>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 h="75">
                  <a:moveTo>
                    <a:pt x="146" y="74"/>
                  </a:moveTo>
                  <a:cubicBezTo>
                    <a:pt x="142" y="70"/>
                    <a:pt x="134" y="75"/>
                    <a:pt x="131" y="68"/>
                  </a:cubicBezTo>
                  <a:cubicBezTo>
                    <a:pt x="132" y="50"/>
                    <a:pt x="149" y="65"/>
                    <a:pt x="159" y="60"/>
                  </a:cubicBezTo>
                  <a:cubicBezTo>
                    <a:pt x="153" y="61"/>
                    <a:pt x="137" y="59"/>
                    <a:pt x="141" y="49"/>
                  </a:cubicBezTo>
                  <a:cubicBezTo>
                    <a:pt x="153" y="41"/>
                    <a:pt x="162" y="53"/>
                    <a:pt x="176" y="49"/>
                  </a:cubicBezTo>
                  <a:cubicBezTo>
                    <a:pt x="167" y="43"/>
                    <a:pt x="152" y="50"/>
                    <a:pt x="147" y="38"/>
                  </a:cubicBezTo>
                  <a:cubicBezTo>
                    <a:pt x="153" y="21"/>
                    <a:pt x="167" y="38"/>
                    <a:pt x="177" y="35"/>
                  </a:cubicBezTo>
                  <a:cubicBezTo>
                    <a:pt x="170" y="29"/>
                    <a:pt x="155" y="35"/>
                    <a:pt x="153" y="23"/>
                  </a:cubicBezTo>
                  <a:cubicBezTo>
                    <a:pt x="158" y="15"/>
                    <a:pt x="168" y="21"/>
                    <a:pt x="176" y="20"/>
                  </a:cubicBezTo>
                  <a:cubicBezTo>
                    <a:pt x="162" y="15"/>
                    <a:pt x="149" y="8"/>
                    <a:pt x="134" y="5"/>
                  </a:cubicBezTo>
                  <a:cubicBezTo>
                    <a:pt x="134" y="11"/>
                    <a:pt x="150" y="12"/>
                    <a:pt x="140" y="20"/>
                  </a:cubicBezTo>
                  <a:lnTo>
                    <a:pt x="56" y="0"/>
                  </a:lnTo>
                  <a:cubicBezTo>
                    <a:pt x="82" y="11"/>
                    <a:pt x="111" y="13"/>
                    <a:pt x="135" y="27"/>
                  </a:cubicBezTo>
                  <a:cubicBezTo>
                    <a:pt x="137" y="32"/>
                    <a:pt x="133" y="32"/>
                    <a:pt x="131" y="33"/>
                  </a:cubicBezTo>
                  <a:lnTo>
                    <a:pt x="26" y="7"/>
                  </a:lnTo>
                  <a:cubicBezTo>
                    <a:pt x="57" y="20"/>
                    <a:pt x="91" y="27"/>
                    <a:pt x="121" y="42"/>
                  </a:cubicBezTo>
                  <a:cubicBezTo>
                    <a:pt x="121" y="44"/>
                    <a:pt x="119" y="46"/>
                    <a:pt x="117" y="48"/>
                  </a:cubicBezTo>
                  <a:cubicBezTo>
                    <a:pt x="83" y="39"/>
                    <a:pt x="51" y="29"/>
                    <a:pt x="16" y="23"/>
                  </a:cubicBezTo>
                  <a:cubicBezTo>
                    <a:pt x="47" y="38"/>
                    <a:pt x="79" y="47"/>
                    <a:pt x="111" y="57"/>
                  </a:cubicBezTo>
                  <a:cubicBezTo>
                    <a:pt x="113" y="61"/>
                    <a:pt x="108" y="62"/>
                    <a:pt x="107" y="65"/>
                  </a:cubicBezTo>
                  <a:cubicBezTo>
                    <a:pt x="71" y="55"/>
                    <a:pt x="37" y="42"/>
                    <a:pt x="0" y="35"/>
                  </a:cubicBezTo>
                  <a:cubicBezTo>
                    <a:pt x="33" y="47"/>
                    <a:pt x="65" y="62"/>
                    <a:pt x="98" y="74"/>
                  </a:cubicBezTo>
                  <a:cubicBezTo>
                    <a:pt x="117" y="75"/>
                    <a:pt x="129" y="71"/>
                    <a:pt x="146" y="74"/>
                  </a:cubicBezTo>
                  <a:close/>
                </a:path>
              </a:pathLst>
            </a:custGeom>
            <a:solidFill>
              <a:srgbClr val="FFFFFF"/>
            </a:solidFill>
            <a:ln w="0">
              <a:solidFill>
                <a:srgbClr val="FFFFFF"/>
              </a:solidFill>
              <a:round/>
            </a:ln>
          </p:spPr>
          <p:txBody>
            <a:bodyPr/>
            <a:lstStyle/>
            <a:p>
              <a:endParaRPr lang="zh-CN" altLang="en-US"/>
            </a:p>
          </p:txBody>
        </p:sp>
        <p:sp>
          <p:nvSpPr>
            <p:cNvPr id="15402" name="Freeform 131"/>
            <p:cNvSpPr/>
            <p:nvPr/>
          </p:nvSpPr>
          <p:spPr bwMode="auto">
            <a:xfrm flipV="1">
              <a:off x="3420" y="2288"/>
              <a:ext cx="526" cy="582"/>
            </a:xfrm>
            <a:custGeom>
              <a:avLst/>
              <a:gdLst>
                <a:gd name="T0" fmla="*/ 242 w 526"/>
                <a:gd name="T1" fmla="*/ 571 h 582"/>
                <a:gd name="T2" fmla="*/ 231 w 526"/>
                <a:gd name="T3" fmla="*/ 564 h 582"/>
                <a:gd name="T4" fmla="*/ 233 w 526"/>
                <a:gd name="T5" fmla="*/ 560 h 582"/>
                <a:gd name="T6" fmla="*/ 272 w 526"/>
                <a:gd name="T7" fmla="*/ 560 h 582"/>
                <a:gd name="T8" fmla="*/ 255 w 526"/>
                <a:gd name="T9" fmla="*/ 538 h 582"/>
                <a:gd name="T10" fmla="*/ 327 w 526"/>
                <a:gd name="T11" fmla="*/ 546 h 582"/>
                <a:gd name="T12" fmla="*/ 317 w 526"/>
                <a:gd name="T13" fmla="*/ 544 h 582"/>
                <a:gd name="T14" fmla="*/ 321 w 526"/>
                <a:gd name="T15" fmla="*/ 532 h 582"/>
                <a:gd name="T16" fmla="*/ 394 w 526"/>
                <a:gd name="T17" fmla="*/ 544 h 582"/>
                <a:gd name="T18" fmla="*/ 358 w 526"/>
                <a:gd name="T19" fmla="*/ 528 h 582"/>
                <a:gd name="T20" fmla="*/ 363 w 526"/>
                <a:gd name="T21" fmla="*/ 521 h 582"/>
                <a:gd name="T22" fmla="*/ 462 w 526"/>
                <a:gd name="T23" fmla="*/ 550 h 582"/>
                <a:gd name="T24" fmla="*/ 439 w 526"/>
                <a:gd name="T25" fmla="*/ 534 h 582"/>
                <a:gd name="T26" fmla="*/ 401 w 526"/>
                <a:gd name="T27" fmla="*/ 519 h 582"/>
                <a:gd name="T28" fmla="*/ 447 w 526"/>
                <a:gd name="T29" fmla="*/ 524 h 582"/>
                <a:gd name="T30" fmla="*/ 495 w 526"/>
                <a:gd name="T31" fmla="*/ 546 h 582"/>
                <a:gd name="T32" fmla="*/ 491 w 526"/>
                <a:gd name="T33" fmla="*/ 322 h 582"/>
                <a:gd name="T34" fmla="*/ 414 w 526"/>
                <a:gd name="T35" fmla="*/ 97 h 582"/>
                <a:gd name="T36" fmla="*/ 282 w 526"/>
                <a:gd name="T37" fmla="*/ 3 h 582"/>
                <a:gd name="T38" fmla="*/ 174 w 526"/>
                <a:gd name="T39" fmla="*/ 28 h 582"/>
                <a:gd name="T40" fmla="*/ 99 w 526"/>
                <a:gd name="T41" fmla="*/ 129 h 582"/>
                <a:gd name="T42" fmla="*/ 80 w 526"/>
                <a:gd name="T43" fmla="*/ 214 h 582"/>
                <a:gd name="T44" fmla="*/ 44 w 526"/>
                <a:gd name="T45" fmla="*/ 194 h 582"/>
                <a:gd name="T46" fmla="*/ 14 w 526"/>
                <a:gd name="T47" fmla="*/ 222 h 582"/>
                <a:gd name="T48" fmla="*/ 24 w 526"/>
                <a:gd name="T49" fmla="*/ 342 h 582"/>
                <a:gd name="T50" fmla="*/ 53 w 526"/>
                <a:gd name="T51" fmla="*/ 354 h 582"/>
                <a:gd name="T52" fmla="*/ 62 w 526"/>
                <a:gd name="T53" fmla="*/ 328 h 582"/>
                <a:gd name="T54" fmla="*/ 60 w 526"/>
                <a:gd name="T55" fmla="*/ 319 h 582"/>
                <a:gd name="T56" fmla="*/ 77 w 526"/>
                <a:gd name="T57" fmla="*/ 305 h 582"/>
                <a:gd name="T58" fmla="*/ 86 w 526"/>
                <a:gd name="T59" fmla="*/ 345 h 582"/>
                <a:gd name="T60" fmla="*/ 170 w 526"/>
                <a:gd name="T61" fmla="*/ 507 h 582"/>
                <a:gd name="T62" fmla="*/ 203 w 526"/>
                <a:gd name="T63" fmla="*/ 582 h 582"/>
                <a:gd name="T64" fmla="*/ 242 w 526"/>
                <a:gd name="T65" fmla="*/ 571 h 5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6"/>
                <a:gd name="T100" fmla="*/ 0 h 582"/>
                <a:gd name="T101" fmla="*/ 526 w 526"/>
                <a:gd name="T102" fmla="*/ 582 h 5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6" h="582">
                  <a:moveTo>
                    <a:pt x="242" y="571"/>
                  </a:moveTo>
                  <a:cubicBezTo>
                    <a:pt x="238" y="570"/>
                    <a:pt x="233" y="569"/>
                    <a:pt x="231" y="564"/>
                  </a:cubicBezTo>
                  <a:lnTo>
                    <a:pt x="233" y="560"/>
                  </a:lnTo>
                  <a:lnTo>
                    <a:pt x="272" y="560"/>
                  </a:lnTo>
                  <a:cubicBezTo>
                    <a:pt x="271" y="546"/>
                    <a:pt x="242" y="552"/>
                    <a:pt x="255" y="538"/>
                  </a:cubicBezTo>
                  <a:cubicBezTo>
                    <a:pt x="277" y="545"/>
                    <a:pt x="305" y="537"/>
                    <a:pt x="327" y="546"/>
                  </a:cubicBezTo>
                  <a:lnTo>
                    <a:pt x="317" y="544"/>
                  </a:lnTo>
                  <a:cubicBezTo>
                    <a:pt x="313" y="540"/>
                    <a:pt x="316" y="534"/>
                    <a:pt x="321" y="532"/>
                  </a:cubicBezTo>
                  <a:lnTo>
                    <a:pt x="394" y="544"/>
                  </a:lnTo>
                  <a:cubicBezTo>
                    <a:pt x="381" y="537"/>
                    <a:pt x="366" y="541"/>
                    <a:pt x="358" y="528"/>
                  </a:cubicBezTo>
                  <a:cubicBezTo>
                    <a:pt x="357" y="525"/>
                    <a:pt x="361" y="523"/>
                    <a:pt x="363" y="521"/>
                  </a:cubicBezTo>
                  <a:lnTo>
                    <a:pt x="462" y="550"/>
                  </a:lnTo>
                  <a:cubicBezTo>
                    <a:pt x="458" y="546"/>
                    <a:pt x="444" y="543"/>
                    <a:pt x="439" y="534"/>
                  </a:cubicBezTo>
                  <a:cubicBezTo>
                    <a:pt x="428" y="527"/>
                    <a:pt x="404" y="537"/>
                    <a:pt x="401" y="519"/>
                  </a:cubicBezTo>
                  <a:cubicBezTo>
                    <a:pt x="416" y="513"/>
                    <a:pt x="433" y="525"/>
                    <a:pt x="447" y="524"/>
                  </a:cubicBezTo>
                  <a:lnTo>
                    <a:pt x="495" y="546"/>
                  </a:lnTo>
                  <a:cubicBezTo>
                    <a:pt x="526" y="477"/>
                    <a:pt x="505" y="393"/>
                    <a:pt x="491" y="322"/>
                  </a:cubicBezTo>
                  <a:cubicBezTo>
                    <a:pt x="462" y="250"/>
                    <a:pt x="465" y="161"/>
                    <a:pt x="414" y="97"/>
                  </a:cubicBezTo>
                  <a:cubicBezTo>
                    <a:pt x="385" y="48"/>
                    <a:pt x="338" y="11"/>
                    <a:pt x="282" y="3"/>
                  </a:cubicBezTo>
                  <a:cubicBezTo>
                    <a:pt x="245" y="0"/>
                    <a:pt x="201" y="3"/>
                    <a:pt x="174" y="28"/>
                  </a:cubicBezTo>
                  <a:cubicBezTo>
                    <a:pt x="132" y="44"/>
                    <a:pt x="118" y="93"/>
                    <a:pt x="99" y="129"/>
                  </a:cubicBezTo>
                  <a:cubicBezTo>
                    <a:pt x="90" y="157"/>
                    <a:pt x="80" y="185"/>
                    <a:pt x="80" y="214"/>
                  </a:cubicBezTo>
                  <a:cubicBezTo>
                    <a:pt x="63" y="226"/>
                    <a:pt x="59" y="197"/>
                    <a:pt x="44" y="194"/>
                  </a:cubicBezTo>
                  <a:cubicBezTo>
                    <a:pt x="32" y="197"/>
                    <a:pt x="19" y="210"/>
                    <a:pt x="14" y="222"/>
                  </a:cubicBezTo>
                  <a:cubicBezTo>
                    <a:pt x="0" y="260"/>
                    <a:pt x="8" y="307"/>
                    <a:pt x="24" y="342"/>
                  </a:cubicBezTo>
                  <a:cubicBezTo>
                    <a:pt x="32" y="352"/>
                    <a:pt x="44" y="353"/>
                    <a:pt x="53" y="354"/>
                  </a:cubicBezTo>
                  <a:cubicBezTo>
                    <a:pt x="61" y="349"/>
                    <a:pt x="62" y="336"/>
                    <a:pt x="62" y="328"/>
                  </a:cubicBezTo>
                  <a:cubicBezTo>
                    <a:pt x="59" y="326"/>
                    <a:pt x="60" y="322"/>
                    <a:pt x="60" y="319"/>
                  </a:cubicBezTo>
                  <a:cubicBezTo>
                    <a:pt x="70" y="316"/>
                    <a:pt x="64" y="294"/>
                    <a:pt x="77" y="305"/>
                  </a:cubicBezTo>
                  <a:cubicBezTo>
                    <a:pt x="71" y="322"/>
                    <a:pt x="78" y="331"/>
                    <a:pt x="86" y="345"/>
                  </a:cubicBezTo>
                  <a:cubicBezTo>
                    <a:pt x="112" y="400"/>
                    <a:pt x="118" y="463"/>
                    <a:pt x="170" y="507"/>
                  </a:cubicBezTo>
                  <a:cubicBezTo>
                    <a:pt x="183" y="531"/>
                    <a:pt x="196" y="555"/>
                    <a:pt x="203" y="582"/>
                  </a:cubicBezTo>
                  <a:cubicBezTo>
                    <a:pt x="214" y="572"/>
                    <a:pt x="227" y="576"/>
                    <a:pt x="242" y="571"/>
                  </a:cubicBezTo>
                  <a:close/>
                </a:path>
              </a:pathLst>
            </a:custGeom>
            <a:solidFill>
              <a:srgbClr val="FFBFBF"/>
            </a:solidFill>
            <a:ln w="0">
              <a:solidFill>
                <a:srgbClr val="FFBFBF"/>
              </a:solidFill>
              <a:round/>
            </a:ln>
          </p:spPr>
          <p:txBody>
            <a:bodyPr/>
            <a:lstStyle/>
            <a:p>
              <a:endParaRPr lang="zh-CN" altLang="en-US"/>
            </a:p>
          </p:txBody>
        </p:sp>
        <p:sp>
          <p:nvSpPr>
            <p:cNvPr id="15403" name="Freeform 132"/>
            <p:cNvSpPr/>
            <p:nvPr/>
          </p:nvSpPr>
          <p:spPr bwMode="auto">
            <a:xfrm flipV="1">
              <a:off x="3503" y="2302"/>
              <a:ext cx="81" cy="119"/>
            </a:xfrm>
            <a:custGeom>
              <a:avLst/>
              <a:gdLst>
                <a:gd name="T0" fmla="*/ 45 w 81"/>
                <a:gd name="T1" fmla="*/ 113 h 119"/>
                <a:gd name="T2" fmla="*/ 48 w 81"/>
                <a:gd name="T3" fmla="*/ 113 h 119"/>
                <a:gd name="T4" fmla="*/ 35 w 81"/>
                <a:gd name="T5" fmla="*/ 73 h 119"/>
                <a:gd name="T6" fmla="*/ 62 w 81"/>
                <a:gd name="T7" fmla="*/ 111 h 119"/>
                <a:gd name="T8" fmla="*/ 54 w 81"/>
                <a:gd name="T9" fmla="*/ 82 h 119"/>
                <a:gd name="T10" fmla="*/ 76 w 81"/>
                <a:gd name="T11" fmla="*/ 108 h 119"/>
                <a:gd name="T12" fmla="*/ 69 w 81"/>
                <a:gd name="T13" fmla="*/ 77 h 119"/>
                <a:gd name="T14" fmla="*/ 66 w 81"/>
                <a:gd name="T15" fmla="*/ 80 h 119"/>
                <a:gd name="T16" fmla="*/ 39 w 81"/>
                <a:gd name="T17" fmla="*/ 55 h 119"/>
                <a:gd name="T18" fmla="*/ 32 w 81"/>
                <a:gd name="T19" fmla="*/ 43 h 119"/>
                <a:gd name="T20" fmla="*/ 29 w 81"/>
                <a:gd name="T21" fmla="*/ 50 h 119"/>
                <a:gd name="T22" fmla="*/ 16 w 81"/>
                <a:gd name="T23" fmla="*/ 29 h 119"/>
                <a:gd name="T24" fmla="*/ 7 w 81"/>
                <a:gd name="T25" fmla="*/ 0 h 119"/>
                <a:gd name="T26" fmla="*/ 19 w 81"/>
                <a:gd name="T27" fmla="*/ 55 h 119"/>
                <a:gd name="T28" fmla="*/ 12 w 81"/>
                <a:gd name="T29" fmla="*/ 59 h 119"/>
                <a:gd name="T30" fmla="*/ 13 w 81"/>
                <a:gd name="T31" fmla="*/ 63 h 119"/>
                <a:gd name="T32" fmla="*/ 9 w 81"/>
                <a:gd name="T33" fmla="*/ 65 h 119"/>
                <a:gd name="T34" fmla="*/ 0 w 81"/>
                <a:gd name="T35" fmla="*/ 50 h 119"/>
                <a:gd name="T36" fmla="*/ 23 w 81"/>
                <a:gd name="T37" fmla="*/ 109 h 119"/>
                <a:gd name="T38" fmla="*/ 18 w 81"/>
                <a:gd name="T39" fmla="*/ 79 h 119"/>
                <a:gd name="T40" fmla="*/ 43 w 81"/>
                <a:gd name="T41" fmla="*/ 119 h 119"/>
                <a:gd name="T42" fmla="*/ 45 w 81"/>
                <a:gd name="T43" fmla="*/ 113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1"/>
                <a:gd name="T67" fmla="*/ 0 h 119"/>
                <a:gd name="T68" fmla="*/ 81 w 81"/>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1" h="119">
                  <a:moveTo>
                    <a:pt x="45" y="113"/>
                  </a:moveTo>
                  <a:lnTo>
                    <a:pt x="48" y="113"/>
                  </a:lnTo>
                  <a:cubicBezTo>
                    <a:pt x="47" y="97"/>
                    <a:pt x="19" y="88"/>
                    <a:pt x="35" y="73"/>
                  </a:cubicBezTo>
                  <a:cubicBezTo>
                    <a:pt x="45" y="84"/>
                    <a:pt x="52" y="100"/>
                    <a:pt x="62" y="111"/>
                  </a:cubicBezTo>
                  <a:cubicBezTo>
                    <a:pt x="59" y="101"/>
                    <a:pt x="46" y="92"/>
                    <a:pt x="54" y="82"/>
                  </a:cubicBezTo>
                  <a:cubicBezTo>
                    <a:pt x="66" y="84"/>
                    <a:pt x="70" y="98"/>
                    <a:pt x="76" y="108"/>
                  </a:cubicBezTo>
                  <a:cubicBezTo>
                    <a:pt x="72" y="100"/>
                    <a:pt x="81" y="86"/>
                    <a:pt x="69" y="77"/>
                  </a:cubicBezTo>
                  <a:cubicBezTo>
                    <a:pt x="69" y="75"/>
                    <a:pt x="70" y="82"/>
                    <a:pt x="66" y="80"/>
                  </a:cubicBezTo>
                  <a:cubicBezTo>
                    <a:pt x="53" y="77"/>
                    <a:pt x="52" y="59"/>
                    <a:pt x="39" y="55"/>
                  </a:cubicBezTo>
                  <a:lnTo>
                    <a:pt x="32" y="43"/>
                  </a:lnTo>
                  <a:cubicBezTo>
                    <a:pt x="30" y="43"/>
                    <a:pt x="36" y="50"/>
                    <a:pt x="29" y="50"/>
                  </a:cubicBezTo>
                  <a:cubicBezTo>
                    <a:pt x="16" y="50"/>
                    <a:pt x="19" y="35"/>
                    <a:pt x="16" y="29"/>
                  </a:cubicBezTo>
                  <a:lnTo>
                    <a:pt x="7" y="0"/>
                  </a:lnTo>
                  <a:cubicBezTo>
                    <a:pt x="11" y="14"/>
                    <a:pt x="12" y="38"/>
                    <a:pt x="19" y="55"/>
                  </a:cubicBezTo>
                  <a:cubicBezTo>
                    <a:pt x="16" y="56"/>
                    <a:pt x="15" y="61"/>
                    <a:pt x="12" y="59"/>
                  </a:cubicBezTo>
                  <a:cubicBezTo>
                    <a:pt x="13" y="59"/>
                    <a:pt x="13" y="62"/>
                    <a:pt x="13" y="63"/>
                  </a:cubicBezTo>
                  <a:cubicBezTo>
                    <a:pt x="12" y="65"/>
                    <a:pt x="10" y="65"/>
                    <a:pt x="9" y="65"/>
                  </a:cubicBezTo>
                  <a:lnTo>
                    <a:pt x="0" y="50"/>
                  </a:lnTo>
                  <a:cubicBezTo>
                    <a:pt x="1" y="71"/>
                    <a:pt x="13" y="91"/>
                    <a:pt x="23" y="109"/>
                  </a:cubicBezTo>
                  <a:cubicBezTo>
                    <a:pt x="21" y="99"/>
                    <a:pt x="9" y="90"/>
                    <a:pt x="18" y="79"/>
                  </a:cubicBezTo>
                  <a:cubicBezTo>
                    <a:pt x="33" y="88"/>
                    <a:pt x="30" y="108"/>
                    <a:pt x="43" y="119"/>
                  </a:cubicBezTo>
                  <a:cubicBezTo>
                    <a:pt x="44" y="118"/>
                    <a:pt x="42" y="115"/>
                    <a:pt x="45" y="113"/>
                  </a:cubicBezTo>
                  <a:close/>
                </a:path>
              </a:pathLst>
            </a:custGeom>
            <a:solidFill>
              <a:srgbClr val="FFFFFF"/>
            </a:solidFill>
            <a:ln w="0">
              <a:solidFill>
                <a:srgbClr val="FFFFFF"/>
              </a:solidFill>
              <a:round/>
            </a:ln>
          </p:spPr>
          <p:txBody>
            <a:bodyPr/>
            <a:lstStyle/>
            <a:p>
              <a:endParaRPr lang="zh-CN" altLang="en-US"/>
            </a:p>
          </p:txBody>
        </p:sp>
        <p:sp>
          <p:nvSpPr>
            <p:cNvPr id="15404" name="Freeform 133"/>
            <p:cNvSpPr/>
            <p:nvPr/>
          </p:nvSpPr>
          <p:spPr bwMode="auto">
            <a:xfrm flipV="1">
              <a:off x="3751" y="2320"/>
              <a:ext cx="11" cy="3"/>
            </a:xfrm>
            <a:custGeom>
              <a:avLst/>
              <a:gdLst>
                <a:gd name="T0" fmla="*/ 0 w 11"/>
                <a:gd name="T1" fmla="*/ 0 h 3"/>
                <a:gd name="T2" fmla="*/ 7 w 11"/>
                <a:gd name="T3" fmla="*/ 3 h 3"/>
                <a:gd name="T4" fmla="*/ 11 w 11"/>
                <a:gd name="T5" fmla="*/ 3 h 3"/>
                <a:gd name="T6" fmla="*/ 0 w 11"/>
                <a:gd name="T7" fmla="*/ 0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0" y="0"/>
                  </a:moveTo>
                  <a:lnTo>
                    <a:pt x="7" y="3"/>
                  </a:lnTo>
                  <a:lnTo>
                    <a:pt x="11" y="3"/>
                  </a:lnTo>
                  <a:lnTo>
                    <a:pt x="0" y="0"/>
                  </a:lnTo>
                  <a:close/>
                </a:path>
              </a:pathLst>
            </a:custGeom>
            <a:solidFill>
              <a:srgbClr val="FFFFFF"/>
            </a:solidFill>
            <a:ln w="0">
              <a:solidFill>
                <a:srgbClr val="FFFFFF"/>
              </a:solidFill>
              <a:round/>
            </a:ln>
          </p:spPr>
          <p:txBody>
            <a:bodyPr/>
            <a:lstStyle/>
            <a:p>
              <a:endParaRPr lang="zh-CN" altLang="en-US"/>
            </a:p>
          </p:txBody>
        </p:sp>
        <p:sp>
          <p:nvSpPr>
            <p:cNvPr id="15405" name="Freeform 134"/>
            <p:cNvSpPr/>
            <p:nvPr/>
          </p:nvSpPr>
          <p:spPr bwMode="auto">
            <a:xfrm flipV="1">
              <a:off x="3542" y="2349"/>
              <a:ext cx="27" cy="46"/>
            </a:xfrm>
            <a:custGeom>
              <a:avLst/>
              <a:gdLst>
                <a:gd name="T0" fmla="*/ 0 w 27"/>
                <a:gd name="T1" fmla="*/ 0 h 46"/>
                <a:gd name="T2" fmla="*/ 27 w 27"/>
                <a:gd name="T3" fmla="*/ 46 h 46"/>
                <a:gd name="T4" fmla="*/ 16 w 27"/>
                <a:gd name="T5" fmla="*/ 21 h 46"/>
                <a:gd name="T6" fmla="*/ 0 w 27"/>
                <a:gd name="T7" fmla="*/ 0 h 46"/>
                <a:gd name="T8" fmla="*/ 0 60000 65536"/>
                <a:gd name="T9" fmla="*/ 0 60000 65536"/>
                <a:gd name="T10" fmla="*/ 0 60000 65536"/>
                <a:gd name="T11" fmla="*/ 0 60000 65536"/>
                <a:gd name="T12" fmla="*/ 0 w 27"/>
                <a:gd name="T13" fmla="*/ 0 h 46"/>
                <a:gd name="T14" fmla="*/ 27 w 27"/>
                <a:gd name="T15" fmla="*/ 46 h 46"/>
              </a:gdLst>
              <a:ahLst/>
              <a:cxnLst>
                <a:cxn ang="T8">
                  <a:pos x="T0" y="T1"/>
                </a:cxn>
                <a:cxn ang="T9">
                  <a:pos x="T2" y="T3"/>
                </a:cxn>
                <a:cxn ang="T10">
                  <a:pos x="T4" y="T5"/>
                </a:cxn>
                <a:cxn ang="T11">
                  <a:pos x="T6" y="T7"/>
                </a:cxn>
              </a:cxnLst>
              <a:rect l="T12" t="T13" r="T14" b="T15"/>
              <a:pathLst>
                <a:path w="27" h="46">
                  <a:moveTo>
                    <a:pt x="0" y="0"/>
                  </a:moveTo>
                  <a:lnTo>
                    <a:pt x="27" y="46"/>
                  </a:lnTo>
                  <a:lnTo>
                    <a:pt x="16" y="21"/>
                  </a:lnTo>
                  <a:lnTo>
                    <a:pt x="0" y="0"/>
                  </a:lnTo>
                  <a:close/>
                </a:path>
              </a:pathLst>
            </a:custGeom>
            <a:solidFill>
              <a:srgbClr val="FFFFFF"/>
            </a:solidFill>
            <a:ln w="0">
              <a:solidFill>
                <a:srgbClr val="FFFFFF"/>
              </a:solidFill>
              <a:round/>
            </a:ln>
          </p:spPr>
          <p:txBody>
            <a:bodyPr/>
            <a:lstStyle/>
            <a:p>
              <a:endParaRPr lang="zh-CN" altLang="en-US"/>
            </a:p>
          </p:txBody>
        </p:sp>
        <p:sp>
          <p:nvSpPr>
            <p:cNvPr id="15406" name="Freeform 135"/>
            <p:cNvSpPr/>
            <p:nvPr/>
          </p:nvSpPr>
          <p:spPr bwMode="auto">
            <a:xfrm flipV="1">
              <a:off x="3594" y="2407"/>
              <a:ext cx="159" cy="141"/>
            </a:xfrm>
            <a:custGeom>
              <a:avLst/>
              <a:gdLst>
                <a:gd name="T0" fmla="*/ 95 w 159"/>
                <a:gd name="T1" fmla="*/ 130 h 141"/>
                <a:gd name="T2" fmla="*/ 99 w 159"/>
                <a:gd name="T3" fmla="*/ 135 h 141"/>
                <a:gd name="T4" fmla="*/ 108 w 159"/>
                <a:gd name="T5" fmla="*/ 123 h 141"/>
                <a:gd name="T6" fmla="*/ 118 w 159"/>
                <a:gd name="T7" fmla="*/ 128 h 141"/>
                <a:gd name="T8" fmla="*/ 115 w 159"/>
                <a:gd name="T9" fmla="*/ 108 h 141"/>
                <a:gd name="T10" fmla="*/ 132 w 159"/>
                <a:gd name="T11" fmla="*/ 114 h 141"/>
                <a:gd name="T12" fmla="*/ 131 w 159"/>
                <a:gd name="T13" fmla="*/ 105 h 141"/>
                <a:gd name="T14" fmla="*/ 140 w 159"/>
                <a:gd name="T15" fmla="*/ 101 h 141"/>
                <a:gd name="T16" fmla="*/ 135 w 159"/>
                <a:gd name="T17" fmla="*/ 88 h 141"/>
                <a:gd name="T18" fmla="*/ 144 w 159"/>
                <a:gd name="T19" fmla="*/ 85 h 141"/>
                <a:gd name="T20" fmla="*/ 118 w 159"/>
                <a:gd name="T21" fmla="*/ 17 h 141"/>
                <a:gd name="T22" fmla="*/ 21 w 159"/>
                <a:gd name="T23" fmla="*/ 10 h 141"/>
                <a:gd name="T24" fmla="*/ 0 w 159"/>
                <a:gd name="T25" fmla="*/ 49 h 141"/>
                <a:gd name="T26" fmla="*/ 132 w 159"/>
                <a:gd name="T27" fmla="*/ 51 h 141"/>
                <a:gd name="T28" fmla="*/ 125 w 159"/>
                <a:gd name="T29" fmla="*/ 69 h 141"/>
                <a:gd name="T30" fmla="*/ 118 w 159"/>
                <a:gd name="T31" fmla="*/ 72 h 141"/>
                <a:gd name="T32" fmla="*/ 119 w 159"/>
                <a:gd name="T33" fmla="*/ 78 h 141"/>
                <a:gd name="T34" fmla="*/ 112 w 159"/>
                <a:gd name="T35" fmla="*/ 88 h 141"/>
                <a:gd name="T36" fmla="*/ 101 w 159"/>
                <a:gd name="T37" fmla="*/ 101 h 141"/>
                <a:gd name="T38" fmla="*/ 92 w 159"/>
                <a:gd name="T39" fmla="*/ 99 h 141"/>
                <a:gd name="T40" fmla="*/ 89 w 159"/>
                <a:gd name="T41" fmla="*/ 108 h 141"/>
                <a:gd name="T42" fmla="*/ 63 w 159"/>
                <a:gd name="T43" fmla="*/ 105 h 141"/>
                <a:gd name="T44" fmla="*/ 36 w 159"/>
                <a:gd name="T45" fmla="*/ 105 h 141"/>
                <a:gd name="T46" fmla="*/ 29 w 159"/>
                <a:gd name="T47" fmla="*/ 111 h 141"/>
                <a:gd name="T48" fmla="*/ 42 w 159"/>
                <a:gd name="T49" fmla="*/ 128 h 141"/>
                <a:gd name="T50" fmla="*/ 45 w 159"/>
                <a:gd name="T51" fmla="*/ 125 h 141"/>
                <a:gd name="T52" fmla="*/ 59 w 159"/>
                <a:gd name="T53" fmla="*/ 134 h 141"/>
                <a:gd name="T54" fmla="*/ 62 w 159"/>
                <a:gd name="T55" fmla="*/ 130 h 141"/>
                <a:gd name="T56" fmla="*/ 75 w 159"/>
                <a:gd name="T57" fmla="*/ 137 h 141"/>
                <a:gd name="T58" fmla="*/ 78 w 159"/>
                <a:gd name="T59" fmla="*/ 128 h 141"/>
                <a:gd name="T60" fmla="*/ 90 w 159"/>
                <a:gd name="T61" fmla="*/ 141 h 141"/>
                <a:gd name="T62" fmla="*/ 95 w 159"/>
                <a:gd name="T63" fmla="*/ 130 h 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141"/>
                <a:gd name="T98" fmla="*/ 159 w 159"/>
                <a:gd name="T99" fmla="*/ 141 h 1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141">
                  <a:moveTo>
                    <a:pt x="95" y="130"/>
                  </a:moveTo>
                  <a:cubicBezTo>
                    <a:pt x="97" y="132"/>
                    <a:pt x="97" y="134"/>
                    <a:pt x="99" y="135"/>
                  </a:cubicBezTo>
                  <a:cubicBezTo>
                    <a:pt x="108" y="138"/>
                    <a:pt x="105" y="127"/>
                    <a:pt x="108" y="123"/>
                  </a:cubicBezTo>
                  <a:cubicBezTo>
                    <a:pt x="111" y="125"/>
                    <a:pt x="115" y="126"/>
                    <a:pt x="118" y="128"/>
                  </a:cubicBezTo>
                  <a:cubicBezTo>
                    <a:pt x="122" y="120"/>
                    <a:pt x="118" y="116"/>
                    <a:pt x="115" y="108"/>
                  </a:cubicBezTo>
                  <a:cubicBezTo>
                    <a:pt x="119" y="107"/>
                    <a:pt x="125" y="125"/>
                    <a:pt x="132" y="114"/>
                  </a:cubicBezTo>
                  <a:cubicBezTo>
                    <a:pt x="132" y="111"/>
                    <a:pt x="134" y="107"/>
                    <a:pt x="131" y="105"/>
                  </a:cubicBezTo>
                  <a:lnTo>
                    <a:pt x="140" y="101"/>
                  </a:lnTo>
                  <a:lnTo>
                    <a:pt x="135" y="88"/>
                  </a:lnTo>
                  <a:cubicBezTo>
                    <a:pt x="138" y="87"/>
                    <a:pt x="140" y="85"/>
                    <a:pt x="144" y="85"/>
                  </a:cubicBezTo>
                  <a:cubicBezTo>
                    <a:pt x="129" y="63"/>
                    <a:pt x="159" y="25"/>
                    <a:pt x="118" y="17"/>
                  </a:cubicBezTo>
                  <a:cubicBezTo>
                    <a:pt x="90" y="0"/>
                    <a:pt x="53" y="2"/>
                    <a:pt x="21" y="10"/>
                  </a:cubicBezTo>
                  <a:cubicBezTo>
                    <a:pt x="8" y="19"/>
                    <a:pt x="3" y="33"/>
                    <a:pt x="0" y="49"/>
                  </a:cubicBezTo>
                  <a:lnTo>
                    <a:pt x="132" y="51"/>
                  </a:lnTo>
                  <a:cubicBezTo>
                    <a:pt x="136" y="57"/>
                    <a:pt x="129" y="63"/>
                    <a:pt x="125" y="69"/>
                  </a:cubicBezTo>
                  <a:cubicBezTo>
                    <a:pt x="122" y="69"/>
                    <a:pt x="120" y="69"/>
                    <a:pt x="118" y="72"/>
                  </a:cubicBezTo>
                  <a:cubicBezTo>
                    <a:pt x="119" y="74"/>
                    <a:pt x="117" y="77"/>
                    <a:pt x="119" y="78"/>
                  </a:cubicBezTo>
                  <a:cubicBezTo>
                    <a:pt x="114" y="78"/>
                    <a:pt x="111" y="82"/>
                    <a:pt x="112" y="88"/>
                  </a:cubicBezTo>
                  <a:cubicBezTo>
                    <a:pt x="104" y="84"/>
                    <a:pt x="98" y="95"/>
                    <a:pt x="101" y="101"/>
                  </a:cubicBezTo>
                  <a:cubicBezTo>
                    <a:pt x="99" y="99"/>
                    <a:pt x="95" y="99"/>
                    <a:pt x="92" y="99"/>
                  </a:cubicBezTo>
                  <a:lnTo>
                    <a:pt x="89" y="108"/>
                  </a:lnTo>
                  <a:cubicBezTo>
                    <a:pt x="80" y="96"/>
                    <a:pt x="74" y="119"/>
                    <a:pt x="63" y="105"/>
                  </a:cubicBezTo>
                  <a:cubicBezTo>
                    <a:pt x="51" y="103"/>
                    <a:pt x="46" y="116"/>
                    <a:pt x="36" y="105"/>
                  </a:cubicBezTo>
                  <a:cubicBezTo>
                    <a:pt x="34" y="108"/>
                    <a:pt x="27" y="105"/>
                    <a:pt x="29" y="111"/>
                  </a:cubicBezTo>
                  <a:cubicBezTo>
                    <a:pt x="30" y="118"/>
                    <a:pt x="36" y="126"/>
                    <a:pt x="42" y="128"/>
                  </a:cubicBezTo>
                  <a:lnTo>
                    <a:pt x="45" y="125"/>
                  </a:lnTo>
                  <a:cubicBezTo>
                    <a:pt x="47" y="130"/>
                    <a:pt x="51" y="137"/>
                    <a:pt x="59" y="134"/>
                  </a:cubicBezTo>
                  <a:cubicBezTo>
                    <a:pt x="58" y="132"/>
                    <a:pt x="61" y="131"/>
                    <a:pt x="62" y="130"/>
                  </a:cubicBezTo>
                  <a:cubicBezTo>
                    <a:pt x="65" y="132"/>
                    <a:pt x="68" y="140"/>
                    <a:pt x="75" y="137"/>
                  </a:cubicBezTo>
                  <a:lnTo>
                    <a:pt x="78" y="128"/>
                  </a:lnTo>
                  <a:cubicBezTo>
                    <a:pt x="80" y="134"/>
                    <a:pt x="85" y="140"/>
                    <a:pt x="90" y="141"/>
                  </a:cubicBezTo>
                  <a:lnTo>
                    <a:pt x="95" y="130"/>
                  </a:lnTo>
                  <a:close/>
                </a:path>
              </a:pathLst>
            </a:custGeom>
            <a:solidFill>
              <a:srgbClr val="000000"/>
            </a:solidFill>
            <a:ln w="0">
              <a:solidFill>
                <a:srgbClr val="000000"/>
              </a:solidFill>
              <a:round/>
            </a:ln>
          </p:spPr>
          <p:txBody>
            <a:bodyPr/>
            <a:lstStyle/>
            <a:p>
              <a:endParaRPr lang="zh-CN" altLang="en-US"/>
            </a:p>
          </p:txBody>
        </p:sp>
        <p:sp>
          <p:nvSpPr>
            <p:cNvPr id="15407" name="Freeform 136"/>
            <p:cNvSpPr/>
            <p:nvPr/>
          </p:nvSpPr>
          <p:spPr bwMode="auto">
            <a:xfrm flipV="1">
              <a:off x="3783" y="2413"/>
              <a:ext cx="101" cy="75"/>
            </a:xfrm>
            <a:custGeom>
              <a:avLst/>
              <a:gdLst>
                <a:gd name="T0" fmla="*/ 101 w 101"/>
                <a:gd name="T1" fmla="*/ 58 h 75"/>
                <a:gd name="T2" fmla="*/ 63 w 101"/>
                <a:gd name="T3" fmla="*/ 47 h 75"/>
                <a:gd name="T4" fmla="*/ 36 w 101"/>
                <a:gd name="T5" fmla="*/ 28 h 75"/>
                <a:gd name="T6" fmla="*/ 2 w 101"/>
                <a:gd name="T7" fmla="*/ 5 h 75"/>
                <a:gd name="T8" fmla="*/ 7 w 101"/>
                <a:gd name="T9" fmla="*/ 27 h 75"/>
                <a:gd name="T10" fmla="*/ 37 w 101"/>
                <a:gd name="T11" fmla="*/ 45 h 75"/>
                <a:gd name="T12" fmla="*/ 47 w 101"/>
                <a:gd name="T13" fmla="*/ 50 h 75"/>
                <a:gd name="T14" fmla="*/ 50 w 101"/>
                <a:gd name="T15" fmla="*/ 44 h 75"/>
                <a:gd name="T16" fmla="*/ 76 w 101"/>
                <a:gd name="T17" fmla="*/ 58 h 75"/>
                <a:gd name="T18" fmla="*/ 101 w 101"/>
                <a:gd name="T19" fmla="*/ 58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75"/>
                <a:gd name="T32" fmla="*/ 101 w 101"/>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75">
                  <a:moveTo>
                    <a:pt x="101" y="58"/>
                  </a:moveTo>
                  <a:cubicBezTo>
                    <a:pt x="84" y="61"/>
                    <a:pt x="78" y="42"/>
                    <a:pt x="63" y="47"/>
                  </a:cubicBezTo>
                  <a:cubicBezTo>
                    <a:pt x="54" y="39"/>
                    <a:pt x="49" y="23"/>
                    <a:pt x="36" y="28"/>
                  </a:cubicBezTo>
                  <a:cubicBezTo>
                    <a:pt x="20" y="24"/>
                    <a:pt x="20" y="0"/>
                    <a:pt x="2" y="5"/>
                  </a:cubicBezTo>
                  <a:cubicBezTo>
                    <a:pt x="0" y="12"/>
                    <a:pt x="7" y="18"/>
                    <a:pt x="7" y="27"/>
                  </a:cubicBezTo>
                  <a:cubicBezTo>
                    <a:pt x="21" y="22"/>
                    <a:pt x="24" y="45"/>
                    <a:pt x="37" y="45"/>
                  </a:cubicBezTo>
                  <a:cubicBezTo>
                    <a:pt x="39" y="48"/>
                    <a:pt x="43" y="50"/>
                    <a:pt x="47" y="50"/>
                  </a:cubicBezTo>
                  <a:lnTo>
                    <a:pt x="50" y="44"/>
                  </a:lnTo>
                  <a:cubicBezTo>
                    <a:pt x="63" y="45"/>
                    <a:pt x="62" y="75"/>
                    <a:pt x="76" y="58"/>
                  </a:cubicBezTo>
                  <a:cubicBezTo>
                    <a:pt x="83" y="64"/>
                    <a:pt x="97" y="72"/>
                    <a:pt x="101" y="58"/>
                  </a:cubicBezTo>
                  <a:close/>
                </a:path>
              </a:pathLst>
            </a:custGeom>
            <a:solidFill>
              <a:srgbClr val="000000"/>
            </a:solidFill>
            <a:ln w="0">
              <a:solidFill>
                <a:srgbClr val="000000"/>
              </a:solidFill>
              <a:round/>
            </a:ln>
          </p:spPr>
          <p:txBody>
            <a:bodyPr/>
            <a:lstStyle/>
            <a:p>
              <a:endParaRPr lang="zh-CN" altLang="en-US"/>
            </a:p>
          </p:txBody>
        </p:sp>
        <p:sp>
          <p:nvSpPr>
            <p:cNvPr id="15408" name="Freeform 137"/>
            <p:cNvSpPr/>
            <p:nvPr/>
          </p:nvSpPr>
          <p:spPr bwMode="auto">
            <a:xfrm flipV="1">
              <a:off x="3611" y="2467"/>
              <a:ext cx="62" cy="21"/>
            </a:xfrm>
            <a:custGeom>
              <a:avLst/>
              <a:gdLst>
                <a:gd name="T0" fmla="*/ 62 w 62"/>
                <a:gd name="T1" fmla="*/ 14 h 21"/>
                <a:gd name="T2" fmla="*/ 7 w 62"/>
                <a:gd name="T3" fmla="*/ 0 h 21"/>
                <a:gd name="T4" fmla="*/ 0 w 62"/>
                <a:gd name="T5" fmla="*/ 2 h 21"/>
                <a:gd name="T6" fmla="*/ 26 w 62"/>
                <a:gd name="T7" fmla="*/ 18 h 21"/>
                <a:gd name="T8" fmla="*/ 62 w 62"/>
                <a:gd name="T9" fmla="*/ 14 h 21"/>
                <a:gd name="T10" fmla="*/ 0 60000 65536"/>
                <a:gd name="T11" fmla="*/ 0 60000 65536"/>
                <a:gd name="T12" fmla="*/ 0 60000 65536"/>
                <a:gd name="T13" fmla="*/ 0 60000 65536"/>
                <a:gd name="T14" fmla="*/ 0 60000 65536"/>
                <a:gd name="T15" fmla="*/ 0 w 62"/>
                <a:gd name="T16" fmla="*/ 0 h 21"/>
                <a:gd name="T17" fmla="*/ 62 w 62"/>
                <a:gd name="T18" fmla="*/ 21 h 21"/>
              </a:gdLst>
              <a:ahLst/>
              <a:cxnLst>
                <a:cxn ang="T10">
                  <a:pos x="T0" y="T1"/>
                </a:cxn>
                <a:cxn ang="T11">
                  <a:pos x="T2" y="T3"/>
                </a:cxn>
                <a:cxn ang="T12">
                  <a:pos x="T4" y="T5"/>
                </a:cxn>
                <a:cxn ang="T13">
                  <a:pos x="T6" y="T7"/>
                </a:cxn>
                <a:cxn ang="T14">
                  <a:pos x="T8" y="T9"/>
                </a:cxn>
              </a:cxnLst>
              <a:rect l="T15" t="T16" r="T17" b="T18"/>
              <a:pathLst>
                <a:path w="62" h="21">
                  <a:moveTo>
                    <a:pt x="62" y="14"/>
                  </a:moveTo>
                  <a:cubicBezTo>
                    <a:pt x="46" y="9"/>
                    <a:pt x="21" y="18"/>
                    <a:pt x="7" y="0"/>
                  </a:cubicBezTo>
                  <a:cubicBezTo>
                    <a:pt x="5" y="1"/>
                    <a:pt x="1" y="0"/>
                    <a:pt x="0" y="2"/>
                  </a:cubicBezTo>
                  <a:cubicBezTo>
                    <a:pt x="3" y="12"/>
                    <a:pt x="18" y="12"/>
                    <a:pt x="26" y="18"/>
                  </a:cubicBezTo>
                  <a:cubicBezTo>
                    <a:pt x="40" y="21"/>
                    <a:pt x="50" y="20"/>
                    <a:pt x="62" y="14"/>
                  </a:cubicBezTo>
                  <a:close/>
                </a:path>
              </a:pathLst>
            </a:custGeom>
            <a:solidFill>
              <a:srgbClr val="000000"/>
            </a:solidFill>
            <a:ln w="0">
              <a:solidFill>
                <a:srgbClr val="000000"/>
              </a:solidFill>
              <a:round/>
            </a:ln>
          </p:spPr>
          <p:txBody>
            <a:bodyPr/>
            <a:lstStyle/>
            <a:p>
              <a:endParaRPr lang="zh-CN" altLang="en-US"/>
            </a:p>
          </p:txBody>
        </p:sp>
        <p:sp>
          <p:nvSpPr>
            <p:cNvPr id="15409" name="Freeform 138"/>
            <p:cNvSpPr/>
            <p:nvPr/>
          </p:nvSpPr>
          <p:spPr bwMode="auto">
            <a:xfrm flipV="1">
              <a:off x="3810" y="2479"/>
              <a:ext cx="68" cy="27"/>
            </a:xfrm>
            <a:custGeom>
              <a:avLst/>
              <a:gdLst>
                <a:gd name="T0" fmla="*/ 68 w 68"/>
                <a:gd name="T1" fmla="*/ 2 h 27"/>
                <a:gd name="T2" fmla="*/ 49 w 68"/>
                <a:gd name="T3" fmla="*/ 11 h 27"/>
                <a:gd name="T4" fmla="*/ 0 w 68"/>
                <a:gd name="T5" fmla="*/ 17 h 27"/>
                <a:gd name="T6" fmla="*/ 45 w 68"/>
                <a:gd name="T7" fmla="*/ 20 h 27"/>
                <a:gd name="T8" fmla="*/ 68 w 68"/>
                <a:gd name="T9" fmla="*/ 2 h 27"/>
                <a:gd name="T10" fmla="*/ 0 60000 65536"/>
                <a:gd name="T11" fmla="*/ 0 60000 65536"/>
                <a:gd name="T12" fmla="*/ 0 60000 65536"/>
                <a:gd name="T13" fmla="*/ 0 60000 65536"/>
                <a:gd name="T14" fmla="*/ 0 60000 65536"/>
                <a:gd name="T15" fmla="*/ 0 w 68"/>
                <a:gd name="T16" fmla="*/ 0 h 27"/>
                <a:gd name="T17" fmla="*/ 68 w 68"/>
                <a:gd name="T18" fmla="*/ 27 h 27"/>
              </a:gdLst>
              <a:ahLst/>
              <a:cxnLst>
                <a:cxn ang="T10">
                  <a:pos x="T0" y="T1"/>
                </a:cxn>
                <a:cxn ang="T11">
                  <a:pos x="T2" y="T3"/>
                </a:cxn>
                <a:cxn ang="T12">
                  <a:pos x="T4" y="T5"/>
                </a:cxn>
                <a:cxn ang="T13">
                  <a:pos x="T6" y="T7"/>
                </a:cxn>
                <a:cxn ang="T14">
                  <a:pos x="T8" y="T9"/>
                </a:cxn>
              </a:cxnLst>
              <a:rect l="T15" t="T16" r="T17" b="T18"/>
              <a:pathLst>
                <a:path w="68" h="27">
                  <a:moveTo>
                    <a:pt x="68" y="2"/>
                  </a:moveTo>
                  <a:cubicBezTo>
                    <a:pt x="62" y="0"/>
                    <a:pt x="56" y="9"/>
                    <a:pt x="49" y="11"/>
                  </a:cubicBezTo>
                  <a:cubicBezTo>
                    <a:pt x="33" y="20"/>
                    <a:pt x="15" y="13"/>
                    <a:pt x="0" y="17"/>
                  </a:cubicBezTo>
                  <a:cubicBezTo>
                    <a:pt x="8" y="27"/>
                    <a:pt x="32" y="23"/>
                    <a:pt x="45" y="20"/>
                  </a:cubicBezTo>
                  <a:cubicBezTo>
                    <a:pt x="54" y="17"/>
                    <a:pt x="66" y="12"/>
                    <a:pt x="68" y="2"/>
                  </a:cubicBezTo>
                  <a:close/>
                </a:path>
              </a:pathLst>
            </a:custGeom>
            <a:solidFill>
              <a:srgbClr val="000000"/>
            </a:solidFill>
            <a:ln w="0">
              <a:solidFill>
                <a:srgbClr val="000000"/>
              </a:solidFill>
              <a:round/>
            </a:ln>
          </p:spPr>
          <p:txBody>
            <a:bodyPr/>
            <a:lstStyle/>
            <a:p>
              <a:endParaRPr lang="zh-CN" altLang="en-US"/>
            </a:p>
          </p:txBody>
        </p:sp>
        <p:sp>
          <p:nvSpPr>
            <p:cNvPr id="15410" name="Freeform 139"/>
            <p:cNvSpPr/>
            <p:nvPr/>
          </p:nvSpPr>
          <p:spPr bwMode="auto">
            <a:xfrm flipV="1">
              <a:off x="3694" y="2492"/>
              <a:ext cx="208" cy="183"/>
            </a:xfrm>
            <a:custGeom>
              <a:avLst/>
              <a:gdLst>
                <a:gd name="T0" fmla="*/ 184 w 208"/>
                <a:gd name="T1" fmla="*/ 162 h 183"/>
                <a:gd name="T2" fmla="*/ 208 w 208"/>
                <a:gd name="T3" fmla="*/ 149 h 183"/>
                <a:gd name="T4" fmla="*/ 195 w 208"/>
                <a:gd name="T5" fmla="*/ 146 h 183"/>
                <a:gd name="T6" fmla="*/ 133 w 208"/>
                <a:gd name="T7" fmla="*/ 110 h 183"/>
                <a:gd name="T8" fmla="*/ 137 w 208"/>
                <a:gd name="T9" fmla="*/ 51 h 183"/>
                <a:gd name="T10" fmla="*/ 68 w 208"/>
                <a:gd name="T11" fmla="*/ 5 h 183"/>
                <a:gd name="T12" fmla="*/ 8 w 208"/>
                <a:gd name="T13" fmla="*/ 22 h 183"/>
                <a:gd name="T14" fmla="*/ 7 w 208"/>
                <a:gd name="T15" fmla="*/ 65 h 183"/>
                <a:gd name="T16" fmla="*/ 34 w 208"/>
                <a:gd name="T17" fmla="*/ 34 h 183"/>
                <a:gd name="T18" fmla="*/ 120 w 208"/>
                <a:gd name="T19" fmla="*/ 43 h 183"/>
                <a:gd name="T20" fmla="*/ 130 w 208"/>
                <a:gd name="T21" fmla="*/ 82 h 183"/>
                <a:gd name="T22" fmla="*/ 86 w 208"/>
                <a:gd name="T23" fmla="*/ 171 h 183"/>
                <a:gd name="T24" fmla="*/ 107 w 208"/>
                <a:gd name="T25" fmla="*/ 163 h 183"/>
                <a:gd name="T26" fmla="*/ 184 w 208"/>
                <a:gd name="T27" fmla="*/ 162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
                <a:gd name="T43" fmla="*/ 0 h 183"/>
                <a:gd name="T44" fmla="*/ 208 w 208"/>
                <a:gd name="T45" fmla="*/ 183 h 1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 h="183">
                  <a:moveTo>
                    <a:pt x="184" y="162"/>
                  </a:moveTo>
                  <a:cubicBezTo>
                    <a:pt x="193" y="159"/>
                    <a:pt x="201" y="155"/>
                    <a:pt x="208" y="149"/>
                  </a:cubicBezTo>
                  <a:cubicBezTo>
                    <a:pt x="206" y="144"/>
                    <a:pt x="199" y="147"/>
                    <a:pt x="195" y="146"/>
                  </a:cubicBezTo>
                  <a:cubicBezTo>
                    <a:pt x="180" y="126"/>
                    <a:pt x="156" y="117"/>
                    <a:pt x="133" y="110"/>
                  </a:cubicBezTo>
                  <a:cubicBezTo>
                    <a:pt x="137" y="91"/>
                    <a:pt x="151" y="68"/>
                    <a:pt x="137" y="51"/>
                  </a:cubicBezTo>
                  <a:cubicBezTo>
                    <a:pt x="120" y="25"/>
                    <a:pt x="91" y="20"/>
                    <a:pt x="68" y="5"/>
                  </a:cubicBezTo>
                  <a:cubicBezTo>
                    <a:pt x="44" y="0"/>
                    <a:pt x="25" y="11"/>
                    <a:pt x="8" y="22"/>
                  </a:cubicBezTo>
                  <a:cubicBezTo>
                    <a:pt x="0" y="35"/>
                    <a:pt x="0" y="52"/>
                    <a:pt x="7" y="65"/>
                  </a:cubicBezTo>
                  <a:cubicBezTo>
                    <a:pt x="24" y="63"/>
                    <a:pt x="15" y="39"/>
                    <a:pt x="34" y="34"/>
                  </a:cubicBezTo>
                  <a:cubicBezTo>
                    <a:pt x="64" y="22"/>
                    <a:pt x="96" y="23"/>
                    <a:pt x="120" y="43"/>
                  </a:cubicBezTo>
                  <a:cubicBezTo>
                    <a:pt x="131" y="54"/>
                    <a:pt x="134" y="69"/>
                    <a:pt x="130" y="82"/>
                  </a:cubicBezTo>
                  <a:cubicBezTo>
                    <a:pt x="128" y="117"/>
                    <a:pt x="84" y="136"/>
                    <a:pt x="86" y="171"/>
                  </a:cubicBezTo>
                  <a:cubicBezTo>
                    <a:pt x="92" y="183"/>
                    <a:pt x="98" y="161"/>
                    <a:pt x="107" y="163"/>
                  </a:cubicBezTo>
                  <a:lnTo>
                    <a:pt x="184" y="162"/>
                  </a:lnTo>
                  <a:close/>
                </a:path>
              </a:pathLst>
            </a:custGeom>
            <a:solidFill>
              <a:srgbClr val="000000"/>
            </a:solidFill>
            <a:ln w="0">
              <a:solidFill>
                <a:srgbClr val="000000"/>
              </a:solidFill>
              <a:round/>
            </a:ln>
          </p:spPr>
          <p:txBody>
            <a:bodyPr/>
            <a:lstStyle/>
            <a:p>
              <a:endParaRPr lang="zh-CN" altLang="en-US"/>
            </a:p>
          </p:txBody>
        </p:sp>
        <p:sp>
          <p:nvSpPr>
            <p:cNvPr id="15411" name="Freeform 140"/>
            <p:cNvSpPr/>
            <p:nvPr/>
          </p:nvSpPr>
          <p:spPr bwMode="auto">
            <a:xfrm flipV="1">
              <a:off x="3612" y="2506"/>
              <a:ext cx="111" cy="32"/>
            </a:xfrm>
            <a:custGeom>
              <a:avLst/>
              <a:gdLst>
                <a:gd name="T0" fmla="*/ 111 w 111"/>
                <a:gd name="T1" fmla="*/ 28 h 32"/>
                <a:gd name="T2" fmla="*/ 20 w 111"/>
                <a:gd name="T3" fmla="*/ 6 h 32"/>
                <a:gd name="T4" fmla="*/ 0 w 111"/>
                <a:gd name="T5" fmla="*/ 19 h 32"/>
                <a:gd name="T6" fmla="*/ 34 w 111"/>
                <a:gd name="T7" fmla="*/ 31 h 32"/>
                <a:gd name="T8" fmla="*/ 111 w 111"/>
                <a:gd name="T9" fmla="*/ 28 h 32"/>
                <a:gd name="T10" fmla="*/ 0 60000 65536"/>
                <a:gd name="T11" fmla="*/ 0 60000 65536"/>
                <a:gd name="T12" fmla="*/ 0 60000 65536"/>
                <a:gd name="T13" fmla="*/ 0 60000 65536"/>
                <a:gd name="T14" fmla="*/ 0 60000 65536"/>
                <a:gd name="T15" fmla="*/ 0 w 111"/>
                <a:gd name="T16" fmla="*/ 0 h 32"/>
                <a:gd name="T17" fmla="*/ 111 w 111"/>
                <a:gd name="T18" fmla="*/ 32 h 32"/>
              </a:gdLst>
              <a:ahLst/>
              <a:cxnLst>
                <a:cxn ang="T10">
                  <a:pos x="T0" y="T1"/>
                </a:cxn>
                <a:cxn ang="T11">
                  <a:pos x="T2" y="T3"/>
                </a:cxn>
                <a:cxn ang="T12">
                  <a:pos x="T4" y="T5"/>
                </a:cxn>
                <a:cxn ang="T13">
                  <a:pos x="T6" y="T7"/>
                </a:cxn>
                <a:cxn ang="T14">
                  <a:pos x="T8" y="T9"/>
                </a:cxn>
              </a:cxnLst>
              <a:rect l="T15" t="T16" r="T17" b="T18"/>
              <a:pathLst>
                <a:path w="111" h="32">
                  <a:moveTo>
                    <a:pt x="111" y="28"/>
                  </a:moveTo>
                  <a:cubicBezTo>
                    <a:pt x="87" y="7"/>
                    <a:pt x="52" y="0"/>
                    <a:pt x="20" y="6"/>
                  </a:cubicBezTo>
                  <a:cubicBezTo>
                    <a:pt x="11" y="7"/>
                    <a:pt x="8" y="16"/>
                    <a:pt x="0" y="19"/>
                  </a:cubicBezTo>
                  <a:cubicBezTo>
                    <a:pt x="13" y="14"/>
                    <a:pt x="27" y="20"/>
                    <a:pt x="34" y="31"/>
                  </a:cubicBezTo>
                  <a:cubicBezTo>
                    <a:pt x="60" y="32"/>
                    <a:pt x="86" y="29"/>
                    <a:pt x="111" y="28"/>
                  </a:cubicBezTo>
                  <a:close/>
                </a:path>
              </a:pathLst>
            </a:custGeom>
            <a:solidFill>
              <a:srgbClr val="FFFFFF"/>
            </a:solidFill>
            <a:ln w="0">
              <a:solidFill>
                <a:srgbClr val="FFFFFF"/>
              </a:solidFill>
              <a:round/>
            </a:ln>
          </p:spPr>
          <p:txBody>
            <a:bodyPr/>
            <a:lstStyle/>
            <a:p>
              <a:endParaRPr lang="zh-CN" altLang="en-US"/>
            </a:p>
          </p:txBody>
        </p:sp>
        <p:sp>
          <p:nvSpPr>
            <p:cNvPr id="15412" name="Freeform 141"/>
            <p:cNvSpPr/>
            <p:nvPr/>
          </p:nvSpPr>
          <p:spPr bwMode="auto">
            <a:xfrm flipV="1">
              <a:off x="3804" y="2504"/>
              <a:ext cx="75" cy="59"/>
            </a:xfrm>
            <a:custGeom>
              <a:avLst/>
              <a:gdLst>
                <a:gd name="T0" fmla="*/ 72 w 75"/>
                <a:gd name="T1" fmla="*/ 38 h 59"/>
                <a:gd name="T2" fmla="*/ 35 w 75"/>
                <a:gd name="T3" fmla="*/ 8 h 59"/>
                <a:gd name="T4" fmla="*/ 0 w 75"/>
                <a:gd name="T5" fmla="*/ 28 h 59"/>
                <a:gd name="T6" fmla="*/ 72 w 75"/>
                <a:gd name="T7" fmla="*/ 38 h 59"/>
                <a:gd name="T8" fmla="*/ 0 60000 65536"/>
                <a:gd name="T9" fmla="*/ 0 60000 65536"/>
                <a:gd name="T10" fmla="*/ 0 60000 65536"/>
                <a:gd name="T11" fmla="*/ 0 60000 65536"/>
                <a:gd name="T12" fmla="*/ 0 w 75"/>
                <a:gd name="T13" fmla="*/ 0 h 59"/>
                <a:gd name="T14" fmla="*/ 75 w 75"/>
                <a:gd name="T15" fmla="*/ 59 h 59"/>
              </a:gdLst>
              <a:ahLst/>
              <a:cxnLst>
                <a:cxn ang="T8">
                  <a:pos x="T0" y="T1"/>
                </a:cxn>
                <a:cxn ang="T9">
                  <a:pos x="T2" y="T3"/>
                </a:cxn>
                <a:cxn ang="T10">
                  <a:pos x="T4" y="T5"/>
                </a:cxn>
                <a:cxn ang="T11">
                  <a:pos x="T6" y="T7"/>
                </a:cxn>
              </a:cxnLst>
              <a:rect l="T12" t="T13" r="T14" b="T15"/>
              <a:pathLst>
                <a:path w="75" h="59">
                  <a:moveTo>
                    <a:pt x="72" y="38"/>
                  </a:moveTo>
                  <a:cubicBezTo>
                    <a:pt x="75" y="16"/>
                    <a:pt x="47" y="18"/>
                    <a:pt x="35" y="8"/>
                  </a:cubicBezTo>
                  <a:cubicBezTo>
                    <a:pt x="18" y="0"/>
                    <a:pt x="12" y="20"/>
                    <a:pt x="0" y="28"/>
                  </a:cubicBezTo>
                  <a:cubicBezTo>
                    <a:pt x="17" y="59"/>
                    <a:pt x="48" y="35"/>
                    <a:pt x="72" y="38"/>
                  </a:cubicBezTo>
                  <a:close/>
                </a:path>
              </a:pathLst>
            </a:custGeom>
            <a:solidFill>
              <a:srgbClr val="FFFFFF"/>
            </a:solidFill>
            <a:ln w="0">
              <a:solidFill>
                <a:srgbClr val="FFFFFF"/>
              </a:solidFill>
              <a:round/>
            </a:ln>
          </p:spPr>
          <p:txBody>
            <a:bodyPr/>
            <a:lstStyle/>
            <a:p>
              <a:endParaRPr lang="zh-CN" altLang="en-US"/>
            </a:p>
          </p:txBody>
        </p:sp>
        <p:sp>
          <p:nvSpPr>
            <p:cNvPr id="15413" name="Freeform 142"/>
            <p:cNvSpPr/>
            <p:nvPr/>
          </p:nvSpPr>
          <p:spPr bwMode="auto">
            <a:xfrm flipV="1">
              <a:off x="3437" y="2545"/>
              <a:ext cx="47" cy="88"/>
            </a:xfrm>
            <a:custGeom>
              <a:avLst/>
              <a:gdLst>
                <a:gd name="T0" fmla="*/ 30 w 47"/>
                <a:gd name="T1" fmla="*/ 72 h 88"/>
                <a:gd name="T2" fmla="*/ 33 w 47"/>
                <a:gd name="T3" fmla="*/ 6 h 88"/>
                <a:gd name="T4" fmla="*/ 29 w 47"/>
                <a:gd name="T5" fmla="*/ 42 h 88"/>
                <a:gd name="T6" fmla="*/ 19 w 47"/>
                <a:gd name="T7" fmla="*/ 29 h 88"/>
                <a:gd name="T8" fmla="*/ 20 w 47"/>
                <a:gd name="T9" fmla="*/ 0 h 88"/>
                <a:gd name="T10" fmla="*/ 10 w 47"/>
                <a:gd name="T11" fmla="*/ 25 h 88"/>
                <a:gd name="T12" fmla="*/ 20 w 47"/>
                <a:gd name="T13" fmla="*/ 71 h 88"/>
                <a:gd name="T14" fmla="*/ 7 w 47"/>
                <a:gd name="T15" fmla="*/ 75 h 88"/>
                <a:gd name="T16" fmla="*/ 7 w 47"/>
                <a:gd name="T17" fmla="*/ 87 h 88"/>
                <a:gd name="T18" fmla="*/ 30 w 47"/>
                <a:gd name="T19" fmla="*/ 72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88"/>
                <a:gd name="T32" fmla="*/ 47 w 47"/>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88">
                  <a:moveTo>
                    <a:pt x="30" y="72"/>
                  </a:moveTo>
                  <a:cubicBezTo>
                    <a:pt x="36" y="50"/>
                    <a:pt x="39" y="29"/>
                    <a:pt x="33" y="6"/>
                  </a:cubicBezTo>
                  <a:cubicBezTo>
                    <a:pt x="31" y="14"/>
                    <a:pt x="33" y="31"/>
                    <a:pt x="29" y="42"/>
                  </a:cubicBezTo>
                  <a:cubicBezTo>
                    <a:pt x="22" y="45"/>
                    <a:pt x="21" y="34"/>
                    <a:pt x="19" y="29"/>
                  </a:cubicBezTo>
                  <a:lnTo>
                    <a:pt x="20" y="0"/>
                  </a:lnTo>
                  <a:cubicBezTo>
                    <a:pt x="12" y="3"/>
                    <a:pt x="12" y="18"/>
                    <a:pt x="10" y="25"/>
                  </a:cubicBezTo>
                  <a:cubicBezTo>
                    <a:pt x="0" y="51"/>
                    <a:pt x="47" y="46"/>
                    <a:pt x="20" y="71"/>
                  </a:cubicBezTo>
                  <a:cubicBezTo>
                    <a:pt x="16" y="76"/>
                    <a:pt x="13" y="72"/>
                    <a:pt x="7" y="75"/>
                  </a:cubicBezTo>
                  <a:lnTo>
                    <a:pt x="7" y="87"/>
                  </a:lnTo>
                  <a:cubicBezTo>
                    <a:pt x="18" y="88"/>
                    <a:pt x="25" y="81"/>
                    <a:pt x="30" y="72"/>
                  </a:cubicBezTo>
                  <a:close/>
                </a:path>
              </a:pathLst>
            </a:custGeom>
            <a:solidFill>
              <a:srgbClr val="000000"/>
            </a:solidFill>
            <a:ln w="0">
              <a:solidFill>
                <a:srgbClr val="000000"/>
              </a:solidFill>
              <a:round/>
            </a:ln>
          </p:spPr>
          <p:txBody>
            <a:bodyPr/>
            <a:lstStyle/>
            <a:p>
              <a:endParaRPr lang="zh-CN" altLang="en-US"/>
            </a:p>
          </p:txBody>
        </p:sp>
        <p:sp>
          <p:nvSpPr>
            <p:cNvPr id="15414" name="Freeform 143"/>
            <p:cNvSpPr/>
            <p:nvPr/>
          </p:nvSpPr>
          <p:spPr bwMode="auto">
            <a:xfrm flipV="1">
              <a:off x="3902" y="2569"/>
              <a:ext cx="43" cy="46"/>
            </a:xfrm>
            <a:custGeom>
              <a:avLst/>
              <a:gdLst>
                <a:gd name="T0" fmla="*/ 43 w 43"/>
                <a:gd name="T1" fmla="*/ 36 h 46"/>
                <a:gd name="T2" fmla="*/ 4 w 43"/>
                <a:gd name="T3" fmla="*/ 0 h 46"/>
                <a:gd name="T4" fmla="*/ 26 w 43"/>
                <a:gd name="T5" fmla="*/ 43 h 46"/>
                <a:gd name="T6" fmla="*/ 43 w 43"/>
                <a:gd name="T7" fmla="*/ 36 h 46"/>
                <a:gd name="T8" fmla="*/ 0 60000 65536"/>
                <a:gd name="T9" fmla="*/ 0 60000 65536"/>
                <a:gd name="T10" fmla="*/ 0 60000 65536"/>
                <a:gd name="T11" fmla="*/ 0 60000 65536"/>
                <a:gd name="T12" fmla="*/ 0 w 43"/>
                <a:gd name="T13" fmla="*/ 0 h 46"/>
                <a:gd name="T14" fmla="*/ 43 w 43"/>
                <a:gd name="T15" fmla="*/ 46 h 46"/>
              </a:gdLst>
              <a:ahLst/>
              <a:cxnLst>
                <a:cxn ang="T8">
                  <a:pos x="T0" y="T1"/>
                </a:cxn>
                <a:cxn ang="T9">
                  <a:pos x="T2" y="T3"/>
                </a:cxn>
                <a:cxn ang="T10">
                  <a:pos x="T4" y="T5"/>
                </a:cxn>
                <a:cxn ang="T11">
                  <a:pos x="T6" y="T7"/>
                </a:cxn>
              </a:cxnLst>
              <a:rect l="T12" t="T13" r="T14" b="T15"/>
              <a:pathLst>
                <a:path w="43" h="46">
                  <a:moveTo>
                    <a:pt x="43" y="36"/>
                  </a:moveTo>
                  <a:cubicBezTo>
                    <a:pt x="28" y="26"/>
                    <a:pt x="16" y="10"/>
                    <a:pt x="4" y="0"/>
                  </a:cubicBezTo>
                  <a:cubicBezTo>
                    <a:pt x="12" y="8"/>
                    <a:pt x="0" y="41"/>
                    <a:pt x="26" y="43"/>
                  </a:cubicBezTo>
                  <a:cubicBezTo>
                    <a:pt x="34" y="46"/>
                    <a:pt x="38" y="39"/>
                    <a:pt x="43" y="36"/>
                  </a:cubicBezTo>
                  <a:close/>
                </a:path>
              </a:pathLst>
            </a:custGeom>
            <a:solidFill>
              <a:srgbClr val="FFBFBF"/>
            </a:solidFill>
            <a:ln w="0">
              <a:solidFill>
                <a:srgbClr val="FFBFBF"/>
              </a:solidFill>
              <a:round/>
            </a:ln>
          </p:spPr>
          <p:txBody>
            <a:bodyPr/>
            <a:lstStyle/>
            <a:p>
              <a:endParaRPr lang="zh-CN" altLang="en-US"/>
            </a:p>
          </p:txBody>
        </p:sp>
        <p:sp>
          <p:nvSpPr>
            <p:cNvPr id="15415" name="Freeform 144"/>
            <p:cNvSpPr/>
            <p:nvPr/>
          </p:nvSpPr>
          <p:spPr bwMode="auto">
            <a:xfrm flipV="1">
              <a:off x="3886" y="2591"/>
              <a:ext cx="75" cy="105"/>
            </a:xfrm>
            <a:custGeom>
              <a:avLst/>
              <a:gdLst>
                <a:gd name="T0" fmla="*/ 64 w 75"/>
                <a:gd name="T1" fmla="*/ 105 h 105"/>
                <a:gd name="T2" fmla="*/ 14 w 75"/>
                <a:gd name="T3" fmla="*/ 7 h 105"/>
                <a:gd name="T4" fmla="*/ 0 w 75"/>
                <a:gd name="T5" fmla="*/ 0 h 105"/>
                <a:gd name="T6" fmla="*/ 22 w 75"/>
                <a:gd name="T7" fmla="*/ 66 h 105"/>
                <a:gd name="T8" fmla="*/ 28 w 75"/>
                <a:gd name="T9" fmla="*/ 66 h 105"/>
                <a:gd name="T10" fmla="*/ 13 w 75"/>
                <a:gd name="T11" fmla="*/ 28 h 105"/>
                <a:gd name="T12" fmla="*/ 39 w 75"/>
                <a:gd name="T13" fmla="*/ 62 h 105"/>
                <a:gd name="T14" fmla="*/ 41 w 75"/>
                <a:gd name="T15" fmla="*/ 91 h 105"/>
                <a:gd name="T16" fmla="*/ 64 w 75"/>
                <a:gd name="T17" fmla="*/ 105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5"/>
                <a:gd name="T29" fmla="*/ 75 w 75"/>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5">
                  <a:moveTo>
                    <a:pt x="64" y="105"/>
                  </a:moveTo>
                  <a:cubicBezTo>
                    <a:pt x="75" y="64"/>
                    <a:pt x="43" y="30"/>
                    <a:pt x="14" y="7"/>
                  </a:cubicBezTo>
                  <a:cubicBezTo>
                    <a:pt x="10" y="5"/>
                    <a:pt x="5" y="3"/>
                    <a:pt x="0" y="0"/>
                  </a:cubicBezTo>
                  <a:cubicBezTo>
                    <a:pt x="5" y="23"/>
                    <a:pt x="13" y="45"/>
                    <a:pt x="22" y="66"/>
                  </a:cubicBezTo>
                  <a:lnTo>
                    <a:pt x="28" y="66"/>
                  </a:lnTo>
                  <a:cubicBezTo>
                    <a:pt x="29" y="51"/>
                    <a:pt x="18" y="41"/>
                    <a:pt x="13" y="28"/>
                  </a:cubicBezTo>
                  <a:cubicBezTo>
                    <a:pt x="30" y="28"/>
                    <a:pt x="34" y="49"/>
                    <a:pt x="39" y="62"/>
                  </a:cubicBezTo>
                  <a:cubicBezTo>
                    <a:pt x="48" y="75"/>
                    <a:pt x="21" y="82"/>
                    <a:pt x="41" y="91"/>
                  </a:cubicBezTo>
                  <a:cubicBezTo>
                    <a:pt x="48" y="96"/>
                    <a:pt x="55" y="102"/>
                    <a:pt x="64" y="105"/>
                  </a:cubicBezTo>
                  <a:close/>
                </a:path>
              </a:pathLst>
            </a:custGeom>
            <a:solidFill>
              <a:srgbClr val="FFBFBF"/>
            </a:solidFill>
            <a:ln w="0">
              <a:solidFill>
                <a:srgbClr val="FFBFBF"/>
              </a:solidFill>
              <a:round/>
            </a:ln>
          </p:spPr>
          <p:txBody>
            <a:bodyPr/>
            <a:lstStyle/>
            <a:p>
              <a:endParaRPr lang="zh-CN" altLang="en-US"/>
            </a:p>
          </p:txBody>
        </p:sp>
        <p:sp>
          <p:nvSpPr>
            <p:cNvPr id="15416" name="Freeform 145"/>
            <p:cNvSpPr/>
            <p:nvPr/>
          </p:nvSpPr>
          <p:spPr bwMode="auto">
            <a:xfrm flipV="1">
              <a:off x="3738" y="2682"/>
              <a:ext cx="101" cy="52"/>
            </a:xfrm>
            <a:custGeom>
              <a:avLst/>
              <a:gdLst>
                <a:gd name="T0" fmla="*/ 101 w 101"/>
                <a:gd name="T1" fmla="*/ 47 h 52"/>
                <a:gd name="T2" fmla="*/ 96 w 101"/>
                <a:gd name="T3" fmla="*/ 36 h 52"/>
                <a:gd name="T4" fmla="*/ 85 w 101"/>
                <a:gd name="T5" fmla="*/ 44 h 52"/>
                <a:gd name="T6" fmla="*/ 0 w 101"/>
                <a:gd name="T7" fmla="*/ 0 h 52"/>
                <a:gd name="T8" fmla="*/ 20 w 101"/>
                <a:gd name="T9" fmla="*/ 23 h 52"/>
                <a:gd name="T10" fmla="*/ 98 w 101"/>
                <a:gd name="T11" fmla="*/ 52 h 52"/>
                <a:gd name="T12" fmla="*/ 101 w 101"/>
                <a:gd name="T13" fmla="*/ 47 h 52"/>
                <a:gd name="T14" fmla="*/ 0 60000 65536"/>
                <a:gd name="T15" fmla="*/ 0 60000 65536"/>
                <a:gd name="T16" fmla="*/ 0 60000 65536"/>
                <a:gd name="T17" fmla="*/ 0 60000 65536"/>
                <a:gd name="T18" fmla="*/ 0 60000 65536"/>
                <a:gd name="T19" fmla="*/ 0 60000 65536"/>
                <a:gd name="T20" fmla="*/ 0 60000 65536"/>
                <a:gd name="T21" fmla="*/ 0 w 101"/>
                <a:gd name="T22" fmla="*/ 0 h 52"/>
                <a:gd name="T23" fmla="*/ 101 w 10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52">
                  <a:moveTo>
                    <a:pt x="101" y="47"/>
                  </a:moveTo>
                  <a:cubicBezTo>
                    <a:pt x="99" y="43"/>
                    <a:pt x="101" y="37"/>
                    <a:pt x="96" y="36"/>
                  </a:cubicBezTo>
                  <a:cubicBezTo>
                    <a:pt x="90" y="34"/>
                    <a:pt x="87" y="40"/>
                    <a:pt x="85" y="44"/>
                  </a:cubicBezTo>
                  <a:cubicBezTo>
                    <a:pt x="52" y="40"/>
                    <a:pt x="25" y="23"/>
                    <a:pt x="0" y="0"/>
                  </a:cubicBezTo>
                  <a:cubicBezTo>
                    <a:pt x="0" y="8"/>
                    <a:pt x="11" y="20"/>
                    <a:pt x="20" y="23"/>
                  </a:cubicBezTo>
                  <a:cubicBezTo>
                    <a:pt x="44" y="39"/>
                    <a:pt x="68" y="51"/>
                    <a:pt x="98" y="52"/>
                  </a:cubicBezTo>
                  <a:lnTo>
                    <a:pt x="101" y="47"/>
                  </a:lnTo>
                  <a:close/>
                </a:path>
              </a:pathLst>
            </a:custGeom>
            <a:solidFill>
              <a:srgbClr val="000000"/>
            </a:solidFill>
            <a:ln w="0">
              <a:solidFill>
                <a:srgbClr val="000000"/>
              </a:solidFill>
              <a:round/>
            </a:ln>
          </p:spPr>
          <p:txBody>
            <a:bodyPr/>
            <a:lstStyle/>
            <a:p>
              <a:endParaRPr lang="zh-CN" altLang="en-US"/>
            </a:p>
          </p:txBody>
        </p:sp>
        <p:sp>
          <p:nvSpPr>
            <p:cNvPr id="15417" name="Freeform 146"/>
            <p:cNvSpPr/>
            <p:nvPr/>
          </p:nvSpPr>
          <p:spPr bwMode="auto">
            <a:xfrm flipV="1">
              <a:off x="3528" y="2900"/>
              <a:ext cx="282" cy="147"/>
            </a:xfrm>
            <a:custGeom>
              <a:avLst/>
              <a:gdLst>
                <a:gd name="T0" fmla="*/ 263 w 282"/>
                <a:gd name="T1" fmla="*/ 144 h 147"/>
                <a:gd name="T2" fmla="*/ 263 w 282"/>
                <a:gd name="T3" fmla="*/ 66 h 147"/>
                <a:gd name="T4" fmla="*/ 263 w 282"/>
                <a:gd name="T5" fmla="*/ 48 h 147"/>
                <a:gd name="T6" fmla="*/ 216 w 282"/>
                <a:gd name="T7" fmla="*/ 67 h 147"/>
                <a:gd name="T8" fmla="*/ 101 w 282"/>
                <a:gd name="T9" fmla="*/ 72 h 147"/>
                <a:gd name="T10" fmla="*/ 56 w 282"/>
                <a:gd name="T11" fmla="*/ 10 h 147"/>
                <a:gd name="T12" fmla="*/ 17 w 282"/>
                <a:gd name="T13" fmla="*/ 12 h 147"/>
                <a:gd name="T14" fmla="*/ 8 w 282"/>
                <a:gd name="T15" fmla="*/ 109 h 147"/>
                <a:gd name="T16" fmla="*/ 92 w 282"/>
                <a:gd name="T17" fmla="*/ 122 h 147"/>
                <a:gd name="T18" fmla="*/ 102 w 282"/>
                <a:gd name="T19" fmla="*/ 120 h 147"/>
                <a:gd name="T20" fmla="*/ 156 w 282"/>
                <a:gd name="T21" fmla="*/ 141 h 147"/>
                <a:gd name="T22" fmla="*/ 158 w 282"/>
                <a:gd name="T23" fmla="*/ 135 h 147"/>
                <a:gd name="T24" fmla="*/ 214 w 282"/>
                <a:gd name="T25" fmla="*/ 147 h 147"/>
                <a:gd name="T26" fmla="*/ 263 w 282"/>
                <a:gd name="T27" fmla="*/ 144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147"/>
                <a:gd name="T44" fmla="*/ 282 w 282"/>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147">
                  <a:moveTo>
                    <a:pt x="263" y="144"/>
                  </a:moveTo>
                  <a:cubicBezTo>
                    <a:pt x="282" y="125"/>
                    <a:pt x="270" y="89"/>
                    <a:pt x="263" y="66"/>
                  </a:cubicBezTo>
                  <a:cubicBezTo>
                    <a:pt x="266" y="59"/>
                    <a:pt x="265" y="55"/>
                    <a:pt x="263" y="48"/>
                  </a:cubicBezTo>
                  <a:cubicBezTo>
                    <a:pt x="245" y="31"/>
                    <a:pt x="234" y="63"/>
                    <a:pt x="216" y="67"/>
                  </a:cubicBezTo>
                  <a:cubicBezTo>
                    <a:pt x="179" y="85"/>
                    <a:pt x="137" y="96"/>
                    <a:pt x="101" y="72"/>
                  </a:cubicBezTo>
                  <a:cubicBezTo>
                    <a:pt x="78" y="54"/>
                    <a:pt x="77" y="28"/>
                    <a:pt x="56" y="10"/>
                  </a:cubicBezTo>
                  <a:cubicBezTo>
                    <a:pt x="44" y="0"/>
                    <a:pt x="29" y="10"/>
                    <a:pt x="17" y="12"/>
                  </a:cubicBezTo>
                  <a:cubicBezTo>
                    <a:pt x="3" y="44"/>
                    <a:pt x="0" y="76"/>
                    <a:pt x="8" y="109"/>
                  </a:cubicBezTo>
                  <a:cubicBezTo>
                    <a:pt x="32" y="122"/>
                    <a:pt x="64" y="113"/>
                    <a:pt x="92" y="122"/>
                  </a:cubicBezTo>
                  <a:cubicBezTo>
                    <a:pt x="95" y="120"/>
                    <a:pt x="99" y="121"/>
                    <a:pt x="102" y="120"/>
                  </a:cubicBezTo>
                  <a:cubicBezTo>
                    <a:pt x="111" y="138"/>
                    <a:pt x="136" y="144"/>
                    <a:pt x="156" y="141"/>
                  </a:cubicBezTo>
                  <a:lnTo>
                    <a:pt x="158" y="135"/>
                  </a:lnTo>
                  <a:cubicBezTo>
                    <a:pt x="176" y="142"/>
                    <a:pt x="198" y="138"/>
                    <a:pt x="214" y="147"/>
                  </a:cubicBezTo>
                  <a:cubicBezTo>
                    <a:pt x="230" y="141"/>
                    <a:pt x="247" y="145"/>
                    <a:pt x="263" y="144"/>
                  </a:cubicBezTo>
                  <a:close/>
                </a:path>
              </a:pathLst>
            </a:custGeom>
            <a:solidFill>
              <a:srgbClr val="000000"/>
            </a:solidFill>
            <a:ln w="0">
              <a:solidFill>
                <a:srgbClr val="000000"/>
              </a:solidFill>
              <a:round/>
            </a:ln>
          </p:spPr>
          <p:txBody>
            <a:bodyPr/>
            <a:lstStyle/>
            <a:p>
              <a:endParaRPr lang="zh-CN" altLang="en-US"/>
            </a:p>
          </p:txBody>
        </p:sp>
        <p:sp>
          <p:nvSpPr>
            <p:cNvPr id="15418" name="Freeform 147"/>
            <p:cNvSpPr/>
            <p:nvPr/>
          </p:nvSpPr>
          <p:spPr bwMode="auto">
            <a:xfrm flipV="1">
              <a:off x="3683" y="2909"/>
              <a:ext cx="107" cy="83"/>
            </a:xfrm>
            <a:custGeom>
              <a:avLst/>
              <a:gdLst>
                <a:gd name="T0" fmla="*/ 105 w 107"/>
                <a:gd name="T1" fmla="*/ 68 h 83"/>
                <a:gd name="T2" fmla="*/ 98 w 107"/>
                <a:gd name="T3" fmla="*/ 0 h 83"/>
                <a:gd name="T4" fmla="*/ 30 w 107"/>
                <a:gd name="T5" fmla="*/ 36 h 83"/>
                <a:gd name="T6" fmla="*/ 0 w 107"/>
                <a:gd name="T7" fmla="*/ 51 h 83"/>
                <a:gd name="T8" fmla="*/ 88 w 107"/>
                <a:gd name="T9" fmla="*/ 45 h 83"/>
                <a:gd name="T10" fmla="*/ 72 w 107"/>
                <a:gd name="T11" fmla="*/ 56 h 83"/>
                <a:gd name="T12" fmla="*/ 0 w 107"/>
                <a:gd name="T13" fmla="*/ 64 h 83"/>
                <a:gd name="T14" fmla="*/ 0 w 107"/>
                <a:gd name="T15" fmla="*/ 67 h 83"/>
                <a:gd name="T16" fmla="*/ 97 w 107"/>
                <a:gd name="T17" fmla="*/ 77 h 83"/>
                <a:gd name="T18" fmla="*/ 105 w 107"/>
                <a:gd name="T19" fmla="*/ 68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3"/>
                <a:gd name="T32" fmla="*/ 107 w 10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3">
                  <a:moveTo>
                    <a:pt x="105" y="68"/>
                  </a:moveTo>
                  <a:cubicBezTo>
                    <a:pt x="107" y="46"/>
                    <a:pt x="104" y="22"/>
                    <a:pt x="98" y="0"/>
                  </a:cubicBezTo>
                  <a:cubicBezTo>
                    <a:pt x="79" y="15"/>
                    <a:pt x="53" y="25"/>
                    <a:pt x="30" y="36"/>
                  </a:cubicBezTo>
                  <a:cubicBezTo>
                    <a:pt x="21" y="41"/>
                    <a:pt x="3" y="38"/>
                    <a:pt x="0" y="51"/>
                  </a:cubicBezTo>
                  <a:cubicBezTo>
                    <a:pt x="31" y="58"/>
                    <a:pt x="60" y="45"/>
                    <a:pt x="88" y="45"/>
                  </a:cubicBezTo>
                  <a:cubicBezTo>
                    <a:pt x="88" y="55"/>
                    <a:pt x="76" y="50"/>
                    <a:pt x="72" y="56"/>
                  </a:cubicBezTo>
                  <a:cubicBezTo>
                    <a:pt x="48" y="60"/>
                    <a:pt x="23" y="63"/>
                    <a:pt x="0" y="64"/>
                  </a:cubicBezTo>
                  <a:lnTo>
                    <a:pt x="0" y="67"/>
                  </a:lnTo>
                  <a:cubicBezTo>
                    <a:pt x="29" y="74"/>
                    <a:pt x="63" y="83"/>
                    <a:pt x="97" y="77"/>
                  </a:cubicBezTo>
                  <a:lnTo>
                    <a:pt x="105" y="68"/>
                  </a:lnTo>
                  <a:close/>
                </a:path>
              </a:pathLst>
            </a:custGeom>
            <a:solidFill>
              <a:srgbClr val="40FF40"/>
            </a:solidFill>
            <a:ln w="0">
              <a:solidFill>
                <a:srgbClr val="40FF40"/>
              </a:solidFill>
              <a:round/>
            </a:ln>
          </p:spPr>
          <p:txBody>
            <a:bodyPr/>
            <a:lstStyle/>
            <a:p>
              <a:endParaRPr lang="zh-CN" altLang="en-US"/>
            </a:p>
          </p:txBody>
        </p:sp>
        <p:sp>
          <p:nvSpPr>
            <p:cNvPr id="15419" name="Freeform 148"/>
            <p:cNvSpPr/>
            <p:nvPr/>
          </p:nvSpPr>
          <p:spPr bwMode="auto">
            <a:xfrm flipV="1">
              <a:off x="3634" y="2915"/>
              <a:ext cx="49" cy="48"/>
            </a:xfrm>
            <a:custGeom>
              <a:avLst/>
              <a:gdLst>
                <a:gd name="T0" fmla="*/ 36 w 49"/>
                <a:gd name="T1" fmla="*/ 48 h 48"/>
                <a:gd name="T2" fmla="*/ 23 w 49"/>
                <a:gd name="T3" fmla="*/ 9 h 48"/>
                <a:gd name="T4" fmla="*/ 5 w 49"/>
                <a:gd name="T5" fmla="*/ 0 h 48"/>
                <a:gd name="T6" fmla="*/ 26 w 49"/>
                <a:gd name="T7" fmla="*/ 48 h 48"/>
                <a:gd name="T8" fmla="*/ 36 w 49"/>
                <a:gd name="T9" fmla="*/ 48 h 48"/>
                <a:gd name="T10" fmla="*/ 0 60000 65536"/>
                <a:gd name="T11" fmla="*/ 0 60000 65536"/>
                <a:gd name="T12" fmla="*/ 0 60000 65536"/>
                <a:gd name="T13" fmla="*/ 0 60000 65536"/>
                <a:gd name="T14" fmla="*/ 0 60000 65536"/>
                <a:gd name="T15" fmla="*/ 0 w 49"/>
                <a:gd name="T16" fmla="*/ 0 h 48"/>
                <a:gd name="T17" fmla="*/ 49 w 49"/>
                <a:gd name="T18" fmla="*/ 48 h 48"/>
              </a:gdLst>
              <a:ahLst/>
              <a:cxnLst>
                <a:cxn ang="T10">
                  <a:pos x="T0" y="T1"/>
                </a:cxn>
                <a:cxn ang="T11">
                  <a:pos x="T2" y="T3"/>
                </a:cxn>
                <a:cxn ang="T12">
                  <a:pos x="T4" y="T5"/>
                </a:cxn>
                <a:cxn ang="T13">
                  <a:pos x="T6" y="T7"/>
                </a:cxn>
                <a:cxn ang="T14">
                  <a:pos x="T8" y="T9"/>
                </a:cxn>
              </a:cxnLst>
              <a:rect l="T15" t="T16" r="T17" b="T18"/>
              <a:pathLst>
                <a:path w="49" h="48">
                  <a:moveTo>
                    <a:pt x="36" y="48"/>
                  </a:moveTo>
                  <a:cubicBezTo>
                    <a:pt x="28" y="35"/>
                    <a:pt x="49" y="6"/>
                    <a:pt x="23" y="9"/>
                  </a:cubicBezTo>
                  <a:cubicBezTo>
                    <a:pt x="19" y="3"/>
                    <a:pt x="8" y="10"/>
                    <a:pt x="5" y="0"/>
                  </a:cubicBezTo>
                  <a:cubicBezTo>
                    <a:pt x="0" y="21"/>
                    <a:pt x="3" y="44"/>
                    <a:pt x="26" y="48"/>
                  </a:cubicBezTo>
                  <a:lnTo>
                    <a:pt x="36" y="48"/>
                  </a:lnTo>
                  <a:close/>
                </a:path>
              </a:pathLst>
            </a:custGeom>
            <a:solidFill>
              <a:srgbClr val="40FF40"/>
            </a:solidFill>
            <a:ln w="0">
              <a:solidFill>
                <a:srgbClr val="40FF40"/>
              </a:solidFill>
              <a:round/>
            </a:ln>
          </p:spPr>
          <p:txBody>
            <a:bodyPr/>
            <a:lstStyle/>
            <a:p>
              <a:endParaRPr lang="zh-CN" altLang="en-US"/>
            </a:p>
          </p:txBody>
        </p:sp>
        <p:sp>
          <p:nvSpPr>
            <p:cNvPr id="15420" name="Freeform 149"/>
            <p:cNvSpPr/>
            <p:nvPr/>
          </p:nvSpPr>
          <p:spPr bwMode="auto">
            <a:xfrm flipV="1">
              <a:off x="3536" y="2935"/>
              <a:ext cx="96" cy="95"/>
            </a:xfrm>
            <a:custGeom>
              <a:avLst/>
              <a:gdLst>
                <a:gd name="T0" fmla="*/ 91 w 96"/>
                <a:gd name="T1" fmla="*/ 91 h 95"/>
                <a:gd name="T2" fmla="*/ 38 w 96"/>
                <a:gd name="T3" fmla="*/ 52 h 95"/>
                <a:gd name="T4" fmla="*/ 42 w 96"/>
                <a:gd name="T5" fmla="*/ 47 h 95"/>
                <a:gd name="T6" fmla="*/ 91 w 96"/>
                <a:gd name="T7" fmla="*/ 77 h 95"/>
                <a:gd name="T8" fmla="*/ 78 w 96"/>
                <a:gd name="T9" fmla="*/ 52 h 95"/>
                <a:gd name="T10" fmla="*/ 35 w 96"/>
                <a:gd name="T11" fmla="*/ 0 h 95"/>
                <a:gd name="T12" fmla="*/ 6 w 96"/>
                <a:gd name="T13" fmla="*/ 53 h 95"/>
                <a:gd name="T14" fmla="*/ 13 w 96"/>
                <a:gd name="T15" fmla="*/ 88 h 95"/>
                <a:gd name="T16" fmla="*/ 91 w 96"/>
                <a:gd name="T17" fmla="*/ 91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5"/>
                <a:gd name="T29" fmla="*/ 96 w 96"/>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5">
                  <a:moveTo>
                    <a:pt x="91" y="91"/>
                  </a:moveTo>
                  <a:cubicBezTo>
                    <a:pt x="72" y="85"/>
                    <a:pt x="49" y="71"/>
                    <a:pt x="38" y="52"/>
                  </a:cubicBezTo>
                  <a:lnTo>
                    <a:pt x="42" y="47"/>
                  </a:lnTo>
                  <a:cubicBezTo>
                    <a:pt x="51" y="62"/>
                    <a:pt x="72" y="74"/>
                    <a:pt x="91" y="77"/>
                  </a:cubicBezTo>
                  <a:cubicBezTo>
                    <a:pt x="96" y="64"/>
                    <a:pt x="87" y="59"/>
                    <a:pt x="78" y="52"/>
                  </a:cubicBezTo>
                  <a:cubicBezTo>
                    <a:pt x="63" y="35"/>
                    <a:pt x="58" y="8"/>
                    <a:pt x="35" y="0"/>
                  </a:cubicBezTo>
                  <a:cubicBezTo>
                    <a:pt x="8" y="0"/>
                    <a:pt x="9" y="32"/>
                    <a:pt x="6" y="53"/>
                  </a:cubicBezTo>
                  <a:cubicBezTo>
                    <a:pt x="9" y="65"/>
                    <a:pt x="0" y="80"/>
                    <a:pt x="13" y="88"/>
                  </a:cubicBezTo>
                  <a:cubicBezTo>
                    <a:pt x="40" y="95"/>
                    <a:pt x="61" y="92"/>
                    <a:pt x="91" y="91"/>
                  </a:cubicBezTo>
                  <a:close/>
                </a:path>
              </a:pathLst>
            </a:custGeom>
            <a:solidFill>
              <a:srgbClr val="40FF40"/>
            </a:solidFill>
            <a:ln w="0">
              <a:solidFill>
                <a:srgbClr val="40FF40"/>
              </a:solidFill>
              <a:round/>
            </a:ln>
          </p:spPr>
          <p:txBody>
            <a:bodyPr/>
            <a:lstStyle/>
            <a:p>
              <a:endParaRPr lang="zh-CN" altLang="en-US"/>
            </a:p>
          </p:txBody>
        </p:sp>
      </p:grpSp>
      <p:grpSp>
        <p:nvGrpSpPr>
          <p:cNvPr id="7" name="Group 150"/>
          <p:cNvGrpSpPr/>
          <p:nvPr/>
        </p:nvGrpSpPr>
        <p:grpSpPr bwMode="auto">
          <a:xfrm>
            <a:off x="2667000" y="4076700"/>
            <a:ext cx="1885950" cy="1790700"/>
            <a:chOff x="4413" y="1976"/>
            <a:chExt cx="792" cy="907"/>
          </a:xfrm>
        </p:grpSpPr>
        <p:sp>
          <p:nvSpPr>
            <p:cNvPr id="15377" name="Freeform 151"/>
            <p:cNvSpPr/>
            <p:nvPr/>
          </p:nvSpPr>
          <p:spPr bwMode="auto">
            <a:xfrm flipV="1">
              <a:off x="4550" y="2081"/>
              <a:ext cx="460" cy="702"/>
            </a:xfrm>
            <a:custGeom>
              <a:avLst/>
              <a:gdLst>
                <a:gd name="T0" fmla="*/ 136 w 460"/>
                <a:gd name="T1" fmla="*/ 660 h 702"/>
                <a:gd name="T2" fmla="*/ 118 w 460"/>
                <a:gd name="T3" fmla="*/ 626 h 702"/>
                <a:gd name="T4" fmla="*/ 94 w 460"/>
                <a:gd name="T5" fmla="*/ 596 h 702"/>
                <a:gd name="T6" fmla="*/ 90 w 460"/>
                <a:gd name="T7" fmla="*/ 572 h 702"/>
                <a:gd name="T8" fmla="*/ 64 w 460"/>
                <a:gd name="T9" fmla="*/ 528 h 702"/>
                <a:gd name="T10" fmla="*/ 30 w 460"/>
                <a:gd name="T11" fmla="*/ 490 h 702"/>
                <a:gd name="T12" fmla="*/ 4 w 460"/>
                <a:gd name="T13" fmla="*/ 436 h 702"/>
                <a:gd name="T14" fmla="*/ 0 w 460"/>
                <a:gd name="T15" fmla="*/ 402 h 702"/>
                <a:gd name="T16" fmla="*/ 14 w 460"/>
                <a:gd name="T17" fmla="*/ 294 h 702"/>
                <a:gd name="T18" fmla="*/ 24 w 460"/>
                <a:gd name="T19" fmla="*/ 234 h 702"/>
                <a:gd name="T20" fmla="*/ 2 w 460"/>
                <a:gd name="T21" fmla="*/ 134 h 702"/>
                <a:gd name="T22" fmla="*/ 6 w 460"/>
                <a:gd name="T23" fmla="*/ 78 h 702"/>
                <a:gd name="T24" fmla="*/ 20 w 460"/>
                <a:gd name="T25" fmla="*/ 40 h 702"/>
                <a:gd name="T26" fmla="*/ 46 w 460"/>
                <a:gd name="T27" fmla="*/ 12 h 702"/>
                <a:gd name="T28" fmla="*/ 84 w 460"/>
                <a:gd name="T29" fmla="*/ 0 h 702"/>
                <a:gd name="T30" fmla="*/ 150 w 460"/>
                <a:gd name="T31" fmla="*/ 4 h 702"/>
                <a:gd name="T32" fmla="*/ 186 w 460"/>
                <a:gd name="T33" fmla="*/ 18 h 702"/>
                <a:gd name="T34" fmla="*/ 236 w 460"/>
                <a:gd name="T35" fmla="*/ 46 h 702"/>
                <a:gd name="T36" fmla="*/ 278 w 460"/>
                <a:gd name="T37" fmla="*/ 82 h 702"/>
                <a:gd name="T38" fmla="*/ 324 w 460"/>
                <a:gd name="T39" fmla="*/ 126 h 702"/>
                <a:gd name="T40" fmla="*/ 362 w 460"/>
                <a:gd name="T41" fmla="*/ 166 h 702"/>
                <a:gd name="T42" fmla="*/ 370 w 460"/>
                <a:gd name="T43" fmla="*/ 179 h 702"/>
                <a:gd name="T44" fmla="*/ 384 w 460"/>
                <a:gd name="T45" fmla="*/ 168 h 702"/>
                <a:gd name="T46" fmla="*/ 402 w 460"/>
                <a:gd name="T47" fmla="*/ 166 h 702"/>
                <a:gd name="T48" fmla="*/ 420 w 460"/>
                <a:gd name="T49" fmla="*/ 178 h 702"/>
                <a:gd name="T50" fmla="*/ 442 w 460"/>
                <a:gd name="T51" fmla="*/ 202 h 702"/>
                <a:gd name="T52" fmla="*/ 458 w 460"/>
                <a:gd name="T53" fmla="*/ 242 h 702"/>
                <a:gd name="T54" fmla="*/ 460 w 460"/>
                <a:gd name="T55" fmla="*/ 270 h 702"/>
                <a:gd name="T56" fmla="*/ 458 w 460"/>
                <a:gd name="T57" fmla="*/ 294 h 702"/>
                <a:gd name="T58" fmla="*/ 430 w 460"/>
                <a:gd name="T59" fmla="*/ 302 h 702"/>
                <a:gd name="T60" fmla="*/ 400 w 460"/>
                <a:gd name="T61" fmla="*/ 386 h 702"/>
                <a:gd name="T62" fmla="*/ 446 w 460"/>
                <a:gd name="T63" fmla="*/ 542 h 702"/>
                <a:gd name="T64" fmla="*/ 416 w 460"/>
                <a:gd name="T65" fmla="*/ 664 h 702"/>
                <a:gd name="T66" fmla="*/ 302 w 460"/>
                <a:gd name="T67" fmla="*/ 702 h 702"/>
                <a:gd name="T68" fmla="*/ 172 w 460"/>
                <a:gd name="T69" fmla="*/ 694 h 702"/>
                <a:gd name="T70" fmla="*/ 136 w 460"/>
                <a:gd name="T71" fmla="*/ 660 h 7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0"/>
                <a:gd name="T109" fmla="*/ 0 h 702"/>
                <a:gd name="T110" fmla="*/ 460 w 460"/>
                <a:gd name="T111" fmla="*/ 702 h 7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0" h="702">
                  <a:moveTo>
                    <a:pt x="136" y="660"/>
                  </a:moveTo>
                  <a:lnTo>
                    <a:pt x="118" y="626"/>
                  </a:lnTo>
                  <a:lnTo>
                    <a:pt x="94" y="596"/>
                  </a:lnTo>
                  <a:lnTo>
                    <a:pt x="90" y="572"/>
                  </a:lnTo>
                  <a:lnTo>
                    <a:pt x="64" y="528"/>
                  </a:lnTo>
                  <a:lnTo>
                    <a:pt x="30" y="490"/>
                  </a:lnTo>
                  <a:lnTo>
                    <a:pt x="4" y="436"/>
                  </a:lnTo>
                  <a:lnTo>
                    <a:pt x="0" y="402"/>
                  </a:lnTo>
                  <a:lnTo>
                    <a:pt x="14" y="294"/>
                  </a:lnTo>
                  <a:lnTo>
                    <a:pt x="24" y="234"/>
                  </a:lnTo>
                  <a:lnTo>
                    <a:pt x="2" y="134"/>
                  </a:lnTo>
                  <a:lnTo>
                    <a:pt x="6" y="78"/>
                  </a:lnTo>
                  <a:lnTo>
                    <a:pt x="20" y="40"/>
                  </a:lnTo>
                  <a:lnTo>
                    <a:pt x="46" y="12"/>
                  </a:lnTo>
                  <a:lnTo>
                    <a:pt x="84" y="0"/>
                  </a:lnTo>
                  <a:lnTo>
                    <a:pt x="150" y="4"/>
                  </a:lnTo>
                  <a:lnTo>
                    <a:pt x="186" y="18"/>
                  </a:lnTo>
                  <a:lnTo>
                    <a:pt x="236" y="46"/>
                  </a:lnTo>
                  <a:lnTo>
                    <a:pt x="278" y="82"/>
                  </a:lnTo>
                  <a:lnTo>
                    <a:pt x="324" y="126"/>
                  </a:lnTo>
                  <a:lnTo>
                    <a:pt x="362" y="166"/>
                  </a:lnTo>
                  <a:lnTo>
                    <a:pt x="370" y="179"/>
                  </a:lnTo>
                  <a:lnTo>
                    <a:pt x="384" y="168"/>
                  </a:lnTo>
                  <a:lnTo>
                    <a:pt x="402" y="166"/>
                  </a:lnTo>
                  <a:lnTo>
                    <a:pt x="420" y="178"/>
                  </a:lnTo>
                  <a:lnTo>
                    <a:pt x="442" y="202"/>
                  </a:lnTo>
                  <a:lnTo>
                    <a:pt x="458" y="242"/>
                  </a:lnTo>
                  <a:lnTo>
                    <a:pt x="460" y="270"/>
                  </a:lnTo>
                  <a:lnTo>
                    <a:pt x="458" y="294"/>
                  </a:lnTo>
                  <a:lnTo>
                    <a:pt x="430" y="302"/>
                  </a:lnTo>
                  <a:lnTo>
                    <a:pt x="400" y="386"/>
                  </a:lnTo>
                  <a:lnTo>
                    <a:pt x="446" y="542"/>
                  </a:lnTo>
                  <a:lnTo>
                    <a:pt x="416" y="664"/>
                  </a:lnTo>
                  <a:lnTo>
                    <a:pt x="302" y="702"/>
                  </a:lnTo>
                  <a:lnTo>
                    <a:pt x="172" y="694"/>
                  </a:lnTo>
                  <a:lnTo>
                    <a:pt x="136" y="660"/>
                  </a:lnTo>
                  <a:close/>
                </a:path>
              </a:pathLst>
            </a:custGeom>
            <a:solidFill>
              <a:srgbClr val="FFBFBF"/>
            </a:solidFill>
            <a:ln w="0">
              <a:solidFill>
                <a:srgbClr val="FFBFBF"/>
              </a:solidFill>
              <a:round/>
            </a:ln>
          </p:spPr>
          <p:txBody>
            <a:bodyPr/>
            <a:lstStyle/>
            <a:p>
              <a:endParaRPr lang="zh-CN" altLang="en-US"/>
            </a:p>
          </p:txBody>
        </p:sp>
        <p:sp>
          <p:nvSpPr>
            <p:cNvPr id="15378" name="Freeform 152"/>
            <p:cNvSpPr/>
            <p:nvPr/>
          </p:nvSpPr>
          <p:spPr bwMode="auto">
            <a:xfrm flipV="1">
              <a:off x="4533" y="1976"/>
              <a:ext cx="641" cy="907"/>
            </a:xfrm>
            <a:custGeom>
              <a:avLst/>
              <a:gdLst>
                <a:gd name="T0" fmla="*/ 321 w 641"/>
                <a:gd name="T1" fmla="*/ 901 h 907"/>
                <a:gd name="T2" fmla="*/ 348 w 641"/>
                <a:gd name="T3" fmla="*/ 901 h 907"/>
                <a:gd name="T4" fmla="*/ 370 w 641"/>
                <a:gd name="T5" fmla="*/ 857 h 907"/>
                <a:gd name="T6" fmla="*/ 423 w 641"/>
                <a:gd name="T7" fmla="*/ 896 h 907"/>
                <a:gd name="T8" fmla="*/ 426 w 641"/>
                <a:gd name="T9" fmla="*/ 861 h 907"/>
                <a:gd name="T10" fmla="*/ 438 w 641"/>
                <a:gd name="T11" fmla="*/ 842 h 907"/>
                <a:gd name="T12" fmla="*/ 459 w 641"/>
                <a:gd name="T13" fmla="*/ 839 h 907"/>
                <a:gd name="T14" fmla="*/ 492 w 641"/>
                <a:gd name="T15" fmla="*/ 853 h 907"/>
                <a:gd name="T16" fmla="*/ 509 w 641"/>
                <a:gd name="T17" fmla="*/ 824 h 907"/>
                <a:gd name="T18" fmla="*/ 547 w 641"/>
                <a:gd name="T19" fmla="*/ 819 h 907"/>
                <a:gd name="T20" fmla="*/ 575 w 641"/>
                <a:gd name="T21" fmla="*/ 805 h 907"/>
                <a:gd name="T22" fmla="*/ 590 w 641"/>
                <a:gd name="T23" fmla="*/ 790 h 907"/>
                <a:gd name="T24" fmla="*/ 602 w 641"/>
                <a:gd name="T25" fmla="*/ 770 h 907"/>
                <a:gd name="T26" fmla="*/ 564 w 641"/>
                <a:gd name="T27" fmla="*/ 725 h 907"/>
                <a:gd name="T28" fmla="*/ 590 w 641"/>
                <a:gd name="T29" fmla="*/ 717 h 907"/>
                <a:gd name="T30" fmla="*/ 629 w 641"/>
                <a:gd name="T31" fmla="*/ 691 h 907"/>
                <a:gd name="T32" fmla="*/ 624 w 641"/>
                <a:gd name="T33" fmla="*/ 656 h 907"/>
                <a:gd name="T34" fmla="*/ 595 w 641"/>
                <a:gd name="T35" fmla="*/ 645 h 907"/>
                <a:gd name="T36" fmla="*/ 618 w 641"/>
                <a:gd name="T37" fmla="*/ 620 h 907"/>
                <a:gd name="T38" fmla="*/ 603 w 641"/>
                <a:gd name="T39" fmla="*/ 590 h 907"/>
                <a:gd name="T40" fmla="*/ 605 w 641"/>
                <a:gd name="T41" fmla="*/ 559 h 907"/>
                <a:gd name="T42" fmla="*/ 549 w 641"/>
                <a:gd name="T43" fmla="*/ 547 h 907"/>
                <a:gd name="T44" fmla="*/ 524 w 641"/>
                <a:gd name="T45" fmla="*/ 509 h 907"/>
                <a:gd name="T46" fmla="*/ 549 w 641"/>
                <a:gd name="T47" fmla="*/ 466 h 907"/>
                <a:gd name="T48" fmla="*/ 503 w 641"/>
                <a:gd name="T49" fmla="*/ 443 h 907"/>
                <a:gd name="T50" fmla="*/ 485 w 641"/>
                <a:gd name="T51" fmla="*/ 389 h 907"/>
                <a:gd name="T52" fmla="*/ 393 w 641"/>
                <a:gd name="T53" fmla="*/ 281 h 907"/>
                <a:gd name="T54" fmla="*/ 452 w 641"/>
                <a:gd name="T55" fmla="*/ 394 h 907"/>
                <a:gd name="T56" fmla="*/ 387 w 641"/>
                <a:gd name="T57" fmla="*/ 409 h 907"/>
                <a:gd name="T58" fmla="*/ 395 w 641"/>
                <a:gd name="T59" fmla="*/ 521 h 907"/>
                <a:gd name="T60" fmla="*/ 409 w 641"/>
                <a:gd name="T61" fmla="*/ 596 h 907"/>
                <a:gd name="T62" fmla="*/ 398 w 641"/>
                <a:gd name="T63" fmla="*/ 629 h 907"/>
                <a:gd name="T64" fmla="*/ 423 w 641"/>
                <a:gd name="T65" fmla="*/ 716 h 907"/>
                <a:gd name="T66" fmla="*/ 401 w 641"/>
                <a:gd name="T67" fmla="*/ 739 h 907"/>
                <a:gd name="T68" fmla="*/ 350 w 641"/>
                <a:gd name="T69" fmla="*/ 764 h 907"/>
                <a:gd name="T70" fmla="*/ 288 w 641"/>
                <a:gd name="T71" fmla="*/ 761 h 907"/>
                <a:gd name="T72" fmla="*/ 221 w 641"/>
                <a:gd name="T73" fmla="*/ 769 h 907"/>
                <a:gd name="T74" fmla="*/ 153 w 641"/>
                <a:gd name="T75" fmla="*/ 746 h 907"/>
                <a:gd name="T76" fmla="*/ 168 w 641"/>
                <a:gd name="T77" fmla="*/ 723 h 907"/>
                <a:gd name="T78" fmla="*/ 179 w 641"/>
                <a:gd name="T79" fmla="*/ 710 h 907"/>
                <a:gd name="T80" fmla="*/ 59 w 641"/>
                <a:gd name="T81" fmla="*/ 502 h 907"/>
                <a:gd name="T82" fmla="*/ 173 w 641"/>
                <a:gd name="T83" fmla="*/ 472 h 907"/>
                <a:gd name="T84" fmla="*/ 33 w 641"/>
                <a:gd name="T85" fmla="*/ 455 h 907"/>
                <a:gd name="T86" fmla="*/ 75 w 641"/>
                <a:gd name="T87" fmla="*/ 615 h 907"/>
                <a:gd name="T88" fmla="*/ 78 w 641"/>
                <a:gd name="T89" fmla="*/ 105 h 907"/>
                <a:gd name="T90" fmla="*/ 140 w 641"/>
                <a:gd name="T91" fmla="*/ 86 h 907"/>
                <a:gd name="T92" fmla="*/ 363 w 641"/>
                <a:gd name="T93" fmla="*/ 133 h 907"/>
                <a:gd name="T94" fmla="*/ 160 w 641"/>
                <a:gd name="T95" fmla="*/ 44 h 907"/>
                <a:gd name="T96" fmla="*/ 43 w 641"/>
                <a:gd name="T97" fmla="*/ 112 h 907"/>
                <a:gd name="T98" fmla="*/ 82 w 641"/>
                <a:gd name="T99" fmla="*/ 639 h 907"/>
                <a:gd name="T100" fmla="*/ 114 w 641"/>
                <a:gd name="T101" fmla="*/ 773 h 907"/>
                <a:gd name="T102" fmla="*/ 95 w 641"/>
                <a:gd name="T103" fmla="*/ 790 h 907"/>
                <a:gd name="T104" fmla="*/ 132 w 641"/>
                <a:gd name="T105" fmla="*/ 790 h 907"/>
                <a:gd name="T106" fmla="*/ 135 w 641"/>
                <a:gd name="T107" fmla="*/ 844 h 907"/>
                <a:gd name="T108" fmla="*/ 154 w 641"/>
                <a:gd name="T109" fmla="*/ 874 h 907"/>
                <a:gd name="T110" fmla="*/ 206 w 641"/>
                <a:gd name="T111" fmla="*/ 833 h 907"/>
                <a:gd name="T112" fmla="*/ 233 w 641"/>
                <a:gd name="T113" fmla="*/ 860 h 907"/>
                <a:gd name="T114" fmla="*/ 265 w 641"/>
                <a:gd name="T115" fmla="*/ 844 h 907"/>
                <a:gd name="T116" fmla="*/ 293 w 641"/>
                <a:gd name="T117" fmla="*/ 905 h 9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1"/>
                <a:gd name="T178" fmla="*/ 0 h 907"/>
                <a:gd name="T179" fmla="*/ 641 w 641"/>
                <a:gd name="T180" fmla="*/ 907 h 9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1" h="907">
                  <a:moveTo>
                    <a:pt x="298" y="905"/>
                  </a:moveTo>
                  <a:cubicBezTo>
                    <a:pt x="298" y="886"/>
                    <a:pt x="298" y="865"/>
                    <a:pt x="298" y="847"/>
                  </a:cubicBezTo>
                  <a:cubicBezTo>
                    <a:pt x="308" y="860"/>
                    <a:pt x="306" y="881"/>
                    <a:pt x="312" y="897"/>
                  </a:cubicBezTo>
                  <a:cubicBezTo>
                    <a:pt x="316" y="897"/>
                    <a:pt x="317" y="903"/>
                    <a:pt x="321" y="901"/>
                  </a:cubicBezTo>
                  <a:lnTo>
                    <a:pt x="324" y="898"/>
                  </a:lnTo>
                  <a:cubicBezTo>
                    <a:pt x="322" y="881"/>
                    <a:pt x="314" y="862"/>
                    <a:pt x="321" y="847"/>
                  </a:cubicBezTo>
                  <a:cubicBezTo>
                    <a:pt x="333" y="862"/>
                    <a:pt x="330" y="887"/>
                    <a:pt x="344" y="901"/>
                  </a:cubicBezTo>
                  <a:lnTo>
                    <a:pt x="348" y="901"/>
                  </a:lnTo>
                  <a:cubicBezTo>
                    <a:pt x="350" y="884"/>
                    <a:pt x="339" y="867"/>
                    <a:pt x="341" y="850"/>
                  </a:cubicBezTo>
                  <a:cubicBezTo>
                    <a:pt x="356" y="865"/>
                    <a:pt x="352" y="893"/>
                    <a:pt x="373" y="903"/>
                  </a:cubicBezTo>
                  <a:cubicBezTo>
                    <a:pt x="378" y="887"/>
                    <a:pt x="365" y="872"/>
                    <a:pt x="367" y="857"/>
                  </a:cubicBezTo>
                  <a:lnTo>
                    <a:pt x="370" y="857"/>
                  </a:lnTo>
                  <a:cubicBezTo>
                    <a:pt x="381" y="871"/>
                    <a:pt x="383" y="893"/>
                    <a:pt x="401" y="898"/>
                  </a:cubicBezTo>
                  <a:cubicBezTo>
                    <a:pt x="399" y="885"/>
                    <a:pt x="387" y="869"/>
                    <a:pt x="387" y="855"/>
                  </a:cubicBezTo>
                  <a:lnTo>
                    <a:pt x="392" y="855"/>
                  </a:lnTo>
                  <a:cubicBezTo>
                    <a:pt x="403" y="869"/>
                    <a:pt x="407" y="891"/>
                    <a:pt x="423" y="896"/>
                  </a:cubicBezTo>
                  <a:cubicBezTo>
                    <a:pt x="423" y="876"/>
                    <a:pt x="402" y="860"/>
                    <a:pt x="403" y="839"/>
                  </a:cubicBezTo>
                  <a:cubicBezTo>
                    <a:pt x="408" y="853"/>
                    <a:pt x="423" y="864"/>
                    <a:pt x="423" y="880"/>
                  </a:cubicBezTo>
                  <a:lnTo>
                    <a:pt x="432" y="884"/>
                  </a:lnTo>
                  <a:cubicBezTo>
                    <a:pt x="438" y="875"/>
                    <a:pt x="427" y="869"/>
                    <a:pt x="426" y="861"/>
                  </a:cubicBezTo>
                  <a:cubicBezTo>
                    <a:pt x="438" y="868"/>
                    <a:pt x="446" y="890"/>
                    <a:pt x="461" y="898"/>
                  </a:cubicBezTo>
                  <a:lnTo>
                    <a:pt x="464" y="896"/>
                  </a:lnTo>
                  <a:lnTo>
                    <a:pt x="434" y="853"/>
                  </a:lnTo>
                  <a:cubicBezTo>
                    <a:pt x="435" y="849"/>
                    <a:pt x="434" y="844"/>
                    <a:pt x="438" y="842"/>
                  </a:cubicBezTo>
                  <a:cubicBezTo>
                    <a:pt x="455" y="857"/>
                    <a:pt x="460" y="877"/>
                    <a:pt x="478" y="887"/>
                  </a:cubicBezTo>
                  <a:cubicBezTo>
                    <a:pt x="480" y="886"/>
                    <a:pt x="479" y="882"/>
                    <a:pt x="480" y="880"/>
                  </a:cubicBezTo>
                  <a:cubicBezTo>
                    <a:pt x="468" y="868"/>
                    <a:pt x="461" y="857"/>
                    <a:pt x="452" y="844"/>
                  </a:cubicBezTo>
                  <a:lnTo>
                    <a:pt x="459" y="839"/>
                  </a:lnTo>
                  <a:lnTo>
                    <a:pt x="488" y="869"/>
                  </a:lnTo>
                  <a:cubicBezTo>
                    <a:pt x="492" y="869"/>
                    <a:pt x="497" y="871"/>
                    <a:pt x="497" y="865"/>
                  </a:cubicBezTo>
                  <a:cubicBezTo>
                    <a:pt x="487" y="854"/>
                    <a:pt x="470" y="841"/>
                    <a:pt x="462" y="826"/>
                  </a:cubicBezTo>
                  <a:cubicBezTo>
                    <a:pt x="477" y="827"/>
                    <a:pt x="479" y="847"/>
                    <a:pt x="492" y="853"/>
                  </a:cubicBezTo>
                  <a:cubicBezTo>
                    <a:pt x="501" y="857"/>
                    <a:pt x="500" y="872"/>
                    <a:pt x="514" y="868"/>
                  </a:cubicBezTo>
                  <a:cubicBezTo>
                    <a:pt x="510" y="852"/>
                    <a:pt x="486" y="842"/>
                    <a:pt x="488" y="825"/>
                  </a:cubicBezTo>
                  <a:cubicBezTo>
                    <a:pt x="503" y="833"/>
                    <a:pt x="516" y="848"/>
                    <a:pt x="530" y="854"/>
                  </a:cubicBezTo>
                  <a:cubicBezTo>
                    <a:pt x="533" y="839"/>
                    <a:pt x="514" y="836"/>
                    <a:pt x="509" y="824"/>
                  </a:cubicBezTo>
                  <a:cubicBezTo>
                    <a:pt x="519" y="827"/>
                    <a:pt x="529" y="843"/>
                    <a:pt x="543" y="845"/>
                  </a:cubicBezTo>
                  <a:cubicBezTo>
                    <a:pt x="547" y="830"/>
                    <a:pt x="527" y="829"/>
                    <a:pt x="520" y="817"/>
                  </a:cubicBezTo>
                  <a:cubicBezTo>
                    <a:pt x="530" y="817"/>
                    <a:pt x="541" y="827"/>
                    <a:pt x="552" y="826"/>
                  </a:cubicBezTo>
                  <a:cubicBezTo>
                    <a:pt x="553" y="823"/>
                    <a:pt x="549" y="822"/>
                    <a:pt x="547" y="819"/>
                  </a:cubicBezTo>
                  <a:cubicBezTo>
                    <a:pt x="555" y="814"/>
                    <a:pt x="564" y="835"/>
                    <a:pt x="569" y="822"/>
                  </a:cubicBezTo>
                  <a:cubicBezTo>
                    <a:pt x="560" y="808"/>
                    <a:pt x="537" y="800"/>
                    <a:pt x="528" y="786"/>
                  </a:cubicBezTo>
                  <a:cubicBezTo>
                    <a:pt x="539" y="785"/>
                    <a:pt x="543" y="799"/>
                    <a:pt x="553" y="802"/>
                  </a:cubicBezTo>
                  <a:cubicBezTo>
                    <a:pt x="560" y="804"/>
                    <a:pt x="570" y="818"/>
                    <a:pt x="575" y="805"/>
                  </a:cubicBezTo>
                  <a:cubicBezTo>
                    <a:pt x="576" y="808"/>
                    <a:pt x="580" y="808"/>
                    <a:pt x="583" y="808"/>
                  </a:cubicBezTo>
                  <a:lnTo>
                    <a:pt x="586" y="805"/>
                  </a:lnTo>
                  <a:cubicBezTo>
                    <a:pt x="583" y="799"/>
                    <a:pt x="576" y="794"/>
                    <a:pt x="572" y="789"/>
                  </a:cubicBezTo>
                  <a:cubicBezTo>
                    <a:pt x="578" y="788"/>
                    <a:pt x="584" y="797"/>
                    <a:pt x="590" y="790"/>
                  </a:cubicBezTo>
                  <a:lnTo>
                    <a:pt x="590" y="786"/>
                  </a:lnTo>
                  <a:lnTo>
                    <a:pt x="545" y="753"/>
                  </a:lnTo>
                  <a:cubicBezTo>
                    <a:pt x="564" y="755"/>
                    <a:pt x="581" y="772"/>
                    <a:pt x="600" y="778"/>
                  </a:cubicBezTo>
                  <a:cubicBezTo>
                    <a:pt x="603" y="776"/>
                    <a:pt x="604" y="773"/>
                    <a:pt x="602" y="770"/>
                  </a:cubicBezTo>
                  <a:cubicBezTo>
                    <a:pt x="586" y="759"/>
                    <a:pt x="566" y="755"/>
                    <a:pt x="553" y="740"/>
                  </a:cubicBezTo>
                  <a:cubicBezTo>
                    <a:pt x="573" y="740"/>
                    <a:pt x="592" y="755"/>
                    <a:pt x="612" y="756"/>
                  </a:cubicBezTo>
                  <a:lnTo>
                    <a:pt x="612" y="752"/>
                  </a:lnTo>
                  <a:lnTo>
                    <a:pt x="564" y="725"/>
                  </a:lnTo>
                  <a:cubicBezTo>
                    <a:pt x="585" y="727"/>
                    <a:pt x="605" y="742"/>
                    <a:pt x="626" y="740"/>
                  </a:cubicBezTo>
                  <a:cubicBezTo>
                    <a:pt x="630" y="741"/>
                    <a:pt x="632" y="746"/>
                    <a:pt x="636" y="743"/>
                  </a:cubicBezTo>
                  <a:lnTo>
                    <a:pt x="639" y="740"/>
                  </a:lnTo>
                  <a:cubicBezTo>
                    <a:pt x="626" y="727"/>
                    <a:pt x="606" y="728"/>
                    <a:pt x="590" y="717"/>
                  </a:cubicBezTo>
                  <a:cubicBezTo>
                    <a:pt x="605" y="719"/>
                    <a:pt x="617" y="719"/>
                    <a:pt x="632" y="723"/>
                  </a:cubicBezTo>
                  <a:cubicBezTo>
                    <a:pt x="635" y="722"/>
                    <a:pt x="641" y="718"/>
                    <a:pt x="636" y="714"/>
                  </a:cubicBezTo>
                  <a:cubicBezTo>
                    <a:pt x="622" y="710"/>
                    <a:pt x="601" y="711"/>
                    <a:pt x="588" y="703"/>
                  </a:cubicBezTo>
                  <a:cubicBezTo>
                    <a:pt x="598" y="694"/>
                    <a:pt x="624" y="708"/>
                    <a:pt x="629" y="691"/>
                  </a:cubicBezTo>
                  <a:cubicBezTo>
                    <a:pt x="614" y="686"/>
                    <a:pt x="592" y="694"/>
                    <a:pt x="576" y="689"/>
                  </a:cubicBezTo>
                  <a:cubicBezTo>
                    <a:pt x="591" y="681"/>
                    <a:pt x="611" y="683"/>
                    <a:pt x="626" y="677"/>
                  </a:cubicBezTo>
                  <a:cubicBezTo>
                    <a:pt x="623" y="658"/>
                    <a:pt x="602" y="677"/>
                    <a:pt x="589" y="671"/>
                  </a:cubicBezTo>
                  <a:cubicBezTo>
                    <a:pt x="599" y="663"/>
                    <a:pt x="618" y="670"/>
                    <a:pt x="624" y="656"/>
                  </a:cubicBezTo>
                  <a:cubicBezTo>
                    <a:pt x="616" y="650"/>
                    <a:pt x="603" y="656"/>
                    <a:pt x="593" y="656"/>
                  </a:cubicBezTo>
                  <a:lnTo>
                    <a:pt x="590" y="653"/>
                  </a:lnTo>
                  <a:cubicBezTo>
                    <a:pt x="594" y="653"/>
                    <a:pt x="597" y="650"/>
                    <a:pt x="602" y="651"/>
                  </a:cubicBezTo>
                  <a:cubicBezTo>
                    <a:pt x="604" y="644"/>
                    <a:pt x="597" y="648"/>
                    <a:pt x="595" y="645"/>
                  </a:cubicBezTo>
                  <a:cubicBezTo>
                    <a:pt x="606" y="642"/>
                    <a:pt x="618" y="646"/>
                    <a:pt x="629" y="642"/>
                  </a:cubicBezTo>
                  <a:lnTo>
                    <a:pt x="629" y="639"/>
                  </a:lnTo>
                  <a:lnTo>
                    <a:pt x="611" y="637"/>
                  </a:lnTo>
                  <a:cubicBezTo>
                    <a:pt x="623" y="635"/>
                    <a:pt x="609" y="625"/>
                    <a:pt x="618" y="620"/>
                  </a:cubicBezTo>
                  <a:cubicBezTo>
                    <a:pt x="604" y="619"/>
                    <a:pt x="588" y="624"/>
                    <a:pt x="575" y="623"/>
                  </a:cubicBezTo>
                  <a:cubicBezTo>
                    <a:pt x="584" y="617"/>
                    <a:pt x="599" y="619"/>
                    <a:pt x="606" y="610"/>
                  </a:cubicBezTo>
                  <a:cubicBezTo>
                    <a:pt x="596" y="602"/>
                    <a:pt x="579" y="615"/>
                    <a:pt x="566" y="610"/>
                  </a:cubicBezTo>
                  <a:cubicBezTo>
                    <a:pt x="575" y="599"/>
                    <a:pt x="591" y="597"/>
                    <a:pt x="603" y="590"/>
                  </a:cubicBezTo>
                  <a:cubicBezTo>
                    <a:pt x="605" y="585"/>
                    <a:pt x="600" y="584"/>
                    <a:pt x="597" y="583"/>
                  </a:cubicBezTo>
                  <a:cubicBezTo>
                    <a:pt x="584" y="586"/>
                    <a:pt x="570" y="590"/>
                    <a:pt x="557" y="593"/>
                  </a:cubicBezTo>
                  <a:cubicBezTo>
                    <a:pt x="560" y="574"/>
                    <a:pt x="586" y="572"/>
                    <a:pt x="602" y="565"/>
                  </a:cubicBezTo>
                  <a:cubicBezTo>
                    <a:pt x="603" y="563"/>
                    <a:pt x="606" y="561"/>
                    <a:pt x="605" y="559"/>
                  </a:cubicBezTo>
                  <a:cubicBezTo>
                    <a:pt x="585" y="557"/>
                    <a:pt x="565" y="571"/>
                    <a:pt x="546" y="573"/>
                  </a:cubicBezTo>
                  <a:cubicBezTo>
                    <a:pt x="552" y="559"/>
                    <a:pt x="571" y="553"/>
                    <a:pt x="585" y="545"/>
                  </a:cubicBezTo>
                  <a:lnTo>
                    <a:pt x="585" y="540"/>
                  </a:lnTo>
                  <a:cubicBezTo>
                    <a:pt x="570" y="536"/>
                    <a:pt x="560" y="547"/>
                    <a:pt x="549" y="547"/>
                  </a:cubicBezTo>
                  <a:cubicBezTo>
                    <a:pt x="546" y="533"/>
                    <a:pt x="589" y="529"/>
                    <a:pt x="560" y="520"/>
                  </a:cubicBezTo>
                  <a:cubicBezTo>
                    <a:pt x="557" y="519"/>
                    <a:pt x="554" y="523"/>
                    <a:pt x="552" y="518"/>
                  </a:cubicBezTo>
                  <a:cubicBezTo>
                    <a:pt x="559" y="514"/>
                    <a:pt x="570" y="511"/>
                    <a:pt x="575" y="504"/>
                  </a:cubicBezTo>
                  <a:cubicBezTo>
                    <a:pt x="557" y="495"/>
                    <a:pt x="542" y="514"/>
                    <a:pt x="524" y="509"/>
                  </a:cubicBezTo>
                  <a:cubicBezTo>
                    <a:pt x="533" y="495"/>
                    <a:pt x="552" y="491"/>
                    <a:pt x="566" y="485"/>
                  </a:cubicBezTo>
                  <a:lnTo>
                    <a:pt x="566" y="481"/>
                  </a:lnTo>
                  <a:cubicBezTo>
                    <a:pt x="549" y="475"/>
                    <a:pt x="537" y="492"/>
                    <a:pt x="521" y="488"/>
                  </a:cubicBezTo>
                  <a:cubicBezTo>
                    <a:pt x="525" y="476"/>
                    <a:pt x="540" y="473"/>
                    <a:pt x="549" y="466"/>
                  </a:cubicBezTo>
                  <a:lnTo>
                    <a:pt x="547" y="462"/>
                  </a:lnTo>
                  <a:cubicBezTo>
                    <a:pt x="533" y="460"/>
                    <a:pt x="521" y="473"/>
                    <a:pt x="509" y="468"/>
                  </a:cubicBezTo>
                  <a:cubicBezTo>
                    <a:pt x="513" y="457"/>
                    <a:pt x="528" y="454"/>
                    <a:pt x="536" y="446"/>
                  </a:cubicBezTo>
                  <a:cubicBezTo>
                    <a:pt x="525" y="432"/>
                    <a:pt x="512" y="455"/>
                    <a:pt x="503" y="443"/>
                  </a:cubicBezTo>
                  <a:cubicBezTo>
                    <a:pt x="506" y="435"/>
                    <a:pt x="519" y="435"/>
                    <a:pt x="518" y="425"/>
                  </a:cubicBezTo>
                  <a:cubicBezTo>
                    <a:pt x="509" y="415"/>
                    <a:pt x="484" y="439"/>
                    <a:pt x="484" y="415"/>
                  </a:cubicBezTo>
                  <a:cubicBezTo>
                    <a:pt x="477" y="410"/>
                    <a:pt x="466" y="412"/>
                    <a:pt x="461" y="406"/>
                  </a:cubicBezTo>
                  <a:cubicBezTo>
                    <a:pt x="470" y="401"/>
                    <a:pt x="482" y="400"/>
                    <a:pt x="485" y="389"/>
                  </a:cubicBezTo>
                  <a:cubicBezTo>
                    <a:pt x="489" y="341"/>
                    <a:pt x="474" y="290"/>
                    <a:pt x="432" y="262"/>
                  </a:cubicBezTo>
                  <a:cubicBezTo>
                    <a:pt x="420" y="257"/>
                    <a:pt x="410" y="258"/>
                    <a:pt x="398" y="260"/>
                  </a:cubicBezTo>
                  <a:cubicBezTo>
                    <a:pt x="390" y="264"/>
                    <a:pt x="389" y="272"/>
                    <a:pt x="387" y="279"/>
                  </a:cubicBezTo>
                  <a:cubicBezTo>
                    <a:pt x="389" y="282"/>
                    <a:pt x="392" y="280"/>
                    <a:pt x="393" y="281"/>
                  </a:cubicBezTo>
                  <a:cubicBezTo>
                    <a:pt x="394" y="274"/>
                    <a:pt x="402" y="266"/>
                    <a:pt x="409" y="265"/>
                  </a:cubicBezTo>
                  <a:cubicBezTo>
                    <a:pt x="427" y="262"/>
                    <a:pt x="439" y="274"/>
                    <a:pt x="451" y="286"/>
                  </a:cubicBezTo>
                  <a:cubicBezTo>
                    <a:pt x="470" y="316"/>
                    <a:pt x="486" y="351"/>
                    <a:pt x="475" y="387"/>
                  </a:cubicBezTo>
                  <a:cubicBezTo>
                    <a:pt x="471" y="395"/>
                    <a:pt x="461" y="398"/>
                    <a:pt x="452" y="394"/>
                  </a:cubicBezTo>
                  <a:cubicBezTo>
                    <a:pt x="435" y="388"/>
                    <a:pt x="416" y="378"/>
                    <a:pt x="406" y="363"/>
                  </a:cubicBezTo>
                  <a:cubicBezTo>
                    <a:pt x="402" y="369"/>
                    <a:pt x="391" y="365"/>
                    <a:pt x="390" y="376"/>
                  </a:cubicBezTo>
                  <a:cubicBezTo>
                    <a:pt x="408" y="388"/>
                    <a:pt x="386" y="395"/>
                    <a:pt x="390" y="409"/>
                  </a:cubicBezTo>
                  <a:lnTo>
                    <a:pt x="387" y="409"/>
                  </a:lnTo>
                  <a:cubicBezTo>
                    <a:pt x="384" y="419"/>
                    <a:pt x="398" y="431"/>
                    <a:pt x="384" y="437"/>
                  </a:cubicBezTo>
                  <a:cubicBezTo>
                    <a:pt x="384" y="448"/>
                    <a:pt x="394" y="458"/>
                    <a:pt x="381" y="465"/>
                  </a:cubicBezTo>
                  <a:cubicBezTo>
                    <a:pt x="380" y="474"/>
                    <a:pt x="385" y="476"/>
                    <a:pt x="390" y="482"/>
                  </a:cubicBezTo>
                  <a:cubicBezTo>
                    <a:pt x="399" y="500"/>
                    <a:pt x="375" y="508"/>
                    <a:pt x="395" y="521"/>
                  </a:cubicBezTo>
                  <a:cubicBezTo>
                    <a:pt x="404" y="533"/>
                    <a:pt x="378" y="541"/>
                    <a:pt x="399" y="551"/>
                  </a:cubicBezTo>
                  <a:lnTo>
                    <a:pt x="399" y="557"/>
                  </a:lnTo>
                  <a:cubicBezTo>
                    <a:pt x="395" y="559"/>
                    <a:pt x="388" y="553"/>
                    <a:pt x="386" y="562"/>
                  </a:cubicBezTo>
                  <a:cubicBezTo>
                    <a:pt x="395" y="574"/>
                    <a:pt x="408" y="581"/>
                    <a:pt x="409" y="596"/>
                  </a:cubicBezTo>
                  <a:cubicBezTo>
                    <a:pt x="401" y="592"/>
                    <a:pt x="390" y="582"/>
                    <a:pt x="380" y="581"/>
                  </a:cubicBezTo>
                  <a:lnTo>
                    <a:pt x="380" y="590"/>
                  </a:lnTo>
                  <a:cubicBezTo>
                    <a:pt x="395" y="601"/>
                    <a:pt x="411" y="617"/>
                    <a:pt x="419" y="629"/>
                  </a:cubicBezTo>
                  <a:cubicBezTo>
                    <a:pt x="413" y="631"/>
                    <a:pt x="399" y="612"/>
                    <a:pt x="398" y="629"/>
                  </a:cubicBezTo>
                  <a:cubicBezTo>
                    <a:pt x="415" y="640"/>
                    <a:pt x="426" y="658"/>
                    <a:pt x="441" y="673"/>
                  </a:cubicBezTo>
                  <a:cubicBezTo>
                    <a:pt x="436" y="680"/>
                    <a:pt x="434" y="686"/>
                    <a:pt x="425" y="689"/>
                  </a:cubicBezTo>
                  <a:cubicBezTo>
                    <a:pt x="425" y="698"/>
                    <a:pt x="434" y="696"/>
                    <a:pt x="438" y="701"/>
                  </a:cubicBezTo>
                  <a:cubicBezTo>
                    <a:pt x="432" y="704"/>
                    <a:pt x="418" y="706"/>
                    <a:pt x="423" y="716"/>
                  </a:cubicBezTo>
                  <a:cubicBezTo>
                    <a:pt x="419" y="716"/>
                    <a:pt x="411" y="708"/>
                    <a:pt x="409" y="717"/>
                  </a:cubicBezTo>
                  <a:cubicBezTo>
                    <a:pt x="409" y="724"/>
                    <a:pt x="417" y="724"/>
                    <a:pt x="420" y="730"/>
                  </a:cubicBezTo>
                  <a:cubicBezTo>
                    <a:pt x="412" y="732"/>
                    <a:pt x="401" y="717"/>
                    <a:pt x="393" y="728"/>
                  </a:cubicBezTo>
                  <a:cubicBezTo>
                    <a:pt x="396" y="731"/>
                    <a:pt x="398" y="735"/>
                    <a:pt x="401" y="739"/>
                  </a:cubicBezTo>
                  <a:cubicBezTo>
                    <a:pt x="382" y="728"/>
                    <a:pt x="388" y="761"/>
                    <a:pt x="369" y="747"/>
                  </a:cubicBezTo>
                  <a:cubicBezTo>
                    <a:pt x="368" y="751"/>
                    <a:pt x="364" y="753"/>
                    <a:pt x="362" y="756"/>
                  </a:cubicBezTo>
                  <a:cubicBezTo>
                    <a:pt x="359" y="752"/>
                    <a:pt x="350" y="749"/>
                    <a:pt x="345" y="754"/>
                  </a:cubicBezTo>
                  <a:cubicBezTo>
                    <a:pt x="349" y="757"/>
                    <a:pt x="345" y="763"/>
                    <a:pt x="350" y="764"/>
                  </a:cubicBezTo>
                  <a:cubicBezTo>
                    <a:pt x="345" y="770"/>
                    <a:pt x="343" y="760"/>
                    <a:pt x="338" y="760"/>
                  </a:cubicBezTo>
                  <a:cubicBezTo>
                    <a:pt x="335" y="772"/>
                    <a:pt x="327" y="763"/>
                    <a:pt x="321" y="761"/>
                  </a:cubicBezTo>
                  <a:lnTo>
                    <a:pt x="321" y="756"/>
                  </a:lnTo>
                  <a:cubicBezTo>
                    <a:pt x="309" y="760"/>
                    <a:pt x="302" y="767"/>
                    <a:pt x="288" y="761"/>
                  </a:cubicBezTo>
                  <a:cubicBezTo>
                    <a:pt x="288" y="764"/>
                    <a:pt x="289" y="767"/>
                    <a:pt x="287" y="769"/>
                  </a:cubicBezTo>
                  <a:cubicBezTo>
                    <a:pt x="275" y="769"/>
                    <a:pt x="263" y="749"/>
                    <a:pt x="254" y="764"/>
                  </a:cubicBezTo>
                  <a:cubicBezTo>
                    <a:pt x="243" y="762"/>
                    <a:pt x="242" y="746"/>
                    <a:pt x="229" y="750"/>
                  </a:cubicBezTo>
                  <a:cubicBezTo>
                    <a:pt x="224" y="757"/>
                    <a:pt x="235" y="769"/>
                    <a:pt x="221" y="769"/>
                  </a:cubicBezTo>
                  <a:cubicBezTo>
                    <a:pt x="221" y="772"/>
                    <a:pt x="219" y="773"/>
                    <a:pt x="218" y="775"/>
                  </a:cubicBezTo>
                  <a:cubicBezTo>
                    <a:pt x="202" y="773"/>
                    <a:pt x="183" y="767"/>
                    <a:pt x="170" y="760"/>
                  </a:cubicBezTo>
                  <a:cubicBezTo>
                    <a:pt x="161" y="761"/>
                    <a:pt x="159" y="754"/>
                    <a:pt x="153" y="749"/>
                  </a:cubicBezTo>
                  <a:lnTo>
                    <a:pt x="153" y="746"/>
                  </a:lnTo>
                  <a:cubicBezTo>
                    <a:pt x="162" y="747"/>
                    <a:pt x="172" y="756"/>
                    <a:pt x="182" y="749"/>
                  </a:cubicBezTo>
                  <a:cubicBezTo>
                    <a:pt x="192" y="753"/>
                    <a:pt x="196" y="740"/>
                    <a:pt x="201" y="739"/>
                  </a:cubicBezTo>
                  <a:cubicBezTo>
                    <a:pt x="201" y="737"/>
                    <a:pt x="203" y="736"/>
                    <a:pt x="203" y="736"/>
                  </a:cubicBezTo>
                  <a:cubicBezTo>
                    <a:pt x="192" y="725"/>
                    <a:pt x="176" y="740"/>
                    <a:pt x="168" y="723"/>
                  </a:cubicBezTo>
                  <a:cubicBezTo>
                    <a:pt x="159" y="724"/>
                    <a:pt x="158" y="728"/>
                    <a:pt x="149" y="724"/>
                  </a:cubicBezTo>
                  <a:cubicBezTo>
                    <a:pt x="146" y="717"/>
                    <a:pt x="137" y="714"/>
                    <a:pt x="131" y="716"/>
                  </a:cubicBezTo>
                  <a:cubicBezTo>
                    <a:pt x="129" y="707"/>
                    <a:pt x="116" y="703"/>
                    <a:pt x="117" y="692"/>
                  </a:cubicBezTo>
                  <a:cubicBezTo>
                    <a:pt x="136" y="698"/>
                    <a:pt x="156" y="714"/>
                    <a:pt x="179" y="710"/>
                  </a:cubicBezTo>
                  <a:cubicBezTo>
                    <a:pt x="187" y="709"/>
                    <a:pt x="194" y="706"/>
                    <a:pt x="200" y="698"/>
                  </a:cubicBezTo>
                  <a:cubicBezTo>
                    <a:pt x="207" y="662"/>
                    <a:pt x="184" y="635"/>
                    <a:pt x="171" y="606"/>
                  </a:cubicBezTo>
                  <a:cubicBezTo>
                    <a:pt x="141" y="579"/>
                    <a:pt x="105" y="565"/>
                    <a:pt x="71" y="547"/>
                  </a:cubicBezTo>
                  <a:cubicBezTo>
                    <a:pt x="59" y="535"/>
                    <a:pt x="55" y="519"/>
                    <a:pt x="59" y="502"/>
                  </a:cubicBezTo>
                  <a:cubicBezTo>
                    <a:pt x="71" y="477"/>
                    <a:pt x="98" y="463"/>
                    <a:pt x="128" y="465"/>
                  </a:cubicBezTo>
                  <a:cubicBezTo>
                    <a:pt x="146" y="466"/>
                    <a:pt x="156" y="481"/>
                    <a:pt x="173" y="484"/>
                  </a:cubicBezTo>
                  <a:cubicBezTo>
                    <a:pt x="171" y="481"/>
                    <a:pt x="170" y="477"/>
                    <a:pt x="167" y="475"/>
                  </a:cubicBezTo>
                  <a:cubicBezTo>
                    <a:pt x="168" y="473"/>
                    <a:pt x="171" y="473"/>
                    <a:pt x="173" y="472"/>
                  </a:cubicBezTo>
                  <a:cubicBezTo>
                    <a:pt x="158" y="455"/>
                    <a:pt x="139" y="439"/>
                    <a:pt x="115" y="445"/>
                  </a:cubicBezTo>
                  <a:cubicBezTo>
                    <a:pt x="91" y="451"/>
                    <a:pt x="71" y="464"/>
                    <a:pt x="55" y="482"/>
                  </a:cubicBezTo>
                  <a:cubicBezTo>
                    <a:pt x="44" y="475"/>
                    <a:pt x="39" y="463"/>
                    <a:pt x="42" y="449"/>
                  </a:cubicBezTo>
                  <a:cubicBezTo>
                    <a:pt x="38" y="449"/>
                    <a:pt x="34" y="451"/>
                    <a:pt x="33" y="455"/>
                  </a:cubicBezTo>
                  <a:cubicBezTo>
                    <a:pt x="30" y="470"/>
                    <a:pt x="42" y="479"/>
                    <a:pt x="49" y="490"/>
                  </a:cubicBezTo>
                  <a:cubicBezTo>
                    <a:pt x="39" y="516"/>
                    <a:pt x="52" y="545"/>
                    <a:pt x="72" y="563"/>
                  </a:cubicBezTo>
                  <a:cubicBezTo>
                    <a:pt x="80" y="561"/>
                    <a:pt x="84" y="565"/>
                    <a:pt x="89" y="570"/>
                  </a:cubicBezTo>
                  <a:cubicBezTo>
                    <a:pt x="72" y="577"/>
                    <a:pt x="75" y="600"/>
                    <a:pt x="75" y="615"/>
                  </a:cubicBezTo>
                  <a:cubicBezTo>
                    <a:pt x="48" y="587"/>
                    <a:pt x="21" y="552"/>
                    <a:pt x="20" y="509"/>
                  </a:cubicBezTo>
                  <a:cubicBezTo>
                    <a:pt x="25" y="454"/>
                    <a:pt x="40" y="388"/>
                    <a:pt x="41" y="334"/>
                  </a:cubicBezTo>
                  <a:cubicBezTo>
                    <a:pt x="37" y="281"/>
                    <a:pt x="18" y="235"/>
                    <a:pt x="23" y="178"/>
                  </a:cubicBezTo>
                  <a:cubicBezTo>
                    <a:pt x="29" y="148"/>
                    <a:pt x="51" y="121"/>
                    <a:pt x="78" y="105"/>
                  </a:cubicBezTo>
                  <a:cubicBezTo>
                    <a:pt x="125" y="86"/>
                    <a:pt x="164" y="107"/>
                    <a:pt x="210" y="121"/>
                  </a:cubicBezTo>
                  <a:cubicBezTo>
                    <a:pt x="262" y="146"/>
                    <a:pt x="311" y="185"/>
                    <a:pt x="347" y="235"/>
                  </a:cubicBezTo>
                  <a:cubicBezTo>
                    <a:pt x="358" y="244"/>
                    <a:pt x="371" y="263"/>
                    <a:pt x="386" y="268"/>
                  </a:cubicBezTo>
                  <a:cubicBezTo>
                    <a:pt x="323" y="184"/>
                    <a:pt x="243" y="103"/>
                    <a:pt x="140" y="86"/>
                  </a:cubicBezTo>
                  <a:cubicBezTo>
                    <a:pt x="147" y="83"/>
                    <a:pt x="157" y="70"/>
                    <a:pt x="165" y="80"/>
                  </a:cubicBezTo>
                  <a:cubicBezTo>
                    <a:pt x="170" y="76"/>
                    <a:pt x="172" y="86"/>
                    <a:pt x="177" y="85"/>
                  </a:cubicBezTo>
                  <a:cubicBezTo>
                    <a:pt x="242" y="85"/>
                    <a:pt x="300" y="116"/>
                    <a:pt x="360" y="135"/>
                  </a:cubicBezTo>
                  <a:lnTo>
                    <a:pt x="363" y="133"/>
                  </a:lnTo>
                  <a:cubicBezTo>
                    <a:pt x="341" y="92"/>
                    <a:pt x="353" y="43"/>
                    <a:pt x="336" y="1"/>
                  </a:cubicBezTo>
                  <a:cubicBezTo>
                    <a:pt x="332" y="0"/>
                    <a:pt x="329" y="3"/>
                    <a:pt x="329" y="5"/>
                  </a:cubicBezTo>
                  <a:cubicBezTo>
                    <a:pt x="281" y="12"/>
                    <a:pt x="239" y="40"/>
                    <a:pt x="189" y="32"/>
                  </a:cubicBezTo>
                  <a:cubicBezTo>
                    <a:pt x="178" y="34"/>
                    <a:pt x="170" y="38"/>
                    <a:pt x="160" y="44"/>
                  </a:cubicBezTo>
                  <a:cubicBezTo>
                    <a:pt x="120" y="26"/>
                    <a:pt x="89" y="16"/>
                    <a:pt x="48" y="1"/>
                  </a:cubicBezTo>
                  <a:cubicBezTo>
                    <a:pt x="43" y="7"/>
                    <a:pt x="44" y="14"/>
                    <a:pt x="36" y="17"/>
                  </a:cubicBezTo>
                  <a:cubicBezTo>
                    <a:pt x="39" y="32"/>
                    <a:pt x="30" y="53"/>
                    <a:pt x="33" y="72"/>
                  </a:cubicBezTo>
                  <a:cubicBezTo>
                    <a:pt x="34" y="86"/>
                    <a:pt x="37" y="100"/>
                    <a:pt x="43" y="112"/>
                  </a:cubicBezTo>
                  <a:cubicBezTo>
                    <a:pt x="24" y="142"/>
                    <a:pt x="6" y="169"/>
                    <a:pt x="12" y="206"/>
                  </a:cubicBezTo>
                  <a:cubicBezTo>
                    <a:pt x="19" y="277"/>
                    <a:pt x="40" y="349"/>
                    <a:pt x="21" y="418"/>
                  </a:cubicBezTo>
                  <a:cubicBezTo>
                    <a:pt x="12" y="468"/>
                    <a:pt x="0" y="530"/>
                    <a:pt x="32" y="574"/>
                  </a:cubicBezTo>
                  <a:cubicBezTo>
                    <a:pt x="42" y="601"/>
                    <a:pt x="66" y="615"/>
                    <a:pt x="82" y="639"/>
                  </a:cubicBezTo>
                  <a:cubicBezTo>
                    <a:pt x="86" y="658"/>
                    <a:pt x="110" y="667"/>
                    <a:pt x="101" y="689"/>
                  </a:cubicBezTo>
                  <a:cubicBezTo>
                    <a:pt x="101" y="696"/>
                    <a:pt x="105" y="700"/>
                    <a:pt x="111" y="703"/>
                  </a:cubicBezTo>
                  <a:cubicBezTo>
                    <a:pt x="116" y="722"/>
                    <a:pt x="132" y="731"/>
                    <a:pt x="141" y="747"/>
                  </a:cubicBezTo>
                  <a:cubicBezTo>
                    <a:pt x="130" y="751"/>
                    <a:pt x="114" y="763"/>
                    <a:pt x="114" y="773"/>
                  </a:cubicBezTo>
                  <a:cubicBezTo>
                    <a:pt x="123" y="770"/>
                    <a:pt x="131" y="766"/>
                    <a:pt x="141" y="766"/>
                  </a:cubicBezTo>
                  <a:cubicBezTo>
                    <a:pt x="144" y="767"/>
                    <a:pt x="146" y="772"/>
                    <a:pt x="143" y="773"/>
                  </a:cubicBezTo>
                  <a:cubicBezTo>
                    <a:pt x="138" y="781"/>
                    <a:pt x="131" y="772"/>
                    <a:pt x="125" y="778"/>
                  </a:cubicBezTo>
                  <a:cubicBezTo>
                    <a:pt x="116" y="783"/>
                    <a:pt x="106" y="788"/>
                    <a:pt x="95" y="790"/>
                  </a:cubicBezTo>
                  <a:cubicBezTo>
                    <a:pt x="94" y="793"/>
                    <a:pt x="96" y="794"/>
                    <a:pt x="98" y="796"/>
                  </a:cubicBezTo>
                  <a:lnTo>
                    <a:pt x="111" y="793"/>
                  </a:lnTo>
                  <a:cubicBezTo>
                    <a:pt x="113" y="804"/>
                    <a:pt x="90" y="800"/>
                    <a:pt x="102" y="814"/>
                  </a:cubicBezTo>
                  <a:lnTo>
                    <a:pt x="132" y="790"/>
                  </a:lnTo>
                  <a:cubicBezTo>
                    <a:pt x="134" y="797"/>
                    <a:pt x="120" y="803"/>
                    <a:pt x="125" y="811"/>
                  </a:cubicBezTo>
                  <a:cubicBezTo>
                    <a:pt x="129" y="814"/>
                    <a:pt x="138" y="811"/>
                    <a:pt x="135" y="819"/>
                  </a:cubicBezTo>
                  <a:lnTo>
                    <a:pt x="147" y="819"/>
                  </a:lnTo>
                  <a:cubicBezTo>
                    <a:pt x="146" y="829"/>
                    <a:pt x="126" y="833"/>
                    <a:pt x="135" y="844"/>
                  </a:cubicBezTo>
                  <a:cubicBezTo>
                    <a:pt x="147" y="843"/>
                    <a:pt x="154" y="829"/>
                    <a:pt x="161" y="822"/>
                  </a:cubicBezTo>
                  <a:lnTo>
                    <a:pt x="168" y="818"/>
                  </a:lnTo>
                  <a:cubicBezTo>
                    <a:pt x="165" y="833"/>
                    <a:pt x="159" y="851"/>
                    <a:pt x="147" y="865"/>
                  </a:cubicBezTo>
                  <a:cubicBezTo>
                    <a:pt x="148" y="869"/>
                    <a:pt x="150" y="873"/>
                    <a:pt x="154" y="874"/>
                  </a:cubicBezTo>
                  <a:lnTo>
                    <a:pt x="185" y="835"/>
                  </a:lnTo>
                  <a:cubicBezTo>
                    <a:pt x="183" y="847"/>
                    <a:pt x="182" y="862"/>
                    <a:pt x="174" y="872"/>
                  </a:cubicBezTo>
                  <a:lnTo>
                    <a:pt x="182" y="880"/>
                  </a:lnTo>
                  <a:cubicBezTo>
                    <a:pt x="192" y="866"/>
                    <a:pt x="195" y="848"/>
                    <a:pt x="206" y="833"/>
                  </a:cubicBezTo>
                  <a:cubicBezTo>
                    <a:pt x="204" y="850"/>
                    <a:pt x="204" y="872"/>
                    <a:pt x="197" y="887"/>
                  </a:cubicBezTo>
                  <a:cubicBezTo>
                    <a:pt x="200" y="889"/>
                    <a:pt x="203" y="896"/>
                    <a:pt x="207" y="890"/>
                  </a:cubicBezTo>
                  <a:cubicBezTo>
                    <a:pt x="214" y="873"/>
                    <a:pt x="217" y="856"/>
                    <a:pt x="228" y="841"/>
                  </a:cubicBezTo>
                  <a:cubicBezTo>
                    <a:pt x="231" y="846"/>
                    <a:pt x="219" y="864"/>
                    <a:pt x="233" y="860"/>
                  </a:cubicBezTo>
                  <a:lnTo>
                    <a:pt x="239" y="865"/>
                  </a:lnTo>
                  <a:lnTo>
                    <a:pt x="246" y="845"/>
                  </a:lnTo>
                  <a:cubicBezTo>
                    <a:pt x="252" y="857"/>
                    <a:pt x="235" y="880"/>
                    <a:pt x="249" y="886"/>
                  </a:cubicBezTo>
                  <a:cubicBezTo>
                    <a:pt x="252" y="871"/>
                    <a:pt x="260" y="858"/>
                    <a:pt x="265" y="844"/>
                  </a:cubicBezTo>
                  <a:cubicBezTo>
                    <a:pt x="273" y="862"/>
                    <a:pt x="263" y="884"/>
                    <a:pt x="268" y="901"/>
                  </a:cubicBezTo>
                  <a:cubicBezTo>
                    <a:pt x="272" y="907"/>
                    <a:pt x="276" y="899"/>
                    <a:pt x="276" y="896"/>
                  </a:cubicBezTo>
                  <a:cubicBezTo>
                    <a:pt x="276" y="879"/>
                    <a:pt x="276" y="862"/>
                    <a:pt x="282" y="848"/>
                  </a:cubicBezTo>
                  <a:cubicBezTo>
                    <a:pt x="290" y="865"/>
                    <a:pt x="285" y="889"/>
                    <a:pt x="293" y="905"/>
                  </a:cubicBezTo>
                  <a:lnTo>
                    <a:pt x="298" y="905"/>
                  </a:lnTo>
                  <a:close/>
                </a:path>
              </a:pathLst>
            </a:custGeom>
            <a:solidFill>
              <a:srgbClr val="000000"/>
            </a:solidFill>
            <a:ln w="0">
              <a:solidFill>
                <a:srgbClr val="000000"/>
              </a:solidFill>
              <a:round/>
            </a:ln>
          </p:spPr>
          <p:txBody>
            <a:bodyPr/>
            <a:lstStyle/>
            <a:p>
              <a:endParaRPr lang="zh-CN" altLang="en-US"/>
            </a:p>
          </p:txBody>
        </p:sp>
        <p:sp>
          <p:nvSpPr>
            <p:cNvPr id="15379" name="Freeform 153"/>
            <p:cNvSpPr/>
            <p:nvPr/>
          </p:nvSpPr>
          <p:spPr bwMode="auto">
            <a:xfrm flipV="1">
              <a:off x="4824" y="2144"/>
              <a:ext cx="74" cy="95"/>
            </a:xfrm>
            <a:custGeom>
              <a:avLst/>
              <a:gdLst>
                <a:gd name="T0" fmla="*/ 47 w 74"/>
                <a:gd name="T1" fmla="*/ 76 h 95"/>
                <a:gd name="T2" fmla="*/ 56 w 74"/>
                <a:gd name="T3" fmla="*/ 51 h 95"/>
                <a:gd name="T4" fmla="*/ 72 w 74"/>
                <a:gd name="T5" fmla="*/ 11 h 95"/>
                <a:gd name="T6" fmla="*/ 72 w 74"/>
                <a:gd name="T7" fmla="*/ 4 h 95"/>
                <a:gd name="T8" fmla="*/ 59 w 74"/>
                <a:gd name="T9" fmla="*/ 14 h 95"/>
                <a:gd name="T10" fmla="*/ 47 w 74"/>
                <a:gd name="T11" fmla="*/ 41 h 95"/>
                <a:gd name="T12" fmla="*/ 35 w 74"/>
                <a:gd name="T13" fmla="*/ 65 h 95"/>
                <a:gd name="T14" fmla="*/ 23 w 74"/>
                <a:gd name="T15" fmla="*/ 74 h 95"/>
                <a:gd name="T16" fmla="*/ 11 w 74"/>
                <a:gd name="T17" fmla="*/ 72 h 95"/>
                <a:gd name="T18" fmla="*/ 7 w 74"/>
                <a:gd name="T19" fmla="*/ 84 h 95"/>
                <a:gd name="T20" fmla="*/ 24 w 74"/>
                <a:gd name="T21" fmla="*/ 95 h 95"/>
                <a:gd name="T22" fmla="*/ 47 w 74"/>
                <a:gd name="T23" fmla="*/ 76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95"/>
                <a:gd name="T38" fmla="*/ 74 w 74"/>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95">
                  <a:moveTo>
                    <a:pt x="47" y="76"/>
                  </a:moveTo>
                  <a:cubicBezTo>
                    <a:pt x="41" y="64"/>
                    <a:pt x="61" y="63"/>
                    <a:pt x="56" y="51"/>
                  </a:cubicBezTo>
                  <a:cubicBezTo>
                    <a:pt x="74" y="44"/>
                    <a:pt x="62" y="23"/>
                    <a:pt x="72" y="11"/>
                  </a:cubicBezTo>
                  <a:lnTo>
                    <a:pt x="72" y="4"/>
                  </a:lnTo>
                  <a:cubicBezTo>
                    <a:pt x="63" y="0"/>
                    <a:pt x="63" y="11"/>
                    <a:pt x="59" y="14"/>
                  </a:cubicBezTo>
                  <a:cubicBezTo>
                    <a:pt x="54" y="24"/>
                    <a:pt x="65" y="43"/>
                    <a:pt x="47" y="41"/>
                  </a:cubicBezTo>
                  <a:cubicBezTo>
                    <a:pt x="48" y="53"/>
                    <a:pt x="35" y="54"/>
                    <a:pt x="35" y="65"/>
                  </a:cubicBezTo>
                  <a:cubicBezTo>
                    <a:pt x="27" y="63"/>
                    <a:pt x="26" y="72"/>
                    <a:pt x="23" y="74"/>
                  </a:cubicBezTo>
                  <a:cubicBezTo>
                    <a:pt x="20" y="71"/>
                    <a:pt x="15" y="68"/>
                    <a:pt x="11" y="72"/>
                  </a:cubicBezTo>
                  <a:cubicBezTo>
                    <a:pt x="10" y="78"/>
                    <a:pt x="0" y="77"/>
                    <a:pt x="7" y="84"/>
                  </a:cubicBezTo>
                  <a:lnTo>
                    <a:pt x="24" y="95"/>
                  </a:lnTo>
                  <a:cubicBezTo>
                    <a:pt x="36" y="89"/>
                    <a:pt x="39" y="84"/>
                    <a:pt x="47" y="76"/>
                  </a:cubicBezTo>
                  <a:close/>
                </a:path>
              </a:pathLst>
            </a:custGeom>
            <a:solidFill>
              <a:srgbClr val="000000"/>
            </a:solidFill>
            <a:ln w="0">
              <a:solidFill>
                <a:srgbClr val="000000"/>
              </a:solidFill>
              <a:round/>
            </a:ln>
          </p:spPr>
          <p:txBody>
            <a:bodyPr/>
            <a:lstStyle/>
            <a:p>
              <a:endParaRPr lang="zh-CN" altLang="en-US"/>
            </a:p>
          </p:txBody>
        </p:sp>
        <p:sp>
          <p:nvSpPr>
            <p:cNvPr id="15380" name="Freeform 154"/>
            <p:cNvSpPr/>
            <p:nvPr/>
          </p:nvSpPr>
          <p:spPr bwMode="auto">
            <a:xfrm flipV="1">
              <a:off x="4706" y="2183"/>
              <a:ext cx="172" cy="206"/>
            </a:xfrm>
            <a:custGeom>
              <a:avLst/>
              <a:gdLst>
                <a:gd name="T0" fmla="*/ 139 w 172"/>
                <a:gd name="T1" fmla="*/ 198 h 206"/>
                <a:gd name="T2" fmla="*/ 168 w 172"/>
                <a:gd name="T3" fmla="*/ 122 h 206"/>
                <a:gd name="T4" fmla="*/ 86 w 172"/>
                <a:gd name="T5" fmla="*/ 4 h 206"/>
                <a:gd name="T6" fmla="*/ 30 w 172"/>
                <a:gd name="T7" fmla="*/ 11 h 206"/>
                <a:gd name="T8" fmla="*/ 7 w 172"/>
                <a:gd name="T9" fmla="*/ 80 h 206"/>
                <a:gd name="T10" fmla="*/ 49 w 172"/>
                <a:gd name="T11" fmla="*/ 168 h 206"/>
                <a:gd name="T12" fmla="*/ 118 w 172"/>
                <a:gd name="T13" fmla="*/ 206 h 206"/>
                <a:gd name="T14" fmla="*/ 139 w 172"/>
                <a:gd name="T15" fmla="*/ 198 h 206"/>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206"/>
                <a:gd name="T26" fmla="*/ 172 w 172"/>
                <a:gd name="T27" fmla="*/ 206 h 2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206">
                  <a:moveTo>
                    <a:pt x="139" y="198"/>
                  </a:moveTo>
                  <a:cubicBezTo>
                    <a:pt x="160" y="179"/>
                    <a:pt x="172" y="153"/>
                    <a:pt x="168" y="122"/>
                  </a:cubicBezTo>
                  <a:cubicBezTo>
                    <a:pt x="163" y="73"/>
                    <a:pt x="127" y="34"/>
                    <a:pt x="86" y="4"/>
                  </a:cubicBezTo>
                  <a:cubicBezTo>
                    <a:pt x="67" y="2"/>
                    <a:pt x="45" y="0"/>
                    <a:pt x="30" y="11"/>
                  </a:cubicBezTo>
                  <a:cubicBezTo>
                    <a:pt x="10" y="27"/>
                    <a:pt x="0" y="55"/>
                    <a:pt x="7" y="80"/>
                  </a:cubicBezTo>
                  <a:cubicBezTo>
                    <a:pt x="14" y="113"/>
                    <a:pt x="19" y="149"/>
                    <a:pt x="49" y="168"/>
                  </a:cubicBezTo>
                  <a:cubicBezTo>
                    <a:pt x="61" y="197"/>
                    <a:pt x="91" y="204"/>
                    <a:pt x="118" y="206"/>
                  </a:cubicBezTo>
                  <a:cubicBezTo>
                    <a:pt x="127" y="203"/>
                    <a:pt x="130" y="200"/>
                    <a:pt x="139" y="198"/>
                  </a:cubicBezTo>
                  <a:close/>
                </a:path>
              </a:pathLst>
            </a:custGeom>
            <a:solidFill>
              <a:srgbClr val="000000"/>
            </a:solidFill>
            <a:ln w="0">
              <a:solidFill>
                <a:srgbClr val="000000"/>
              </a:solidFill>
              <a:round/>
            </a:ln>
          </p:spPr>
          <p:txBody>
            <a:bodyPr/>
            <a:lstStyle/>
            <a:p>
              <a:endParaRPr lang="zh-CN" altLang="en-US"/>
            </a:p>
          </p:txBody>
        </p:sp>
        <p:sp>
          <p:nvSpPr>
            <p:cNvPr id="15381" name="Freeform 155"/>
            <p:cNvSpPr/>
            <p:nvPr/>
          </p:nvSpPr>
          <p:spPr bwMode="auto">
            <a:xfrm flipV="1">
              <a:off x="4610" y="2176"/>
              <a:ext cx="115" cy="133"/>
            </a:xfrm>
            <a:custGeom>
              <a:avLst/>
              <a:gdLst>
                <a:gd name="T0" fmla="*/ 113 w 115"/>
                <a:gd name="T1" fmla="*/ 113 h 133"/>
                <a:gd name="T2" fmla="*/ 90 w 115"/>
                <a:gd name="T3" fmla="*/ 42 h 133"/>
                <a:gd name="T4" fmla="*/ 21 w 115"/>
                <a:gd name="T5" fmla="*/ 0 h 133"/>
                <a:gd name="T6" fmla="*/ 19 w 115"/>
                <a:gd name="T7" fmla="*/ 71 h 133"/>
                <a:gd name="T8" fmla="*/ 37 w 115"/>
                <a:gd name="T9" fmla="*/ 60 h 133"/>
                <a:gd name="T10" fmla="*/ 66 w 115"/>
                <a:gd name="T11" fmla="*/ 88 h 133"/>
                <a:gd name="T12" fmla="*/ 57 w 115"/>
                <a:gd name="T13" fmla="*/ 108 h 133"/>
                <a:gd name="T14" fmla="*/ 50 w 115"/>
                <a:gd name="T15" fmla="*/ 108 h 133"/>
                <a:gd name="T16" fmla="*/ 113 w 115"/>
                <a:gd name="T17" fmla="*/ 113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33"/>
                <a:gd name="T29" fmla="*/ 115 w 115"/>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33">
                  <a:moveTo>
                    <a:pt x="113" y="113"/>
                  </a:moveTo>
                  <a:cubicBezTo>
                    <a:pt x="115" y="87"/>
                    <a:pt x="98" y="66"/>
                    <a:pt x="90" y="42"/>
                  </a:cubicBezTo>
                  <a:cubicBezTo>
                    <a:pt x="70" y="21"/>
                    <a:pt x="48" y="9"/>
                    <a:pt x="21" y="0"/>
                  </a:cubicBezTo>
                  <a:cubicBezTo>
                    <a:pt x="0" y="18"/>
                    <a:pt x="11" y="49"/>
                    <a:pt x="19" y="71"/>
                  </a:cubicBezTo>
                  <a:cubicBezTo>
                    <a:pt x="20" y="68"/>
                    <a:pt x="28" y="58"/>
                    <a:pt x="37" y="60"/>
                  </a:cubicBezTo>
                  <a:cubicBezTo>
                    <a:pt x="51" y="63"/>
                    <a:pt x="58" y="76"/>
                    <a:pt x="66" y="88"/>
                  </a:cubicBezTo>
                  <a:cubicBezTo>
                    <a:pt x="69" y="96"/>
                    <a:pt x="66" y="107"/>
                    <a:pt x="57" y="108"/>
                  </a:cubicBezTo>
                  <a:lnTo>
                    <a:pt x="50" y="108"/>
                  </a:lnTo>
                  <a:cubicBezTo>
                    <a:pt x="64" y="125"/>
                    <a:pt x="100" y="133"/>
                    <a:pt x="113" y="113"/>
                  </a:cubicBezTo>
                  <a:close/>
                </a:path>
              </a:pathLst>
            </a:custGeom>
            <a:solidFill>
              <a:srgbClr val="FFFFFF"/>
            </a:solidFill>
            <a:ln w="0">
              <a:solidFill>
                <a:srgbClr val="FFFFFF"/>
              </a:solidFill>
              <a:round/>
            </a:ln>
          </p:spPr>
          <p:txBody>
            <a:bodyPr/>
            <a:lstStyle/>
            <a:p>
              <a:endParaRPr lang="zh-CN" altLang="en-US"/>
            </a:p>
          </p:txBody>
        </p:sp>
        <p:sp>
          <p:nvSpPr>
            <p:cNvPr id="15382" name="Freeform 156"/>
            <p:cNvSpPr/>
            <p:nvPr/>
          </p:nvSpPr>
          <p:spPr bwMode="auto">
            <a:xfrm flipV="1">
              <a:off x="4713" y="2196"/>
              <a:ext cx="151" cy="187"/>
            </a:xfrm>
            <a:custGeom>
              <a:avLst/>
              <a:gdLst>
                <a:gd name="T0" fmla="*/ 146 w 151"/>
                <a:gd name="T1" fmla="*/ 152 h 187"/>
                <a:gd name="T2" fmla="*/ 128 w 151"/>
                <a:gd name="T3" fmla="*/ 50 h 187"/>
                <a:gd name="T4" fmla="*/ 57 w 151"/>
                <a:gd name="T5" fmla="*/ 8 h 187"/>
                <a:gd name="T6" fmla="*/ 17 w 151"/>
                <a:gd name="T7" fmla="*/ 34 h 187"/>
                <a:gd name="T8" fmla="*/ 57 w 151"/>
                <a:gd name="T9" fmla="*/ 165 h 187"/>
                <a:gd name="T10" fmla="*/ 39 w 151"/>
                <a:gd name="T11" fmla="*/ 128 h 187"/>
                <a:gd name="T12" fmla="*/ 63 w 151"/>
                <a:gd name="T13" fmla="*/ 122 h 187"/>
                <a:gd name="T14" fmla="*/ 88 w 151"/>
                <a:gd name="T15" fmla="*/ 152 h 187"/>
                <a:gd name="T16" fmla="*/ 71 w 151"/>
                <a:gd name="T17" fmla="*/ 174 h 187"/>
                <a:gd name="T18" fmla="*/ 62 w 151"/>
                <a:gd name="T19" fmla="*/ 170 h 187"/>
                <a:gd name="T20" fmla="*/ 111 w 151"/>
                <a:gd name="T21" fmla="*/ 187 h 187"/>
                <a:gd name="T22" fmla="*/ 146 w 151"/>
                <a:gd name="T23" fmla="*/ 152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187"/>
                <a:gd name="T38" fmla="*/ 151 w 151"/>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187">
                  <a:moveTo>
                    <a:pt x="146" y="152"/>
                  </a:moveTo>
                  <a:cubicBezTo>
                    <a:pt x="150" y="117"/>
                    <a:pt x="151" y="79"/>
                    <a:pt x="128" y="50"/>
                  </a:cubicBezTo>
                  <a:cubicBezTo>
                    <a:pt x="108" y="33"/>
                    <a:pt x="89" y="0"/>
                    <a:pt x="57" y="8"/>
                  </a:cubicBezTo>
                  <a:cubicBezTo>
                    <a:pt x="39" y="7"/>
                    <a:pt x="27" y="20"/>
                    <a:pt x="17" y="34"/>
                  </a:cubicBezTo>
                  <a:cubicBezTo>
                    <a:pt x="0" y="83"/>
                    <a:pt x="20" y="134"/>
                    <a:pt x="57" y="165"/>
                  </a:cubicBezTo>
                  <a:cubicBezTo>
                    <a:pt x="51" y="152"/>
                    <a:pt x="35" y="146"/>
                    <a:pt x="39" y="128"/>
                  </a:cubicBezTo>
                  <a:cubicBezTo>
                    <a:pt x="44" y="118"/>
                    <a:pt x="56" y="117"/>
                    <a:pt x="63" y="122"/>
                  </a:cubicBezTo>
                  <a:cubicBezTo>
                    <a:pt x="75" y="131"/>
                    <a:pt x="84" y="139"/>
                    <a:pt x="88" y="152"/>
                  </a:cubicBezTo>
                  <a:cubicBezTo>
                    <a:pt x="90" y="162"/>
                    <a:pt x="78" y="170"/>
                    <a:pt x="71" y="174"/>
                  </a:cubicBezTo>
                  <a:cubicBezTo>
                    <a:pt x="68" y="173"/>
                    <a:pt x="65" y="171"/>
                    <a:pt x="62" y="170"/>
                  </a:cubicBezTo>
                  <a:cubicBezTo>
                    <a:pt x="71" y="186"/>
                    <a:pt x="93" y="185"/>
                    <a:pt x="111" y="187"/>
                  </a:cubicBezTo>
                  <a:cubicBezTo>
                    <a:pt x="128" y="181"/>
                    <a:pt x="135" y="167"/>
                    <a:pt x="146" y="152"/>
                  </a:cubicBezTo>
                  <a:close/>
                </a:path>
              </a:pathLst>
            </a:custGeom>
            <a:solidFill>
              <a:srgbClr val="FFFFFF"/>
            </a:solidFill>
            <a:ln w="0">
              <a:solidFill>
                <a:srgbClr val="FFFFFF"/>
              </a:solidFill>
              <a:round/>
            </a:ln>
          </p:spPr>
          <p:txBody>
            <a:bodyPr/>
            <a:lstStyle/>
            <a:p>
              <a:endParaRPr lang="zh-CN" altLang="en-US"/>
            </a:p>
          </p:txBody>
        </p:sp>
        <p:sp>
          <p:nvSpPr>
            <p:cNvPr id="15383" name="Freeform 157"/>
            <p:cNvSpPr/>
            <p:nvPr/>
          </p:nvSpPr>
          <p:spPr bwMode="auto">
            <a:xfrm flipV="1">
              <a:off x="4469" y="2244"/>
              <a:ext cx="51" cy="289"/>
            </a:xfrm>
            <a:custGeom>
              <a:avLst/>
              <a:gdLst>
                <a:gd name="T0" fmla="*/ 51 w 51"/>
                <a:gd name="T1" fmla="*/ 288 h 289"/>
                <a:gd name="T2" fmla="*/ 12 w 51"/>
                <a:gd name="T3" fmla="*/ 101 h 289"/>
                <a:gd name="T4" fmla="*/ 30 w 51"/>
                <a:gd name="T5" fmla="*/ 0 h 289"/>
                <a:gd name="T6" fmla="*/ 40 w 51"/>
                <a:gd name="T7" fmla="*/ 282 h 289"/>
                <a:gd name="T8" fmla="*/ 51 w 51"/>
                <a:gd name="T9" fmla="*/ 288 h 289"/>
                <a:gd name="T10" fmla="*/ 0 60000 65536"/>
                <a:gd name="T11" fmla="*/ 0 60000 65536"/>
                <a:gd name="T12" fmla="*/ 0 60000 65536"/>
                <a:gd name="T13" fmla="*/ 0 60000 65536"/>
                <a:gd name="T14" fmla="*/ 0 60000 65536"/>
                <a:gd name="T15" fmla="*/ 0 w 51"/>
                <a:gd name="T16" fmla="*/ 0 h 289"/>
                <a:gd name="T17" fmla="*/ 51 w 51"/>
                <a:gd name="T18" fmla="*/ 289 h 289"/>
              </a:gdLst>
              <a:ahLst/>
              <a:cxnLst>
                <a:cxn ang="T10">
                  <a:pos x="T0" y="T1"/>
                </a:cxn>
                <a:cxn ang="T11">
                  <a:pos x="T2" y="T3"/>
                </a:cxn>
                <a:cxn ang="T12">
                  <a:pos x="T4" y="T5"/>
                </a:cxn>
                <a:cxn ang="T13">
                  <a:pos x="T6" y="T7"/>
                </a:cxn>
                <a:cxn ang="T14">
                  <a:pos x="T8" y="T9"/>
                </a:cxn>
              </a:cxnLst>
              <a:rect l="T15" t="T16" r="T17" b="T18"/>
              <a:pathLst>
                <a:path w="51" h="289">
                  <a:moveTo>
                    <a:pt x="51" y="288"/>
                  </a:moveTo>
                  <a:cubicBezTo>
                    <a:pt x="16" y="236"/>
                    <a:pt x="13" y="159"/>
                    <a:pt x="12" y="101"/>
                  </a:cubicBezTo>
                  <a:cubicBezTo>
                    <a:pt x="15" y="68"/>
                    <a:pt x="24" y="33"/>
                    <a:pt x="30" y="0"/>
                  </a:cubicBezTo>
                  <a:cubicBezTo>
                    <a:pt x="0" y="86"/>
                    <a:pt x="3" y="200"/>
                    <a:pt x="40" y="282"/>
                  </a:cubicBezTo>
                  <a:cubicBezTo>
                    <a:pt x="43" y="285"/>
                    <a:pt x="46" y="289"/>
                    <a:pt x="51" y="288"/>
                  </a:cubicBezTo>
                  <a:close/>
                </a:path>
              </a:pathLst>
            </a:custGeom>
            <a:solidFill>
              <a:srgbClr val="808080"/>
            </a:solidFill>
            <a:ln w="0">
              <a:solidFill>
                <a:srgbClr val="808080"/>
              </a:solidFill>
              <a:round/>
            </a:ln>
          </p:spPr>
          <p:txBody>
            <a:bodyPr/>
            <a:lstStyle/>
            <a:p>
              <a:endParaRPr lang="zh-CN" altLang="en-US"/>
            </a:p>
          </p:txBody>
        </p:sp>
        <p:sp>
          <p:nvSpPr>
            <p:cNvPr id="15384" name="Freeform 158"/>
            <p:cNvSpPr/>
            <p:nvPr/>
          </p:nvSpPr>
          <p:spPr bwMode="auto">
            <a:xfrm flipV="1">
              <a:off x="5089" y="2267"/>
              <a:ext cx="76" cy="240"/>
            </a:xfrm>
            <a:custGeom>
              <a:avLst/>
              <a:gdLst>
                <a:gd name="T0" fmla="*/ 72 w 76"/>
                <a:gd name="T1" fmla="*/ 189 h 240"/>
                <a:gd name="T2" fmla="*/ 0 w 76"/>
                <a:gd name="T3" fmla="*/ 0 h 240"/>
                <a:gd name="T4" fmla="*/ 62 w 76"/>
                <a:gd name="T5" fmla="*/ 234 h 240"/>
                <a:gd name="T6" fmla="*/ 63 w 76"/>
                <a:gd name="T7" fmla="*/ 240 h 240"/>
                <a:gd name="T8" fmla="*/ 72 w 76"/>
                <a:gd name="T9" fmla="*/ 189 h 240"/>
                <a:gd name="T10" fmla="*/ 0 60000 65536"/>
                <a:gd name="T11" fmla="*/ 0 60000 65536"/>
                <a:gd name="T12" fmla="*/ 0 60000 65536"/>
                <a:gd name="T13" fmla="*/ 0 60000 65536"/>
                <a:gd name="T14" fmla="*/ 0 60000 65536"/>
                <a:gd name="T15" fmla="*/ 0 w 76"/>
                <a:gd name="T16" fmla="*/ 0 h 240"/>
                <a:gd name="T17" fmla="*/ 76 w 76"/>
                <a:gd name="T18" fmla="*/ 240 h 240"/>
              </a:gdLst>
              <a:ahLst/>
              <a:cxnLst>
                <a:cxn ang="T10">
                  <a:pos x="T0" y="T1"/>
                </a:cxn>
                <a:cxn ang="T11">
                  <a:pos x="T2" y="T3"/>
                </a:cxn>
                <a:cxn ang="T12">
                  <a:pos x="T4" y="T5"/>
                </a:cxn>
                <a:cxn ang="T13">
                  <a:pos x="T6" y="T7"/>
                </a:cxn>
                <a:cxn ang="T14">
                  <a:pos x="T8" y="T9"/>
                </a:cxn>
              </a:cxnLst>
              <a:rect l="T15" t="T16" r="T17" b="T18"/>
              <a:pathLst>
                <a:path w="76" h="240">
                  <a:moveTo>
                    <a:pt x="72" y="189"/>
                  </a:moveTo>
                  <a:cubicBezTo>
                    <a:pt x="63" y="119"/>
                    <a:pt x="39" y="56"/>
                    <a:pt x="0" y="0"/>
                  </a:cubicBezTo>
                  <a:cubicBezTo>
                    <a:pt x="37" y="71"/>
                    <a:pt x="76" y="147"/>
                    <a:pt x="62" y="234"/>
                  </a:cubicBezTo>
                  <a:lnTo>
                    <a:pt x="63" y="240"/>
                  </a:lnTo>
                  <a:cubicBezTo>
                    <a:pt x="73" y="227"/>
                    <a:pt x="69" y="205"/>
                    <a:pt x="72" y="189"/>
                  </a:cubicBezTo>
                  <a:close/>
                </a:path>
              </a:pathLst>
            </a:custGeom>
            <a:solidFill>
              <a:srgbClr val="808080"/>
            </a:solidFill>
            <a:ln w="0">
              <a:solidFill>
                <a:srgbClr val="808080"/>
              </a:solidFill>
              <a:round/>
            </a:ln>
          </p:spPr>
          <p:txBody>
            <a:bodyPr/>
            <a:lstStyle/>
            <a:p>
              <a:endParaRPr lang="zh-CN" altLang="en-US"/>
            </a:p>
          </p:txBody>
        </p:sp>
        <p:sp>
          <p:nvSpPr>
            <p:cNvPr id="15385" name="Freeform 159"/>
            <p:cNvSpPr/>
            <p:nvPr/>
          </p:nvSpPr>
          <p:spPr bwMode="auto">
            <a:xfrm flipV="1">
              <a:off x="4413" y="2329"/>
              <a:ext cx="28" cy="161"/>
            </a:xfrm>
            <a:custGeom>
              <a:avLst/>
              <a:gdLst>
                <a:gd name="T0" fmla="*/ 22 w 28"/>
                <a:gd name="T1" fmla="*/ 158 h 161"/>
                <a:gd name="T2" fmla="*/ 24 w 28"/>
                <a:gd name="T3" fmla="*/ 10 h 161"/>
                <a:gd name="T4" fmla="*/ 28 w 28"/>
                <a:gd name="T5" fmla="*/ 0 h 161"/>
                <a:gd name="T6" fmla="*/ 12 w 28"/>
                <a:gd name="T7" fmla="*/ 152 h 161"/>
                <a:gd name="T8" fmla="*/ 22 w 28"/>
                <a:gd name="T9" fmla="*/ 158 h 161"/>
                <a:gd name="T10" fmla="*/ 0 60000 65536"/>
                <a:gd name="T11" fmla="*/ 0 60000 65536"/>
                <a:gd name="T12" fmla="*/ 0 60000 65536"/>
                <a:gd name="T13" fmla="*/ 0 60000 65536"/>
                <a:gd name="T14" fmla="*/ 0 60000 65536"/>
                <a:gd name="T15" fmla="*/ 0 w 28"/>
                <a:gd name="T16" fmla="*/ 0 h 161"/>
                <a:gd name="T17" fmla="*/ 28 w 28"/>
                <a:gd name="T18" fmla="*/ 161 h 161"/>
              </a:gdLst>
              <a:ahLst/>
              <a:cxnLst>
                <a:cxn ang="T10">
                  <a:pos x="T0" y="T1"/>
                </a:cxn>
                <a:cxn ang="T11">
                  <a:pos x="T2" y="T3"/>
                </a:cxn>
                <a:cxn ang="T12">
                  <a:pos x="T4" y="T5"/>
                </a:cxn>
                <a:cxn ang="T13">
                  <a:pos x="T6" y="T7"/>
                </a:cxn>
                <a:cxn ang="T14">
                  <a:pos x="T8" y="T9"/>
                </a:cxn>
              </a:cxnLst>
              <a:rect l="T15" t="T16" r="T17" b="T18"/>
              <a:pathLst>
                <a:path w="28" h="161">
                  <a:moveTo>
                    <a:pt x="22" y="158"/>
                  </a:moveTo>
                  <a:cubicBezTo>
                    <a:pt x="3" y="113"/>
                    <a:pt x="8" y="55"/>
                    <a:pt x="24" y="10"/>
                  </a:cubicBezTo>
                  <a:lnTo>
                    <a:pt x="28" y="0"/>
                  </a:lnTo>
                  <a:cubicBezTo>
                    <a:pt x="1" y="42"/>
                    <a:pt x="0" y="107"/>
                    <a:pt x="12" y="152"/>
                  </a:cubicBezTo>
                  <a:cubicBezTo>
                    <a:pt x="15" y="155"/>
                    <a:pt x="17" y="161"/>
                    <a:pt x="22" y="158"/>
                  </a:cubicBezTo>
                  <a:close/>
                </a:path>
              </a:pathLst>
            </a:custGeom>
            <a:solidFill>
              <a:srgbClr val="808080"/>
            </a:solidFill>
            <a:ln w="0">
              <a:solidFill>
                <a:srgbClr val="808080"/>
              </a:solidFill>
              <a:round/>
            </a:ln>
          </p:spPr>
          <p:txBody>
            <a:bodyPr/>
            <a:lstStyle/>
            <a:p>
              <a:endParaRPr lang="zh-CN" altLang="en-US"/>
            </a:p>
          </p:txBody>
        </p:sp>
        <p:sp>
          <p:nvSpPr>
            <p:cNvPr id="15386" name="Freeform 160"/>
            <p:cNvSpPr/>
            <p:nvPr/>
          </p:nvSpPr>
          <p:spPr bwMode="auto">
            <a:xfrm flipV="1">
              <a:off x="5164" y="2358"/>
              <a:ext cx="41" cy="100"/>
            </a:xfrm>
            <a:custGeom>
              <a:avLst/>
              <a:gdLst>
                <a:gd name="T0" fmla="*/ 41 w 41"/>
                <a:gd name="T1" fmla="*/ 96 h 100"/>
                <a:gd name="T2" fmla="*/ 0 w 41"/>
                <a:gd name="T3" fmla="*/ 0 h 100"/>
                <a:gd name="T4" fmla="*/ 37 w 41"/>
                <a:gd name="T5" fmla="*/ 99 h 100"/>
                <a:gd name="T6" fmla="*/ 41 w 41"/>
                <a:gd name="T7" fmla="*/ 96 h 100"/>
                <a:gd name="T8" fmla="*/ 0 60000 65536"/>
                <a:gd name="T9" fmla="*/ 0 60000 65536"/>
                <a:gd name="T10" fmla="*/ 0 60000 65536"/>
                <a:gd name="T11" fmla="*/ 0 60000 65536"/>
                <a:gd name="T12" fmla="*/ 0 w 41"/>
                <a:gd name="T13" fmla="*/ 0 h 100"/>
                <a:gd name="T14" fmla="*/ 41 w 41"/>
                <a:gd name="T15" fmla="*/ 100 h 100"/>
              </a:gdLst>
              <a:ahLst/>
              <a:cxnLst>
                <a:cxn ang="T8">
                  <a:pos x="T0" y="T1"/>
                </a:cxn>
                <a:cxn ang="T9">
                  <a:pos x="T2" y="T3"/>
                </a:cxn>
                <a:cxn ang="T10">
                  <a:pos x="T4" y="T5"/>
                </a:cxn>
                <a:cxn ang="T11">
                  <a:pos x="T6" y="T7"/>
                </a:cxn>
              </a:cxnLst>
              <a:rect l="T12" t="T13" r="T14" b="T15"/>
              <a:pathLst>
                <a:path w="41" h="100">
                  <a:moveTo>
                    <a:pt x="41" y="96"/>
                  </a:moveTo>
                  <a:cubicBezTo>
                    <a:pt x="34" y="62"/>
                    <a:pt x="12" y="32"/>
                    <a:pt x="0" y="0"/>
                  </a:cubicBezTo>
                  <a:cubicBezTo>
                    <a:pt x="6" y="36"/>
                    <a:pt x="30" y="64"/>
                    <a:pt x="37" y="99"/>
                  </a:cubicBezTo>
                  <a:cubicBezTo>
                    <a:pt x="40" y="100"/>
                    <a:pt x="40" y="97"/>
                    <a:pt x="41" y="96"/>
                  </a:cubicBezTo>
                  <a:close/>
                </a:path>
              </a:pathLst>
            </a:custGeom>
            <a:solidFill>
              <a:srgbClr val="808080"/>
            </a:solidFill>
            <a:ln w="0">
              <a:solidFill>
                <a:srgbClr val="808080"/>
              </a:solidFill>
              <a:round/>
            </a:ln>
          </p:spPr>
          <p:txBody>
            <a:bodyPr/>
            <a:lstStyle/>
            <a:p>
              <a:endParaRPr lang="zh-CN" altLang="en-US"/>
            </a:p>
          </p:txBody>
        </p:sp>
        <p:sp>
          <p:nvSpPr>
            <p:cNvPr id="15387" name="Freeform 161"/>
            <p:cNvSpPr/>
            <p:nvPr/>
          </p:nvSpPr>
          <p:spPr bwMode="auto">
            <a:xfrm flipV="1">
              <a:off x="4708" y="2380"/>
              <a:ext cx="157" cy="159"/>
            </a:xfrm>
            <a:custGeom>
              <a:avLst/>
              <a:gdLst>
                <a:gd name="T0" fmla="*/ 12 w 157"/>
                <a:gd name="T1" fmla="*/ 157 h 159"/>
                <a:gd name="T2" fmla="*/ 28 w 157"/>
                <a:gd name="T3" fmla="*/ 134 h 159"/>
                <a:gd name="T4" fmla="*/ 110 w 157"/>
                <a:gd name="T5" fmla="*/ 125 h 159"/>
                <a:gd name="T6" fmla="*/ 97 w 157"/>
                <a:gd name="T7" fmla="*/ 122 h 159"/>
                <a:gd name="T8" fmla="*/ 151 w 157"/>
                <a:gd name="T9" fmla="*/ 0 h 159"/>
                <a:gd name="T10" fmla="*/ 120 w 157"/>
                <a:gd name="T11" fmla="*/ 86 h 159"/>
                <a:gd name="T12" fmla="*/ 24 w 157"/>
                <a:gd name="T13" fmla="*/ 127 h 159"/>
                <a:gd name="T14" fmla="*/ 1 w 157"/>
                <a:gd name="T15" fmla="*/ 150 h 159"/>
                <a:gd name="T16" fmla="*/ 12 w 157"/>
                <a:gd name="T17" fmla="*/ 157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159"/>
                <a:gd name="T29" fmla="*/ 157 w 157"/>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159">
                  <a:moveTo>
                    <a:pt x="12" y="157"/>
                  </a:moveTo>
                  <a:cubicBezTo>
                    <a:pt x="8" y="147"/>
                    <a:pt x="21" y="137"/>
                    <a:pt x="28" y="134"/>
                  </a:cubicBezTo>
                  <a:cubicBezTo>
                    <a:pt x="53" y="122"/>
                    <a:pt x="87" y="139"/>
                    <a:pt x="110" y="125"/>
                  </a:cubicBezTo>
                  <a:lnTo>
                    <a:pt x="97" y="122"/>
                  </a:lnTo>
                  <a:cubicBezTo>
                    <a:pt x="136" y="92"/>
                    <a:pt x="157" y="47"/>
                    <a:pt x="151" y="0"/>
                  </a:cubicBezTo>
                  <a:cubicBezTo>
                    <a:pt x="143" y="30"/>
                    <a:pt x="139" y="61"/>
                    <a:pt x="120" y="86"/>
                  </a:cubicBezTo>
                  <a:cubicBezTo>
                    <a:pt x="98" y="119"/>
                    <a:pt x="60" y="128"/>
                    <a:pt x="24" y="127"/>
                  </a:cubicBezTo>
                  <a:cubicBezTo>
                    <a:pt x="15" y="131"/>
                    <a:pt x="2" y="138"/>
                    <a:pt x="1" y="150"/>
                  </a:cubicBezTo>
                  <a:cubicBezTo>
                    <a:pt x="0" y="155"/>
                    <a:pt x="7" y="159"/>
                    <a:pt x="12" y="157"/>
                  </a:cubicBezTo>
                  <a:close/>
                </a:path>
              </a:pathLst>
            </a:custGeom>
            <a:solidFill>
              <a:srgbClr val="000000"/>
            </a:solidFill>
            <a:ln w="0">
              <a:solidFill>
                <a:srgbClr val="000000"/>
              </a:solidFill>
              <a:round/>
            </a:ln>
          </p:spPr>
          <p:txBody>
            <a:bodyPr/>
            <a:lstStyle/>
            <a:p>
              <a:endParaRPr lang="zh-CN" altLang="en-US"/>
            </a:p>
          </p:txBody>
        </p:sp>
        <p:sp>
          <p:nvSpPr>
            <p:cNvPr id="15388" name="Freeform 162"/>
            <p:cNvSpPr/>
            <p:nvPr/>
          </p:nvSpPr>
          <p:spPr bwMode="auto">
            <a:xfrm flipV="1">
              <a:off x="4571" y="2431"/>
              <a:ext cx="228" cy="272"/>
            </a:xfrm>
            <a:custGeom>
              <a:avLst/>
              <a:gdLst>
                <a:gd name="T0" fmla="*/ 60 w 228"/>
                <a:gd name="T1" fmla="*/ 243 h 272"/>
                <a:gd name="T2" fmla="*/ 204 w 228"/>
                <a:gd name="T3" fmla="*/ 255 h 272"/>
                <a:gd name="T4" fmla="*/ 227 w 228"/>
                <a:gd name="T5" fmla="*/ 173 h 272"/>
                <a:gd name="T6" fmla="*/ 169 w 228"/>
                <a:gd name="T7" fmla="*/ 30 h 272"/>
                <a:gd name="T8" fmla="*/ 27 w 228"/>
                <a:gd name="T9" fmla="*/ 30 h 272"/>
                <a:gd name="T10" fmla="*/ 18 w 228"/>
                <a:gd name="T11" fmla="*/ 58 h 272"/>
                <a:gd name="T12" fmla="*/ 27 w 228"/>
                <a:gd name="T13" fmla="*/ 63 h 272"/>
                <a:gd name="T14" fmla="*/ 43 w 228"/>
                <a:gd name="T15" fmla="*/ 169 h 272"/>
                <a:gd name="T16" fmla="*/ 15 w 228"/>
                <a:gd name="T17" fmla="*/ 216 h 272"/>
                <a:gd name="T18" fmla="*/ 10 w 228"/>
                <a:gd name="T19" fmla="*/ 246 h 272"/>
                <a:gd name="T20" fmla="*/ 21 w 228"/>
                <a:gd name="T21" fmla="*/ 269 h 272"/>
                <a:gd name="T22" fmla="*/ 60 w 228"/>
                <a:gd name="T23" fmla="*/ 243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272"/>
                <a:gd name="T38" fmla="*/ 228 w 228"/>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272">
                  <a:moveTo>
                    <a:pt x="60" y="243"/>
                  </a:moveTo>
                  <a:cubicBezTo>
                    <a:pt x="109" y="221"/>
                    <a:pt x="156" y="272"/>
                    <a:pt x="204" y="255"/>
                  </a:cubicBezTo>
                  <a:cubicBezTo>
                    <a:pt x="224" y="232"/>
                    <a:pt x="221" y="201"/>
                    <a:pt x="227" y="173"/>
                  </a:cubicBezTo>
                  <a:cubicBezTo>
                    <a:pt x="228" y="121"/>
                    <a:pt x="222" y="56"/>
                    <a:pt x="169" y="30"/>
                  </a:cubicBezTo>
                  <a:cubicBezTo>
                    <a:pt x="123" y="7"/>
                    <a:pt x="72" y="0"/>
                    <a:pt x="27" y="30"/>
                  </a:cubicBezTo>
                  <a:cubicBezTo>
                    <a:pt x="18" y="37"/>
                    <a:pt x="18" y="47"/>
                    <a:pt x="18" y="58"/>
                  </a:cubicBezTo>
                  <a:lnTo>
                    <a:pt x="27" y="63"/>
                  </a:lnTo>
                  <a:cubicBezTo>
                    <a:pt x="34" y="97"/>
                    <a:pt x="48" y="131"/>
                    <a:pt x="43" y="169"/>
                  </a:cubicBezTo>
                  <a:cubicBezTo>
                    <a:pt x="39" y="189"/>
                    <a:pt x="0" y="194"/>
                    <a:pt x="15" y="216"/>
                  </a:cubicBezTo>
                  <a:cubicBezTo>
                    <a:pt x="12" y="227"/>
                    <a:pt x="24" y="245"/>
                    <a:pt x="10" y="246"/>
                  </a:cubicBezTo>
                  <a:cubicBezTo>
                    <a:pt x="9" y="254"/>
                    <a:pt x="13" y="263"/>
                    <a:pt x="21" y="269"/>
                  </a:cubicBezTo>
                  <a:cubicBezTo>
                    <a:pt x="39" y="269"/>
                    <a:pt x="45" y="248"/>
                    <a:pt x="60" y="243"/>
                  </a:cubicBezTo>
                  <a:close/>
                </a:path>
              </a:pathLst>
            </a:custGeom>
            <a:solidFill>
              <a:srgbClr val="000000"/>
            </a:solidFill>
            <a:ln w="0">
              <a:solidFill>
                <a:srgbClr val="000000"/>
              </a:solidFill>
              <a:round/>
            </a:ln>
          </p:spPr>
          <p:txBody>
            <a:bodyPr/>
            <a:lstStyle/>
            <a:p>
              <a:endParaRPr lang="zh-CN" altLang="en-US"/>
            </a:p>
          </p:txBody>
        </p:sp>
        <p:sp>
          <p:nvSpPr>
            <p:cNvPr id="15389" name="Freeform 163"/>
            <p:cNvSpPr/>
            <p:nvPr/>
          </p:nvSpPr>
          <p:spPr bwMode="auto">
            <a:xfrm flipV="1">
              <a:off x="4593" y="2453"/>
              <a:ext cx="204" cy="78"/>
            </a:xfrm>
            <a:custGeom>
              <a:avLst/>
              <a:gdLst>
                <a:gd name="T0" fmla="*/ 159 w 204"/>
                <a:gd name="T1" fmla="*/ 77 h 78"/>
                <a:gd name="T2" fmla="*/ 186 w 204"/>
                <a:gd name="T3" fmla="*/ 48 h 78"/>
                <a:gd name="T4" fmla="*/ 136 w 204"/>
                <a:gd name="T5" fmla="*/ 4 h 78"/>
                <a:gd name="T6" fmla="*/ 6 w 204"/>
                <a:gd name="T7" fmla="*/ 31 h 78"/>
                <a:gd name="T8" fmla="*/ 0 w 204"/>
                <a:gd name="T9" fmla="*/ 41 h 78"/>
                <a:gd name="T10" fmla="*/ 5 w 204"/>
                <a:gd name="T11" fmla="*/ 78 h 78"/>
                <a:gd name="T12" fmla="*/ 159 w 204"/>
                <a:gd name="T13" fmla="*/ 77 h 78"/>
                <a:gd name="T14" fmla="*/ 0 60000 65536"/>
                <a:gd name="T15" fmla="*/ 0 60000 65536"/>
                <a:gd name="T16" fmla="*/ 0 60000 65536"/>
                <a:gd name="T17" fmla="*/ 0 60000 65536"/>
                <a:gd name="T18" fmla="*/ 0 60000 65536"/>
                <a:gd name="T19" fmla="*/ 0 60000 65536"/>
                <a:gd name="T20" fmla="*/ 0 60000 65536"/>
                <a:gd name="T21" fmla="*/ 0 w 204"/>
                <a:gd name="T22" fmla="*/ 0 h 78"/>
                <a:gd name="T23" fmla="*/ 204 w 20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78">
                  <a:moveTo>
                    <a:pt x="159" y="77"/>
                  </a:moveTo>
                  <a:cubicBezTo>
                    <a:pt x="175" y="78"/>
                    <a:pt x="181" y="60"/>
                    <a:pt x="186" y="48"/>
                  </a:cubicBezTo>
                  <a:cubicBezTo>
                    <a:pt x="204" y="12"/>
                    <a:pt x="153" y="18"/>
                    <a:pt x="136" y="4"/>
                  </a:cubicBezTo>
                  <a:cubicBezTo>
                    <a:pt x="91" y="0"/>
                    <a:pt x="41" y="0"/>
                    <a:pt x="6" y="31"/>
                  </a:cubicBezTo>
                  <a:cubicBezTo>
                    <a:pt x="2" y="33"/>
                    <a:pt x="6" y="40"/>
                    <a:pt x="0" y="41"/>
                  </a:cubicBezTo>
                  <a:cubicBezTo>
                    <a:pt x="0" y="52"/>
                    <a:pt x="1" y="67"/>
                    <a:pt x="5" y="78"/>
                  </a:cubicBezTo>
                  <a:cubicBezTo>
                    <a:pt x="49" y="35"/>
                    <a:pt x="110" y="62"/>
                    <a:pt x="159" y="77"/>
                  </a:cubicBezTo>
                  <a:close/>
                </a:path>
              </a:pathLst>
            </a:custGeom>
            <a:solidFill>
              <a:srgbClr val="FFFFFF"/>
            </a:solidFill>
            <a:ln w="0">
              <a:solidFill>
                <a:srgbClr val="FFFFFF"/>
              </a:solidFill>
              <a:round/>
            </a:ln>
          </p:spPr>
          <p:txBody>
            <a:bodyPr/>
            <a:lstStyle/>
            <a:p>
              <a:endParaRPr lang="zh-CN" altLang="en-US"/>
            </a:p>
          </p:txBody>
        </p:sp>
        <p:sp>
          <p:nvSpPr>
            <p:cNvPr id="15390" name="Freeform 164"/>
            <p:cNvSpPr/>
            <p:nvPr/>
          </p:nvSpPr>
          <p:spPr bwMode="auto">
            <a:xfrm flipV="1">
              <a:off x="4929" y="2510"/>
              <a:ext cx="63" cy="69"/>
            </a:xfrm>
            <a:custGeom>
              <a:avLst/>
              <a:gdLst>
                <a:gd name="T0" fmla="*/ 60 w 63"/>
                <a:gd name="T1" fmla="*/ 66 h 69"/>
                <a:gd name="T2" fmla="*/ 48 w 63"/>
                <a:gd name="T3" fmla="*/ 59 h 69"/>
                <a:gd name="T4" fmla="*/ 27 w 63"/>
                <a:gd name="T5" fmla="*/ 42 h 69"/>
                <a:gd name="T6" fmla="*/ 41 w 63"/>
                <a:gd name="T7" fmla="*/ 9 h 69"/>
                <a:gd name="T8" fmla="*/ 32 w 63"/>
                <a:gd name="T9" fmla="*/ 6 h 69"/>
                <a:gd name="T10" fmla="*/ 24 w 63"/>
                <a:gd name="T11" fmla="*/ 27 h 69"/>
                <a:gd name="T12" fmla="*/ 9 w 63"/>
                <a:gd name="T13" fmla="*/ 13 h 69"/>
                <a:gd name="T14" fmla="*/ 7 w 63"/>
                <a:gd name="T15" fmla="*/ 0 h 69"/>
                <a:gd name="T16" fmla="*/ 0 w 63"/>
                <a:gd name="T17" fmla="*/ 3 h 69"/>
                <a:gd name="T18" fmla="*/ 57 w 63"/>
                <a:gd name="T19" fmla="*/ 69 h 69"/>
                <a:gd name="T20" fmla="*/ 60 w 63"/>
                <a:gd name="T21" fmla="*/ 66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9"/>
                <a:gd name="T35" fmla="*/ 63 w 63"/>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9">
                  <a:moveTo>
                    <a:pt x="60" y="66"/>
                  </a:moveTo>
                  <a:cubicBezTo>
                    <a:pt x="63" y="54"/>
                    <a:pt x="51" y="67"/>
                    <a:pt x="48" y="59"/>
                  </a:cubicBezTo>
                  <a:cubicBezTo>
                    <a:pt x="41" y="53"/>
                    <a:pt x="32" y="48"/>
                    <a:pt x="27" y="42"/>
                  </a:cubicBezTo>
                  <a:cubicBezTo>
                    <a:pt x="33" y="34"/>
                    <a:pt x="48" y="24"/>
                    <a:pt x="41" y="9"/>
                  </a:cubicBezTo>
                  <a:cubicBezTo>
                    <a:pt x="39" y="5"/>
                    <a:pt x="35" y="6"/>
                    <a:pt x="32" y="6"/>
                  </a:cubicBezTo>
                  <a:cubicBezTo>
                    <a:pt x="34" y="13"/>
                    <a:pt x="34" y="24"/>
                    <a:pt x="24" y="27"/>
                  </a:cubicBezTo>
                  <a:cubicBezTo>
                    <a:pt x="14" y="31"/>
                    <a:pt x="11" y="19"/>
                    <a:pt x="9" y="13"/>
                  </a:cubicBezTo>
                  <a:cubicBezTo>
                    <a:pt x="6" y="7"/>
                    <a:pt x="14" y="2"/>
                    <a:pt x="7" y="0"/>
                  </a:cubicBezTo>
                  <a:cubicBezTo>
                    <a:pt x="5" y="0"/>
                    <a:pt x="2" y="0"/>
                    <a:pt x="0" y="3"/>
                  </a:cubicBezTo>
                  <a:cubicBezTo>
                    <a:pt x="6" y="33"/>
                    <a:pt x="29" y="60"/>
                    <a:pt x="57" y="69"/>
                  </a:cubicBezTo>
                  <a:lnTo>
                    <a:pt x="60" y="66"/>
                  </a:lnTo>
                  <a:close/>
                </a:path>
              </a:pathLst>
            </a:custGeom>
            <a:solidFill>
              <a:srgbClr val="000000"/>
            </a:solidFill>
            <a:ln w="0">
              <a:solidFill>
                <a:srgbClr val="000000"/>
              </a:solidFill>
              <a:round/>
            </a:ln>
          </p:spPr>
          <p:txBody>
            <a:bodyPr/>
            <a:lstStyle/>
            <a:p>
              <a:endParaRPr lang="zh-CN" altLang="en-US"/>
            </a:p>
          </p:txBody>
        </p:sp>
        <p:sp>
          <p:nvSpPr>
            <p:cNvPr id="15391" name="Freeform 165"/>
            <p:cNvSpPr/>
            <p:nvPr/>
          </p:nvSpPr>
          <p:spPr bwMode="auto">
            <a:xfrm flipV="1">
              <a:off x="4664" y="2567"/>
              <a:ext cx="121" cy="81"/>
            </a:xfrm>
            <a:custGeom>
              <a:avLst/>
              <a:gdLst>
                <a:gd name="T0" fmla="*/ 121 w 121"/>
                <a:gd name="T1" fmla="*/ 79 h 81"/>
                <a:gd name="T2" fmla="*/ 114 w 121"/>
                <a:gd name="T3" fmla="*/ 33 h 81"/>
                <a:gd name="T4" fmla="*/ 25 w 121"/>
                <a:gd name="T5" fmla="*/ 3 h 81"/>
                <a:gd name="T6" fmla="*/ 0 w 121"/>
                <a:gd name="T7" fmla="*/ 47 h 81"/>
                <a:gd name="T8" fmla="*/ 39 w 121"/>
                <a:gd name="T9" fmla="*/ 73 h 81"/>
                <a:gd name="T10" fmla="*/ 66 w 121"/>
                <a:gd name="T11" fmla="*/ 75 h 81"/>
                <a:gd name="T12" fmla="*/ 26 w 121"/>
                <a:gd name="T13" fmla="*/ 44 h 81"/>
                <a:gd name="T14" fmla="*/ 36 w 121"/>
                <a:gd name="T15" fmla="*/ 37 h 81"/>
                <a:gd name="T16" fmla="*/ 68 w 121"/>
                <a:gd name="T17" fmla="*/ 57 h 81"/>
                <a:gd name="T18" fmla="*/ 91 w 121"/>
                <a:gd name="T19" fmla="*/ 72 h 81"/>
                <a:gd name="T20" fmla="*/ 121 w 121"/>
                <a:gd name="T21" fmla="*/ 79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81"/>
                <a:gd name="T35" fmla="*/ 121 w 121"/>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81">
                  <a:moveTo>
                    <a:pt x="121" y="79"/>
                  </a:moveTo>
                  <a:cubicBezTo>
                    <a:pt x="118" y="61"/>
                    <a:pt x="121" y="48"/>
                    <a:pt x="114" y="33"/>
                  </a:cubicBezTo>
                  <a:cubicBezTo>
                    <a:pt x="87" y="15"/>
                    <a:pt x="58" y="0"/>
                    <a:pt x="25" y="3"/>
                  </a:cubicBezTo>
                  <a:cubicBezTo>
                    <a:pt x="6" y="15"/>
                    <a:pt x="21" y="40"/>
                    <a:pt x="0" y="47"/>
                  </a:cubicBezTo>
                  <a:cubicBezTo>
                    <a:pt x="7" y="61"/>
                    <a:pt x="25" y="67"/>
                    <a:pt x="39" y="73"/>
                  </a:cubicBezTo>
                  <a:cubicBezTo>
                    <a:pt x="48" y="73"/>
                    <a:pt x="57" y="78"/>
                    <a:pt x="66" y="75"/>
                  </a:cubicBezTo>
                  <a:cubicBezTo>
                    <a:pt x="49" y="71"/>
                    <a:pt x="38" y="54"/>
                    <a:pt x="26" y="44"/>
                  </a:cubicBezTo>
                  <a:cubicBezTo>
                    <a:pt x="23" y="40"/>
                    <a:pt x="31" y="32"/>
                    <a:pt x="36" y="37"/>
                  </a:cubicBezTo>
                  <a:cubicBezTo>
                    <a:pt x="45" y="49"/>
                    <a:pt x="54" y="57"/>
                    <a:pt x="68" y="57"/>
                  </a:cubicBezTo>
                  <a:cubicBezTo>
                    <a:pt x="70" y="71"/>
                    <a:pt x="83" y="63"/>
                    <a:pt x="91" y="72"/>
                  </a:cubicBezTo>
                  <a:cubicBezTo>
                    <a:pt x="100" y="76"/>
                    <a:pt x="114" y="81"/>
                    <a:pt x="121" y="79"/>
                  </a:cubicBezTo>
                  <a:close/>
                </a:path>
              </a:pathLst>
            </a:custGeom>
            <a:solidFill>
              <a:srgbClr val="FF4040"/>
            </a:solidFill>
            <a:ln w="0">
              <a:solidFill>
                <a:srgbClr val="FF4040"/>
              </a:solidFill>
              <a:round/>
            </a:ln>
          </p:spPr>
          <p:txBody>
            <a:bodyPr/>
            <a:lstStyle/>
            <a:p>
              <a:endParaRPr lang="zh-CN" altLang="en-US"/>
            </a:p>
          </p:txBody>
        </p:sp>
        <p:sp>
          <p:nvSpPr>
            <p:cNvPr id="15392" name="Freeform 166"/>
            <p:cNvSpPr/>
            <p:nvPr/>
          </p:nvSpPr>
          <p:spPr bwMode="auto">
            <a:xfrm flipV="1">
              <a:off x="4601" y="2631"/>
              <a:ext cx="172" cy="51"/>
            </a:xfrm>
            <a:custGeom>
              <a:avLst/>
              <a:gdLst>
                <a:gd name="T0" fmla="*/ 169 w 172"/>
                <a:gd name="T1" fmla="*/ 51 h 51"/>
                <a:gd name="T2" fmla="*/ 157 w 172"/>
                <a:gd name="T3" fmla="*/ 35 h 51"/>
                <a:gd name="T4" fmla="*/ 57 w 172"/>
                <a:gd name="T5" fmla="*/ 2 h 51"/>
                <a:gd name="T6" fmla="*/ 0 w 172"/>
                <a:gd name="T7" fmla="*/ 38 h 51"/>
                <a:gd name="T8" fmla="*/ 18 w 172"/>
                <a:gd name="T9" fmla="*/ 29 h 51"/>
                <a:gd name="T10" fmla="*/ 102 w 172"/>
                <a:gd name="T11" fmla="*/ 26 h 51"/>
                <a:gd name="T12" fmla="*/ 169 w 172"/>
                <a:gd name="T13" fmla="*/ 51 h 51"/>
                <a:gd name="T14" fmla="*/ 0 60000 65536"/>
                <a:gd name="T15" fmla="*/ 0 60000 65536"/>
                <a:gd name="T16" fmla="*/ 0 60000 65536"/>
                <a:gd name="T17" fmla="*/ 0 60000 65536"/>
                <a:gd name="T18" fmla="*/ 0 60000 65536"/>
                <a:gd name="T19" fmla="*/ 0 60000 65536"/>
                <a:gd name="T20" fmla="*/ 0 60000 65536"/>
                <a:gd name="T21" fmla="*/ 0 w 172"/>
                <a:gd name="T22" fmla="*/ 0 h 51"/>
                <a:gd name="T23" fmla="*/ 172 w 17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51">
                  <a:moveTo>
                    <a:pt x="169" y="51"/>
                  </a:moveTo>
                  <a:cubicBezTo>
                    <a:pt x="172" y="40"/>
                    <a:pt x="162" y="40"/>
                    <a:pt x="157" y="35"/>
                  </a:cubicBezTo>
                  <a:cubicBezTo>
                    <a:pt x="129" y="13"/>
                    <a:pt x="92" y="0"/>
                    <a:pt x="57" y="2"/>
                  </a:cubicBezTo>
                  <a:cubicBezTo>
                    <a:pt x="37" y="8"/>
                    <a:pt x="2" y="10"/>
                    <a:pt x="0" y="38"/>
                  </a:cubicBezTo>
                  <a:cubicBezTo>
                    <a:pt x="4" y="43"/>
                    <a:pt x="12" y="31"/>
                    <a:pt x="18" y="29"/>
                  </a:cubicBezTo>
                  <a:cubicBezTo>
                    <a:pt x="45" y="31"/>
                    <a:pt x="74" y="14"/>
                    <a:pt x="102" y="26"/>
                  </a:cubicBezTo>
                  <a:cubicBezTo>
                    <a:pt x="128" y="26"/>
                    <a:pt x="150" y="36"/>
                    <a:pt x="169" y="51"/>
                  </a:cubicBezTo>
                  <a:close/>
                </a:path>
              </a:pathLst>
            </a:custGeom>
            <a:solidFill>
              <a:srgbClr val="FFFFFF"/>
            </a:solidFill>
            <a:ln w="0">
              <a:solidFill>
                <a:srgbClr val="FFFFFF"/>
              </a:solidFill>
              <a:round/>
            </a:ln>
          </p:spPr>
          <p:txBody>
            <a:bodyPr/>
            <a:lstStyle/>
            <a:p>
              <a:endParaRPr lang="zh-CN" altLang="en-US"/>
            </a:p>
          </p:txBody>
        </p:sp>
        <p:sp>
          <p:nvSpPr>
            <p:cNvPr id="15393" name="Freeform 167"/>
            <p:cNvSpPr/>
            <p:nvPr/>
          </p:nvSpPr>
          <p:spPr bwMode="auto">
            <a:xfrm flipV="1">
              <a:off x="4739" y="2764"/>
              <a:ext cx="141" cy="106"/>
            </a:xfrm>
            <a:custGeom>
              <a:avLst/>
              <a:gdLst>
                <a:gd name="T0" fmla="*/ 141 w 141"/>
                <a:gd name="T1" fmla="*/ 106 h 106"/>
                <a:gd name="T2" fmla="*/ 125 w 141"/>
                <a:gd name="T3" fmla="*/ 0 h 106"/>
                <a:gd name="T4" fmla="*/ 6 w 141"/>
                <a:gd name="T5" fmla="*/ 37 h 106"/>
                <a:gd name="T6" fmla="*/ 15 w 141"/>
                <a:gd name="T7" fmla="*/ 66 h 106"/>
                <a:gd name="T8" fmla="*/ 141 w 141"/>
                <a:gd name="T9" fmla="*/ 106 h 106"/>
                <a:gd name="T10" fmla="*/ 0 60000 65536"/>
                <a:gd name="T11" fmla="*/ 0 60000 65536"/>
                <a:gd name="T12" fmla="*/ 0 60000 65536"/>
                <a:gd name="T13" fmla="*/ 0 60000 65536"/>
                <a:gd name="T14" fmla="*/ 0 60000 65536"/>
                <a:gd name="T15" fmla="*/ 0 w 141"/>
                <a:gd name="T16" fmla="*/ 0 h 106"/>
                <a:gd name="T17" fmla="*/ 141 w 141"/>
                <a:gd name="T18" fmla="*/ 106 h 106"/>
              </a:gdLst>
              <a:ahLst/>
              <a:cxnLst>
                <a:cxn ang="T10">
                  <a:pos x="T0" y="T1"/>
                </a:cxn>
                <a:cxn ang="T11">
                  <a:pos x="T2" y="T3"/>
                </a:cxn>
                <a:cxn ang="T12">
                  <a:pos x="T4" y="T5"/>
                </a:cxn>
                <a:cxn ang="T13">
                  <a:pos x="T6" y="T7"/>
                </a:cxn>
                <a:cxn ang="T14">
                  <a:pos x="T8" y="T9"/>
                </a:cxn>
              </a:cxnLst>
              <a:rect l="T15" t="T16" r="T17" b="T18"/>
              <a:pathLst>
                <a:path w="141" h="106">
                  <a:moveTo>
                    <a:pt x="141" y="106"/>
                  </a:moveTo>
                  <a:cubicBezTo>
                    <a:pt x="127" y="73"/>
                    <a:pt x="133" y="33"/>
                    <a:pt x="125" y="0"/>
                  </a:cubicBezTo>
                  <a:cubicBezTo>
                    <a:pt x="88" y="12"/>
                    <a:pt x="42" y="20"/>
                    <a:pt x="6" y="37"/>
                  </a:cubicBezTo>
                  <a:cubicBezTo>
                    <a:pt x="0" y="48"/>
                    <a:pt x="9" y="57"/>
                    <a:pt x="15" y="66"/>
                  </a:cubicBezTo>
                  <a:cubicBezTo>
                    <a:pt x="56" y="82"/>
                    <a:pt x="99" y="93"/>
                    <a:pt x="141" y="106"/>
                  </a:cubicBezTo>
                  <a:close/>
                </a:path>
              </a:pathLst>
            </a:custGeom>
            <a:solidFill>
              <a:srgbClr val="40FFFF"/>
            </a:solidFill>
            <a:ln w="0">
              <a:solidFill>
                <a:srgbClr val="40FFFF"/>
              </a:solidFill>
              <a:round/>
            </a:ln>
          </p:spPr>
          <p:txBody>
            <a:bodyPr/>
            <a:lstStyle/>
            <a:p>
              <a:endParaRPr lang="zh-CN" altLang="en-US"/>
            </a:p>
          </p:txBody>
        </p:sp>
        <p:sp>
          <p:nvSpPr>
            <p:cNvPr id="15394" name="Freeform 168"/>
            <p:cNvSpPr/>
            <p:nvPr/>
          </p:nvSpPr>
          <p:spPr bwMode="auto">
            <a:xfrm flipV="1">
              <a:off x="4569" y="2778"/>
              <a:ext cx="122" cy="92"/>
            </a:xfrm>
            <a:custGeom>
              <a:avLst/>
              <a:gdLst>
                <a:gd name="T0" fmla="*/ 115 w 122"/>
                <a:gd name="T1" fmla="*/ 59 h 92"/>
                <a:gd name="T2" fmla="*/ 117 w 122"/>
                <a:gd name="T3" fmla="*/ 52 h 92"/>
                <a:gd name="T4" fmla="*/ 114 w 122"/>
                <a:gd name="T5" fmla="*/ 49 h 92"/>
                <a:gd name="T6" fmla="*/ 43 w 122"/>
                <a:gd name="T7" fmla="*/ 43 h 92"/>
                <a:gd name="T8" fmla="*/ 113 w 122"/>
                <a:gd name="T9" fmla="*/ 39 h 92"/>
                <a:gd name="T10" fmla="*/ 19 w 122"/>
                <a:gd name="T11" fmla="*/ 0 h 92"/>
                <a:gd name="T12" fmla="*/ 16 w 122"/>
                <a:gd name="T13" fmla="*/ 92 h 92"/>
                <a:gd name="T14" fmla="*/ 115 w 122"/>
                <a:gd name="T15" fmla="*/ 59 h 92"/>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92"/>
                <a:gd name="T26" fmla="*/ 122 w 122"/>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92">
                  <a:moveTo>
                    <a:pt x="115" y="59"/>
                  </a:moveTo>
                  <a:cubicBezTo>
                    <a:pt x="122" y="58"/>
                    <a:pt x="115" y="55"/>
                    <a:pt x="117" y="52"/>
                  </a:cubicBezTo>
                  <a:lnTo>
                    <a:pt x="114" y="49"/>
                  </a:lnTo>
                  <a:cubicBezTo>
                    <a:pt x="89" y="50"/>
                    <a:pt x="68" y="47"/>
                    <a:pt x="43" y="43"/>
                  </a:cubicBezTo>
                  <a:cubicBezTo>
                    <a:pt x="66" y="33"/>
                    <a:pt x="89" y="45"/>
                    <a:pt x="113" y="39"/>
                  </a:cubicBezTo>
                  <a:cubicBezTo>
                    <a:pt x="83" y="23"/>
                    <a:pt x="48" y="16"/>
                    <a:pt x="19" y="0"/>
                  </a:cubicBezTo>
                  <a:cubicBezTo>
                    <a:pt x="9" y="22"/>
                    <a:pt x="0" y="65"/>
                    <a:pt x="16" y="92"/>
                  </a:cubicBezTo>
                  <a:cubicBezTo>
                    <a:pt x="47" y="75"/>
                    <a:pt x="79" y="66"/>
                    <a:pt x="115" y="59"/>
                  </a:cubicBezTo>
                  <a:close/>
                </a:path>
              </a:pathLst>
            </a:custGeom>
            <a:solidFill>
              <a:srgbClr val="40FFFF"/>
            </a:solidFill>
            <a:ln w="0">
              <a:solidFill>
                <a:srgbClr val="40FFFF"/>
              </a:solidFill>
              <a:round/>
            </a:ln>
          </p:spPr>
          <p:txBody>
            <a:bodyPr/>
            <a:lstStyle/>
            <a:p>
              <a:endParaRPr lang="zh-CN" altLang="en-US"/>
            </a:p>
          </p:txBody>
        </p:sp>
        <p:sp>
          <p:nvSpPr>
            <p:cNvPr id="15395" name="Freeform 169"/>
            <p:cNvSpPr/>
            <p:nvPr/>
          </p:nvSpPr>
          <p:spPr bwMode="auto">
            <a:xfrm flipV="1">
              <a:off x="4694" y="2798"/>
              <a:ext cx="45" cy="45"/>
            </a:xfrm>
            <a:custGeom>
              <a:avLst/>
              <a:gdLst>
                <a:gd name="T0" fmla="*/ 45 w 45"/>
                <a:gd name="T1" fmla="*/ 39 h 45"/>
                <a:gd name="T2" fmla="*/ 38 w 45"/>
                <a:gd name="T3" fmla="*/ 0 h 45"/>
                <a:gd name="T4" fmla="*/ 4 w 45"/>
                <a:gd name="T5" fmla="*/ 19 h 45"/>
                <a:gd name="T6" fmla="*/ 45 w 45"/>
                <a:gd name="T7" fmla="*/ 39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45" y="39"/>
                  </a:moveTo>
                  <a:cubicBezTo>
                    <a:pt x="31" y="30"/>
                    <a:pt x="40" y="12"/>
                    <a:pt x="38" y="0"/>
                  </a:cubicBezTo>
                  <a:cubicBezTo>
                    <a:pt x="24" y="3"/>
                    <a:pt x="8" y="2"/>
                    <a:pt x="4" y="19"/>
                  </a:cubicBezTo>
                  <a:cubicBezTo>
                    <a:pt x="0" y="45"/>
                    <a:pt x="31" y="34"/>
                    <a:pt x="45" y="39"/>
                  </a:cubicBezTo>
                  <a:close/>
                </a:path>
              </a:pathLst>
            </a:custGeom>
            <a:solidFill>
              <a:srgbClr val="40FFFF"/>
            </a:solidFill>
            <a:ln w="0">
              <a:solidFill>
                <a:srgbClr val="40FFFF"/>
              </a:solidFill>
              <a:round/>
            </a:ln>
          </p:spPr>
          <p:txBody>
            <a:bodyPr/>
            <a:lstStyle/>
            <a:p>
              <a:endParaRPr lang="zh-CN" altLang="en-US"/>
            </a:p>
          </p:txBody>
        </p:sp>
        <p:sp>
          <p:nvSpPr>
            <p:cNvPr id="15396" name="Freeform 170"/>
            <p:cNvSpPr/>
            <p:nvPr/>
          </p:nvSpPr>
          <p:spPr bwMode="auto">
            <a:xfrm flipV="1">
              <a:off x="4748" y="2807"/>
              <a:ext cx="92" cy="15"/>
            </a:xfrm>
            <a:custGeom>
              <a:avLst/>
              <a:gdLst>
                <a:gd name="T0" fmla="*/ 92 w 92"/>
                <a:gd name="T1" fmla="*/ 7 h 15"/>
                <a:gd name="T2" fmla="*/ 1 w 92"/>
                <a:gd name="T3" fmla="*/ 4 h 15"/>
                <a:gd name="T4" fmla="*/ 6 w 92"/>
                <a:gd name="T5" fmla="*/ 11 h 15"/>
                <a:gd name="T6" fmla="*/ 92 w 92"/>
                <a:gd name="T7" fmla="*/ 7 h 15"/>
                <a:gd name="T8" fmla="*/ 0 60000 65536"/>
                <a:gd name="T9" fmla="*/ 0 60000 65536"/>
                <a:gd name="T10" fmla="*/ 0 60000 65536"/>
                <a:gd name="T11" fmla="*/ 0 60000 65536"/>
                <a:gd name="T12" fmla="*/ 0 w 92"/>
                <a:gd name="T13" fmla="*/ 0 h 15"/>
                <a:gd name="T14" fmla="*/ 92 w 92"/>
                <a:gd name="T15" fmla="*/ 15 h 15"/>
              </a:gdLst>
              <a:ahLst/>
              <a:cxnLst>
                <a:cxn ang="T8">
                  <a:pos x="T0" y="T1"/>
                </a:cxn>
                <a:cxn ang="T9">
                  <a:pos x="T2" y="T3"/>
                </a:cxn>
                <a:cxn ang="T10">
                  <a:pos x="T4" y="T5"/>
                </a:cxn>
                <a:cxn ang="T11">
                  <a:pos x="T6" y="T7"/>
                </a:cxn>
              </a:cxnLst>
              <a:rect l="T12" t="T13" r="T14" b="T15"/>
              <a:pathLst>
                <a:path w="92" h="15">
                  <a:moveTo>
                    <a:pt x="92" y="7"/>
                  </a:moveTo>
                  <a:cubicBezTo>
                    <a:pt x="64" y="3"/>
                    <a:pt x="31" y="0"/>
                    <a:pt x="1" y="4"/>
                  </a:cubicBezTo>
                  <a:cubicBezTo>
                    <a:pt x="0" y="7"/>
                    <a:pt x="3" y="10"/>
                    <a:pt x="6" y="11"/>
                  </a:cubicBezTo>
                  <a:cubicBezTo>
                    <a:pt x="33" y="3"/>
                    <a:pt x="66" y="15"/>
                    <a:pt x="92" y="7"/>
                  </a:cubicBezTo>
                  <a:close/>
                </a:path>
              </a:pathLst>
            </a:custGeom>
            <a:solidFill>
              <a:srgbClr val="000000"/>
            </a:solidFill>
            <a:ln w="0">
              <a:solidFill>
                <a:srgbClr val="000000"/>
              </a:solidFill>
              <a:round/>
            </a:ln>
          </p:spPr>
          <p:txBody>
            <a:bodyPr/>
            <a:lstStyle/>
            <a:p>
              <a:endParaRPr lang="zh-CN" altLang="en-US"/>
            </a:p>
          </p:txBody>
        </p:sp>
      </p:grpSp>
      <p:sp>
        <p:nvSpPr>
          <p:cNvPr id="86187" name="Rectangle 171"/>
          <p:cNvSpPr>
            <a:spLocks noChangeArrowheads="1"/>
          </p:cNvSpPr>
          <p:nvPr/>
        </p:nvSpPr>
        <p:spPr bwMode="auto">
          <a:xfrm>
            <a:off x="762000" y="2863850"/>
            <a:ext cx="1082675" cy="641350"/>
          </a:xfrm>
          <a:prstGeom prst="rect">
            <a:avLst/>
          </a:prstGeom>
          <a:noFill/>
          <a:ln w="9525">
            <a:noFill/>
            <a:miter lim="800000"/>
          </a:ln>
          <a:effectLst/>
        </p:spPr>
        <p:txBody>
          <a:bodyPr wrap="none" anchor="ctr">
            <a:spAutoFit/>
          </a:bodyPr>
          <a:lstStyle/>
          <a:p>
            <a:pPr algn="ctr">
              <a:defRPr/>
            </a:pPr>
            <a:r>
              <a:rPr lang="zh-CN" altLang="en-US" sz="3600" b="1" u="sng">
                <a:effectLst>
                  <a:outerShdw blurRad="38100" dist="38100" dir="2700000" algn="tl">
                    <a:srgbClr val="C0C0C0"/>
                  </a:outerShdw>
                </a:effectLst>
                <a:latin typeface="Times New Roman" panose="02020603050405020304" pitchFamily="18" charset="0"/>
                <a:ea typeface="华文行楷" pitchFamily="2" charset="-122"/>
              </a:rPr>
              <a:t>高兴</a:t>
            </a:r>
            <a:endParaRPr lang="zh-CN" altLang="en-US" sz="3600" b="1" u="sng">
              <a:effectLst>
                <a:outerShdw blurRad="38100" dist="38100" dir="2700000" algn="tl">
                  <a:srgbClr val="C0C0C0"/>
                </a:outerShdw>
              </a:effectLst>
              <a:latin typeface="Times New Roman" panose="02020603050405020304" pitchFamily="18" charset="0"/>
              <a:ea typeface="华文行楷" pitchFamily="2" charset="-122"/>
            </a:endParaRPr>
          </a:p>
        </p:txBody>
      </p:sp>
      <p:sp>
        <p:nvSpPr>
          <p:cNvPr id="86188" name="Rectangle 172"/>
          <p:cNvSpPr>
            <a:spLocks noChangeArrowheads="1"/>
          </p:cNvSpPr>
          <p:nvPr/>
        </p:nvSpPr>
        <p:spPr bwMode="auto">
          <a:xfrm>
            <a:off x="3203575" y="2781300"/>
            <a:ext cx="1101725" cy="641350"/>
          </a:xfrm>
          <a:prstGeom prst="rect">
            <a:avLst/>
          </a:prstGeom>
          <a:noFill/>
          <a:ln w="9525">
            <a:noFill/>
            <a:miter lim="800000"/>
          </a:ln>
          <a:effectLst/>
        </p:spPr>
        <p:txBody>
          <a:bodyPr wrap="none" anchor="ctr">
            <a:spAutoFit/>
          </a:bodyPr>
          <a:lstStyle/>
          <a:p>
            <a:pPr algn="ctr">
              <a:defRPr/>
            </a:pPr>
            <a:r>
              <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rPr>
              <a:t>惊奇</a:t>
            </a:r>
            <a:endPar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endParaRPr>
          </a:p>
        </p:txBody>
      </p:sp>
      <p:sp>
        <p:nvSpPr>
          <p:cNvPr id="86189" name="Rectangle 173"/>
          <p:cNvSpPr>
            <a:spLocks noChangeArrowheads="1"/>
          </p:cNvSpPr>
          <p:nvPr/>
        </p:nvSpPr>
        <p:spPr bwMode="auto">
          <a:xfrm>
            <a:off x="5219700" y="2946400"/>
            <a:ext cx="835025" cy="461963"/>
          </a:xfrm>
          <a:prstGeom prst="rect">
            <a:avLst/>
          </a:prstGeom>
          <a:noFill/>
          <a:ln w="9525">
            <a:noFill/>
            <a:miter lim="800000"/>
          </a:ln>
          <a:effectLst/>
        </p:spPr>
        <p:txBody>
          <a:bodyPr anchor="ctr">
            <a:spAutoFit/>
          </a:bodyPr>
          <a:lstStyle/>
          <a:p>
            <a:pPr algn="ctr">
              <a:defRPr/>
            </a:pPr>
            <a:r>
              <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rPr>
              <a:t>愤怒</a:t>
            </a:r>
            <a:endPar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endParaRPr>
          </a:p>
        </p:txBody>
      </p:sp>
      <p:sp>
        <p:nvSpPr>
          <p:cNvPr id="86190" name="Rectangle 174"/>
          <p:cNvSpPr>
            <a:spLocks noChangeArrowheads="1"/>
          </p:cNvSpPr>
          <p:nvPr/>
        </p:nvSpPr>
        <p:spPr bwMode="auto">
          <a:xfrm>
            <a:off x="7092950" y="2982913"/>
            <a:ext cx="1095375" cy="460375"/>
          </a:xfrm>
          <a:prstGeom prst="rect">
            <a:avLst/>
          </a:prstGeom>
          <a:noFill/>
          <a:ln w="9525">
            <a:noFill/>
            <a:miter lim="800000"/>
          </a:ln>
          <a:effectLst/>
        </p:spPr>
        <p:txBody>
          <a:bodyPr anchor="ctr">
            <a:spAutoFit/>
          </a:bodyPr>
          <a:lstStyle/>
          <a:p>
            <a:pPr algn="ctr">
              <a:defRPr/>
            </a:pPr>
            <a:r>
              <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rPr>
              <a:t>哀伤</a:t>
            </a:r>
            <a:endPar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endParaRPr>
          </a:p>
        </p:txBody>
      </p:sp>
      <p:sp>
        <p:nvSpPr>
          <p:cNvPr id="86191" name="Rectangle 175"/>
          <p:cNvSpPr>
            <a:spLocks noChangeArrowheads="1"/>
          </p:cNvSpPr>
          <p:nvPr/>
        </p:nvSpPr>
        <p:spPr bwMode="auto">
          <a:xfrm>
            <a:off x="971550" y="5732463"/>
            <a:ext cx="1101725" cy="641350"/>
          </a:xfrm>
          <a:prstGeom prst="rect">
            <a:avLst/>
          </a:prstGeom>
          <a:noFill/>
          <a:ln w="9525">
            <a:noFill/>
            <a:miter lim="800000"/>
          </a:ln>
          <a:effectLst/>
        </p:spPr>
        <p:txBody>
          <a:bodyPr wrap="none" anchor="ctr">
            <a:spAutoFit/>
          </a:bodyPr>
          <a:lstStyle/>
          <a:p>
            <a:pPr algn="ctr">
              <a:defRPr/>
            </a:pPr>
            <a:r>
              <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rPr>
              <a:t>蔑视</a:t>
            </a:r>
            <a:endPar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endParaRPr>
          </a:p>
        </p:txBody>
      </p:sp>
      <p:sp>
        <p:nvSpPr>
          <p:cNvPr id="86192" name="Rectangle 176"/>
          <p:cNvSpPr>
            <a:spLocks noChangeArrowheads="1"/>
          </p:cNvSpPr>
          <p:nvPr/>
        </p:nvSpPr>
        <p:spPr bwMode="auto">
          <a:xfrm>
            <a:off x="2771775" y="5732463"/>
            <a:ext cx="1101725" cy="641350"/>
          </a:xfrm>
          <a:prstGeom prst="rect">
            <a:avLst/>
          </a:prstGeom>
          <a:noFill/>
          <a:ln w="9525">
            <a:noFill/>
            <a:miter lim="800000"/>
          </a:ln>
          <a:effectLst/>
        </p:spPr>
        <p:txBody>
          <a:bodyPr wrap="none" anchor="ctr">
            <a:spAutoFit/>
          </a:bodyPr>
          <a:lstStyle/>
          <a:p>
            <a:pPr algn="ctr">
              <a:defRPr/>
            </a:pPr>
            <a:r>
              <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rPr>
              <a:t>害怕</a:t>
            </a:r>
            <a:endParaRPr lang="zh-CN" altLang="en-US" sz="3600" b="1" u="sng" dirty="0">
              <a:effectLst>
                <a:outerShdw blurRad="38100" dist="38100" dir="2700000" algn="tl">
                  <a:srgbClr val="C0C0C0"/>
                </a:outerShdw>
              </a:effectLst>
              <a:latin typeface="Times New Roman" panose="02020603050405020304" pitchFamily="18" charset="0"/>
              <a:ea typeface="华文行楷" pitchFamily="2" charset="-122"/>
            </a:endParaRPr>
          </a:p>
        </p:txBody>
      </p:sp>
      <p:sp>
        <p:nvSpPr>
          <p:cNvPr id="15376" name="Rectangle 177"/>
          <p:cNvSpPr>
            <a:spLocks noChangeArrowheads="1"/>
          </p:cNvSpPr>
          <p:nvPr/>
        </p:nvSpPr>
        <p:spPr bwMode="auto">
          <a:xfrm>
            <a:off x="4572000" y="4953000"/>
            <a:ext cx="4572000" cy="1828800"/>
          </a:xfrm>
          <a:prstGeom prst="rect">
            <a:avLst/>
          </a:prstGeom>
          <a:solidFill>
            <a:srgbClr val="CC0000"/>
          </a:solidFill>
          <a:ln w="9525">
            <a:noFill/>
            <a:miter lim="800000"/>
          </a:ln>
        </p:spPr>
        <p:txBody>
          <a:bodyPr lIns="0" rIns="0"/>
          <a:lstStyle/>
          <a:p>
            <a:r>
              <a:rPr lang="zh-CN" altLang="en-US" sz="2800" b="1">
                <a:solidFill>
                  <a:srgbClr val="FFFF00"/>
                </a:solidFill>
                <a:latin typeface="Times New Roman" panose="02020603050405020304" pitchFamily="18" charset="0"/>
              </a:rPr>
              <a:t>表情是通用的世界语。</a:t>
            </a:r>
            <a:endParaRPr lang="zh-CN" altLang="en-US" sz="2800" b="1">
              <a:solidFill>
                <a:srgbClr val="FFFF00"/>
              </a:solidFill>
              <a:latin typeface="Times New Roman" panose="02020603050405020304" pitchFamily="18" charset="0"/>
            </a:endParaRPr>
          </a:p>
          <a:p>
            <a:endParaRPr lang="zh-CN" altLang="en-US" sz="2800" b="1">
              <a:solidFill>
                <a:srgbClr val="FFFF00"/>
              </a:solidFill>
              <a:latin typeface="Times New Roman" panose="02020603050405020304" pitchFamily="18" charset="0"/>
            </a:endParaRPr>
          </a:p>
          <a:p>
            <a:r>
              <a:rPr lang="zh-CN" altLang="en-US" sz="2800" b="1">
                <a:solidFill>
                  <a:srgbClr val="FFFF00"/>
                </a:solidFill>
                <a:latin typeface="Times New Roman" panose="02020603050405020304" pitchFamily="18" charset="0"/>
              </a:rPr>
              <a:t> </a:t>
            </a:r>
            <a:r>
              <a:rPr lang="en-US" altLang="zh-CN" sz="2800" b="1">
                <a:solidFill>
                  <a:srgbClr val="FFFF00"/>
                </a:solidFill>
                <a:latin typeface="Times New Roman" panose="02020603050405020304" pitchFamily="18" charset="0"/>
              </a:rPr>
              <a:t>——</a:t>
            </a:r>
            <a:r>
              <a:rPr lang="zh-CN" altLang="en-US" sz="2800" b="1">
                <a:solidFill>
                  <a:srgbClr val="FFFF00"/>
                </a:solidFill>
                <a:latin typeface="Times New Roman" panose="02020603050405020304" pitchFamily="18" charset="0"/>
              </a:rPr>
              <a:t>保罗</a:t>
            </a:r>
            <a:r>
              <a:rPr lang="en-US" altLang="zh-CN" sz="2800" b="1">
                <a:solidFill>
                  <a:srgbClr val="FFFF00"/>
                </a:solidFill>
                <a:latin typeface="Times New Roman" panose="02020603050405020304" pitchFamily="18" charset="0"/>
              </a:rPr>
              <a:t>·</a:t>
            </a:r>
            <a:r>
              <a:rPr lang="zh-CN" altLang="en-US" sz="2800" b="1">
                <a:solidFill>
                  <a:srgbClr val="FFFF00"/>
                </a:solidFill>
                <a:latin typeface="Times New Roman" panose="02020603050405020304" pitchFamily="18" charset="0"/>
              </a:rPr>
              <a:t>埃克曼（美国）</a:t>
            </a:r>
            <a:endParaRPr lang="zh-CN" altLang="en-US" sz="2800" b="1">
              <a:solidFill>
                <a:srgbClr val="FFFF00"/>
              </a:solidFill>
              <a:latin typeface="Times New Roman" panose="02020603050405020304" pitchFamily="18" charset="0"/>
            </a:endParaRPr>
          </a:p>
        </p:txBody>
      </p:sp>
      <p:sp>
        <p:nvSpPr>
          <p:cNvPr id="180" name="TextBox 179"/>
          <p:cNvSpPr txBox="1"/>
          <p:nvPr/>
        </p:nvSpPr>
        <p:spPr>
          <a:xfrm>
            <a:off x="1187624" y="404664"/>
            <a:ext cx="3960440" cy="646331"/>
          </a:xfrm>
          <a:prstGeom prst="rect">
            <a:avLst/>
          </a:prstGeom>
          <a:noFill/>
        </p:spPr>
        <p:txBody>
          <a:bodyPr wrap="square" rtlCol="0">
            <a:spAutoFit/>
          </a:bodyPr>
          <a:lstStyle/>
          <a:p>
            <a:r>
              <a:rPr lang="zh-CN" altLang="en-US" sz="3600" dirty="0" smtClean="0">
                <a:solidFill>
                  <a:srgbClr val="FF0000"/>
                </a:solidFill>
                <a:latin typeface="方正小标宋简体" pitchFamily="65" charset="-122"/>
                <a:ea typeface="方正小标宋简体" pitchFamily="65" charset="-122"/>
              </a:rPr>
              <a:t>注意面部表情</a:t>
            </a:r>
            <a:endParaRPr lang="zh-CN" altLang="en-US" sz="3600" dirty="0">
              <a:solidFill>
                <a:srgbClr val="FF0000"/>
              </a:solidFill>
              <a:latin typeface="方正小标宋简体" pitchFamily="65" charset="-122"/>
              <a:ea typeface="方正小标宋简体" pitchFamily="65"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1"/>
          <p:cNvSpPr>
            <a:spLocks noGrp="1"/>
          </p:cNvSpPr>
          <p:nvPr>
            <p:ph type="dt" sz="half" idx="10"/>
          </p:nvPr>
        </p:nvSpPr>
        <p:spPr bwMode="auto">
          <a:xfrm>
            <a:off x="457200" y="6245225"/>
            <a:ext cx="2133600" cy="476250"/>
          </a:xfrm>
          <a:prstGeom prst="rect">
            <a:avLst/>
          </a:prstGeom>
          <a:noFill/>
          <a:ln>
            <a:miter lim="800000"/>
          </a:ln>
        </p:spPr>
        <p:txBody>
          <a:bodyPr/>
          <a:lstStyle/>
          <a:p>
            <a:fld id="{CA07C79E-A5A5-4AC6-9BBC-C098821B2EEA}" type="datetime1">
              <a:rPr lang="zh-CN" altLang="en-US"/>
            </a:fld>
            <a:endParaRPr lang="en-US" altLang="zh-CN"/>
          </a:p>
        </p:txBody>
      </p:sp>
      <p:sp>
        <p:nvSpPr>
          <p:cNvPr id="16387" name="灯片编号占位符 3"/>
          <p:cNvSpPr>
            <a:spLocks noGrp="1"/>
          </p:cNvSpPr>
          <p:nvPr>
            <p:ph type="sldNum" sz="quarter" idx="12"/>
          </p:nvPr>
        </p:nvSpPr>
        <p:spPr bwMode="auto">
          <a:xfrm>
            <a:off x="6553200" y="6245225"/>
            <a:ext cx="2133600" cy="476250"/>
          </a:xfrm>
          <a:prstGeom prst="rect">
            <a:avLst/>
          </a:prstGeom>
          <a:noFill/>
          <a:ln>
            <a:miter lim="800000"/>
          </a:ln>
        </p:spPr>
        <p:txBody>
          <a:bodyPr/>
          <a:lstStyle/>
          <a:p>
            <a:fld id="{DA1BD0C5-C060-49A3-AC20-C6A895E6900C}" type="slidenum">
              <a:rPr lang="zh-CN" altLang="en-US"/>
            </a:fld>
            <a:endParaRPr lang="en-US" altLang="zh-CN"/>
          </a:p>
        </p:txBody>
      </p:sp>
      <p:sp>
        <p:nvSpPr>
          <p:cNvPr id="16388" name="Line 2"/>
          <p:cNvSpPr>
            <a:spLocks noChangeShapeType="1"/>
          </p:cNvSpPr>
          <p:nvPr/>
        </p:nvSpPr>
        <p:spPr bwMode="auto">
          <a:xfrm>
            <a:off x="1676400" y="5410200"/>
            <a:ext cx="0" cy="0"/>
          </a:xfrm>
          <a:prstGeom prst="line">
            <a:avLst/>
          </a:prstGeom>
          <a:noFill/>
          <a:ln w="9525">
            <a:solidFill>
              <a:schemeClr val="tx1"/>
            </a:solidFill>
            <a:round/>
          </a:ln>
        </p:spPr>
        <p:txBody>
          <a:bodyPr/>
          <a:lstStyle/>
          <a:p>
            <a:endParaRPr lang="zh-CN" altLang="en-US"/>
          </a:p>
        </p:txBody>
      </p:sp>
      <p:grpSp>
        <p:nvGrpSpPr>
          <p:cNvPr id="2" name="Group 3"/>
          <p:cNvGrpSpPr/>
          <p:nvPr/>
        </p:nvGrpSpPr>
        <p:grpSpPr bwMode="auto">
          <a:xfrm>
            <a:off x="238125" y="981075"/>
            <a:ext cx="1828800" cy="2846388"/>
            <a:chOff x="0" y="528"/>
            <a:chExt cx="1584" cy="2859"/>
          </a:xfrm>
        </p:grpSpPr>
        <p:sp>
          <p:nvSpPr>
            <p:cNvPr id="16425" name="Oval 4"/>
            <p:cNvSpPr>
              <a:spLocks noChangeArrowheads="1"/>
            </p:cNvSpPr>
            <p:nvPr/>
          </p:nvSpPr>
          <p:spPr bwMode="auto">
            <a:xfrm>
              <a:off x="768" y="528"/>
              <a:ext cx="192" cy="384"/>
            </a:xfrm>
            <a:prstGeom prst="ellipse">
              <a:avLst/>
            </a:prstGeom>
            <a:noFill/>
            <a:ln w="38100">
              <a:solidFill>
                <a:schemeClr val="tx1"/>
              </a:solidFill>
              <a:round/>
            </a:ln>
          </p:spPr>
          <p:txBody>
            <a:bodyPr wrap="none" anchor="ctr"/>
            <a:lstStyle/>
            <a:p>
              <a:endParaRPr lang="zh-CN" altLang="en-US"/>
            </a:p>
          </p:txBody>
        </p:sp>
        <p:sp>
          <p:nvSpPr>
            <p:cNvPr id="16426" name="Freeform 5"/>
            <p:cNvSpPr/>
            <p:nvPr/>
          </p:nvSpPr>
          <p:spPr bwMode="auto">
            <a:xfrm>
              <a:off x="131" y="1008"/>
              <a:ext cx="1440" cy="406"/>
            </a:xfrm>
            <a:custGeom>
              <a:avLst/>
              <a:gdLst>
                <a:gd name="T0" fmla="*/ 0 w 1440"/>
                <a:gd name="T1" fmla="*/ 92 h 406"/>
                <a:gd name="T2" fmla="*/ 288 w 1440"/>
                <a:gd name="T3" fmla="*/ 406 h 406"/>
                <a:gd name="T4" fmla="*/ 458 w 1440"/>
                <a:gd name="T5" fmla="*/ 223 h 406"/>
                <a:gd name="T6" fmla="*/ 746 w 1440"/>
                <a:gd name="T7" fmla="*/ 249 h 406"/>
                <a:gd name="T8" fmla="*/ 995 w 1440"/>
                <a:gd name="T9" fmla="*/ 170 h 406"/>
                <a:gd name="T10" fmla="*/ 1139 w 1440"/>
                <a:gd name="T11" fmla="*/ 340 h 406"/>
                <a:gd name="T12" fmla="*/ 1440 w 1440"/>
                <a:gd name="T13" fmla="*/ 0 h 406"/>
                <a:gd name="T14" fmla="*/ 0 60000 65536"/>
                <a:gd name="T15" fmla="*/ 0 60000 65536"/>
                <a:gd name="T16" fmla="*/ 0 60000 65536"/>
                <a:gd name="T17" fmla="*/ 0 60000 65536"/>
                <a:gd name="T18" fmla="*/ 0 60000 65536"/>
                <a:gd name="T19" fmla="*/ 0 60000 65536"/>
                <a:gd name="T20" fmla="*/ 0 60000 65536"/>
                <a:gd name="T21" fmla="*/ 0 w 1440"/>
                <a:gd name="T22" fmla="*/ 0 h 406"/>
                <a:gd name="T23" fmla="*/ 1440 w 1440"/>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406">
                  <a:moveTo>
                    <a:pt x="0" y="92"/>
                  </a:moveTo>
                  <a:lnTo>
                    <a:pt x="288" y="406"/>
                  </a:lnTo>
                  <a:lnTo>
                    <a:pt x="458" y="223"/>
                  </a:lnTo>
                  <a:lnTo>
                    <a:pt x="746" y="249"/>
                  </a:lnTo>
                  <a:lnTo>
                    <a:pt x="995" y="170"/>
                  </a:lnTo>
                  <a:lnTo>
                    <a:pt x="1139" y="340"/>
                  </a:lnTo>
                  <a:lnTo>
                    <a:pt x="1440" y="0"/>
                  </a:lnTo>
                </a:path>
              </a:pathLst>
            </a:custGeom>
            <a:noFill/>
            <a:ln w="38100">
              <a:solidFill>
                <a:schemeClr val="tx1"/>
              </a:solidFill>
              <a:round/>
            </a:ln>
          </p:spPr>
          <p:txBody>
            <a:bodyPr/>
            <a:lstStyle/>
            <a:p>
              <a:endParaRPr lang="zh-CN" altLang="en-US"/>
            </a:p>
          </p:txBody>
        </p:sp>
        <p:sp>
          <p:nvSpPr>
            <p:cNvPr id="16427" name="Line 6"/>
            <p:cNvSpPr>
              <a:spLocks noChangeShapeType="1"/>
            </p:cNvSpPr>
            <p:nvPr/>
          </p:nvSpPr>
          <p:spPr bwMode="auto">
            <a:xfrm>
              <a:off x="1488" y="1104"/>
              <a:ext cx="96" cy="0"/>
            </a:xfrm>
            <a:prstGeom prst="line">
              <a:avLst/>
            </a:prstGeom>
            <a:noFill/>
            <a:ln w="38100">
              <a:solidFill>
                <a:schemeClr val="tx1"/>
              </a:solidFill>
              <a:round/>
            </a:ln>
          </p:spPr>
          <p:txBody>
            <a:bodyPr/>
            <a:lstStyle/>
            <a:p>
              <a:endParaRPr lang="zh-CN" altLang="en-US"/>
            </a:p>
          </p:txBody>
        </p:sp>
        <p:sp>
          <p:nvSpPr>
            <p:cNvPr id="16428" name="Line 7"/>
            <p:cNvSpPr>
              <a:spLocks noChangeShapeType="1"/>
            </p:cNvSpPr>
            <p:nvPr/>
          </p:nvSpPr>
          <p:spPr bwMode="auto">
            <a:xfrm flipH="1" flipV="1">
              <a:off x="0" y="1104"/>
              <a:ext cx="192" cy="48"/>
            </a:xfrm>
            <a:prstGeom prst="line">
              <a:avLst/>
            </a:prstGeom>
            <a:noFill/>
            <a:ln w="38100">
              <a:solidFill>
                <a:schemeClr val="tx1"/>
              </a:solidFill>
              <a:round/>
            </a:ln>
          </p:spPr>
          <p:txBody>
            <a:bodyPr/>
            <a:lstStyle/>
            <a:p>
              <a:endParaRPr lang="zh-CN" altLang="en-US"/>
            </a:p>
          </p:txBody>
        </p:sp>
        <p:sp>
          <p:nvSpPr>
            <p:cNvPr id="16429" name="Freeform 8"/>
            <p:cNvSpPr/>
            <p:nvPr/>
          </p:nvSpPr>
          <p:spPr bwMode="auto">
            <a:xfrm>
              <a:off x="759" y="912"/>
              <a:ext cx="105" cy="1143"/>
            </a:xfrm>
            <a:custGeom>
              <a:avLst/>
              <a:gdLst>
                <a:gd name="T0" fmla="*/ 105 w 105"/>
                <a:gd name="T1" fmla="*/ 0 h 1143"/>
                <a:gd name="T2" fmla="*/ 0 w 105"/>
                <a:gd name="T3" fmla="*/ 554 h 1143"/>
                <a:gd name="T4" fmla="*/ 0 w 105"/>
                <a:gd name="T5" fmla="*/ 816 h 1143"/>
                <a:gd name="T6" fmla="*/ 26 w 105"/>
                <a:gd name="T7" fmla="*/ 1143 h 1143"/>
                <a:gd name="T8" fmla="*/ 0 60000 65536"/>
                <a:gd name="T9" fmla="*/ 0 60000 65536"/>
                <a:gd name="T10" fmla="*/ 0 60000 65536"/>
                <a:gd name="T11" fmla="*/ 0 60000 65536"/>
                <a:gd name="T12" fmla="*/ 0 w 105"/>
                <a:gd name="T13" fmla="*/ 0 h 1143"/>
                <a:gd name="T14" fmla="*/ 105 w 105"/>
                <a:gd name="T15" fmla="*/ 1143 h 1143"/>
              </a:gdLst>
              <a:ahLst/>
              <a:cxnLst>
                <a:cxn ang="T8">
                  <a:pos x="T0" y="T1"/>
                </a:cxn>
                <a:cxn ang="T9">
                  <a:pos x="T2" y="T3"/>
                </a:cxn>
                <a:cxn ang="T10">
                  <a:pos x="T4" y="T5"/>
                </a:cxn>
                <a:cxn ang="T11">
                  <a:pos x="T6" y="T7"/>
                </a:cxn>
              </a:cxnLst>
              <a:rect l="T12" t="T13" r="T14" b="T15"/>
              <a:pathLst>
                <a:path w="105" h="1143">
                  <a:moveTo>
                    <a:pt x="105" y="0"/>
                  </a:moveTo>
                  <a:lnTo>
                    <a:pt x="0" y="554"/>
                  </a:lnTo>
                  <a:lnTo>
                    <a:pt x="0" y="816"/>
                  </a:lnTo>
                  <a:cubicBezTo>
                    <a:pt x="4" y="914"/>
                    <a:pt x="21" y="1075"/>
                    <a:pt x="26" y="1143"/>
                  </a:cubicBezTo>
                </a:path>
              </a:pathLst>
            </a:custGeom>
            <a:noFill/>
            <a:ln w="38100">
              <a:solidFill>
                <a:schemeClr val="tx1"/>
              </a:solidFill>
              <a:round/>
            </a:ln>
          </p:spPr>
          <p:txBody>
            <a:bodyPr/>
            <a:lstStyle/>
            <a:p>
              <a:endParaRPr lang="zh-CN" altLang="en-US"/>
            </a:p>
          </p:txBody>
        </p:sp>
        <p:sp>
          <p:nvSpPr>
            <p:cNvPr id="16430" name="Line 9"/>
            <p:cNvSpPr>
              <a:spLocks noChangeShapeType="1"/>
            </p:cNvSpPr>
            <p:nvPr/>
          </p:nvSpPr>
          <p:spPr bwMode="auto">
            <a:xfrm>
              <a:off x="672" y="2056"/>
              <a:ext cx="240" cy="0"/>
            </a:xfrm>
            <a:prstGeom prst="line">
              <a:avLst/>
            </a:prstGeom>
            <a:noFill/>
            <a:ln w="38100">
              <a:solidFill>
                <a:schemeClr val="tx1"/>
              </a:solidFill>
              <a:round/>
            </a:ln>
          </p:spPr>
          <p:txBody>
            <a:bodyPr/>
            <a:lstStyle/>
            <a:p>
              <a:endParaRPr lang="zh-CN" altLang="en-US"/>
            </a:p>
          </p:txBody>
        </p:sp>
        <p:sp>
          <p:nvSpPr>
            <p:cNvPr id="16431" name="Line 10"/>
            <p:cNvSpPr>
              <a:spLocks noChangeShapeType="1"/>
            </p:cNvSpPr>
            <p:nvPr/>
          </p:nvSpPr>
          <p:spPr bwMode="auto">
            <a:xfrm>
              <a:off x="672" y="2043"/>
              <a:ext cx="96" cy="1344"/>
            </a:xfrm>
            <a:prstGeom prst="line">
              <a:avLst/>
            </a:prstGeom>
            <a:noFill/>
            <a:ln w="38100">
              <a:solidFill>
                <a:schemeClr val="tx1"/>
              </a:solidFill>
              <a:round/>
            </a:ln>
          </p:spPr>
          <p:txBody>
            <a:bodyPr/>
            <a:lstStyle/>
            <a:p>
              <a:endParaRPr lang="zh-CN" altLang="en-US"/>
            </a:p>
          </p:txBody>
        </p:sp>
        <p:sp>
          <p:nvSpPr>
            <p:cNvPr id="16432" name="Line 11"/>
            <p:cNvSpPr>
              <a:spLocks noChangeShapeType="1"/>
            </p:cNvSpPr>
            <p:nvPr/>
          </p:nvSpPr>
          <p:spPr bwMode="auto">
            <a:xfrm>
              <a:off x="947" y="2042"/>
              <a:ext cx="96" cy="1344"/>
            </a:xfrm>
            <a:prstGeom prst="line">
              <a:avLst/>
            </a:prstGeom>
            <a:noFill/>
            <a:ln w="38100">
              <a:solidFill>
                <a:schemeClr val="tx1"/>
              </a:solidFill>
              <a:round/>
            </a:ln>
          </p:spPr>
          <p:txBody>
            <a:bodyPr/>
            <a:lstStyle/>
            <a:p>
              <a:endParaRPr lang="zh-CN" altLang="en-US"/>
            </a:p>
          </p:txBody>
        </p:sp>
        <p:sp>
          <p:nvSpPr>
            <p:cNvPr id="16433" name="Line 12"/>
            <p:cNvSpPr>
              <a:spLocks noChangeShapeType="1"/>
            </p:cNvSpPr>
            <p:nvPr/>
          </p:nvSpPr>
          <p:spPr bwMode="auto">
            <a:xfrm>
              <a:off x="672" y="3360"/>
              <a:ext cx="96" cy="0"/>
            </a:xfrm>
            <a:prstGeom prst="line">
              <a:avLst/>
            </a:prstGeom>
            <a:noFill/>
            <a:ln w="38100">
              <a:solidFill>
                <a:schemeClr val="tx1"/>
              </a:solidFill>
              <a:round/>
            </a:ln>
          </p:spPr>
          <p:txBody>
            <a:bodyPr/>
            <a:lstStyle/>
            <a:p>
              <a:endParaRPr lang="zh-CN" altLang="en-US"/>
            </a:p>
          </p:txBody>
        </p:sp>
        <p:sp>
          <p:nvSpPr>
            <p:cNvPr id="16434" name="Line 13"/>
            <p:cNvSpPr>
              <a:spLocks noChangeShapeType="1"/>
            </p:cNvSpPr>
            <p:nvPr/>
          </p:nvSpPr>
          <p:spPr bwMode="auto">
            <a:xfrm>
              <a:off x="1056" y="3360"/>
              <a:ext cx="96" cy="0"/>
            </a:xfrm>
            <a:prstGeom prst="line">
              <a:avLst/>
            </a:prstGeom>
            <a:noFill/>
            <a:ln w="38100">
              <a:solidFill>
                <a:schemeClr val="tx1"/>
              </a:solidFill>
              <a:round/>
            </a:ln>
          </p:spPr>
          <p:txBody>
            <a:bodyPr/>
            <a:lstStyle/>
            <a:p>
              <a:endParaRPr lang="zh-CN" altLang="en-US"/>
            </a:p>
          </p:txBody>
        </p:sp>
      </p:grpSp>
      <p:grpSp>
        <p:nvGrpSpPr>
          <p:cNvPr id="3" name="Group 14"/>
          <p:cNvGrpSpPr/>
          <p:nvPr/>
        </p:nvGrpSpPr>
        <p:grpSpPr bwMode="auto">
          <a:xfrm>
            <a:off x="2911475" y="981075"/>
            <a:ext cx="1670050" cy="2836863"/>
            <a:chOff x="1834" y="135"/>
            <a:chExt cx="1052" cy="2270"/>
          </a:xfrm>
        </p:grpSpPr>
        <p:sp>
          <p:nvSpPr>
            <p:cNvPr id="16414" name="Rectangle 15"/>
            <p:cNvSpPr>
              <a:spLocks noChangeArrowheads="1"/>
            </p:cNvSpPr>
            <p:nvPr/>
          </p:nvSpPr>
          <p:spPr bwMode="auto">
            <a:xfrm flipH="1">
              <a:off x="2544" y="245"/>
              <a:ext cx="336" cy="2160"/>
            </a:xfrm>
            <a:prstGeom prst="rect">
              <a:avLst/>
            </a:prstGeom>
            <a:solidFill>
              <a:schemeClr val="accent1"/>
            </a:solidFill>
            <a:ln w="9525">
              <a:solidFill>
                <a:schemeClr val="tx1"/>
              </a:solidFill>
              <a:miter lim="800000"/>
            </a:ln>
          </p:spPr>
          <p:txBody>
            <a:bodyPr wrap="none" anchor="ctr"/>
            <a:lstStyle/>
            <a:p>
              <a:endParaRPr lang="zh-CN" altLang="en-US"/>
            </a:p>
          </p:txBody>
        </p:sp>
        <p:sp>
          <p:nvSpPr>
            <p:cNvPr id="16415" name="Line 16"/>
            <p:cNvSpPr>
              <a:spLocks noChangeShapeType="1"/>
            </p:cNvSpPr>
            <p:nvPr/>
          </p:nvSpPr>
          <p:spPr bwMode="auto">
            <a:xfrm>
              <a:off x="2816" y="1056"/>
              <a:ext cx="70" cy="0"/>
            </a:xfrm>
            <a:prstGeom prst="line">
              <a:avLst/>
            </a:prstGeom>
            <a:noFill/>
            <a:ln w="38100">
              <a:solidFill>
                <a:schemeClr val="tx1"/>
              </a:solidFill>
              <a:round/>
            </a:ln>
          </p:spPr>
          <p:txBody>
            <a:bodyPr/>
            <a:lstStyle/>
            <a:p>
              <a:endParaRPr lang="zh-CN" altLang="en-US"/>
            </a:p>
          </p:txBody>
        </p:sp>
        <p:sp>
          <p:nvSpPr>
            <p:cNvPr id="16416" name="Line 17"/>
            <p:cNvSpPr>
              <a:spLocks noChangeShapeType="1"/>
            </p:cNvSpPr>
            <p:nvPr/>
          </p:nvSpPr>
          <p:spPr bwMode="auto">
            <a:xfrm>
              <a:off x="2153" y="1308"/>
              <a:ext cx="174" cy="0"/>
            </a:xfrm>
            <a:prstGeom prst="line">
              <a:avLst/>
            </a:prstGeom>
            <a:noFill/>
            <a:ln w="38100">
              <a:solidFill>
                <a:schemeClr val="tx1"/>
              </a:solidFill>
              <a:round/>
            </a:ln>
          </p:spPr>
          <p:txBody>
            <a:bodyPr/>
            <a:lstStyle/>
            <a:p>
              <a:endParaRPr lang="zh-CN" altLang="en-US"/>
            </a:p>
          </p:txBody>
        </p:sp>
        <p:sp>
          <p:nvSpPr>
            <p:cNvPr id="16417" name="Line 18"/>
            <p:cNvSpPr>
              <a:spLocks noChangeShapeType="1"/>
            </p:cNvSpPr>
            <p:nvPr/>
          </p:nvSpPr>
          <p:spPr bwMode="auto">
            <a:xfrm>
              <a:off x="2153" y="1297"/>
              <a:ext cx="70" cy="1066"/>
            </a:xfrm>
            <a:prstGeom prst="line">
              <a:avLst/>
            </a:prstGeom>
            <a:noFill/>
            <a:ln w="38100">
              <a:solidFill>
                <a:schemeClr val="tx1"/>
              </a:solidFill>
              <a:round/>
            </a:ln>
          </p:spPr>
          <p:txBody>
            <a:bodyPr/>
            <a:lstStyle/>
            <a:p>
              <a:endParaRPr lang="zh-CN" altLang="en-US"/>
            </a:p>
          </p:txBody>
        </p:sp>
        <p:sp>
          <p:nvSpPr>
            <p:cNvPr id="16418" name="Oval 19"/>
            <p:cNvSpPr>
              <a:spLocks noChangeArrowheads="1"/>
            </p:cNvSpPr>
            <p:nvPr/>
          </p:nvSpPr>
          <p:spPr bwMode="auto">
            <a:xfrm rot="-1856508">
              <a:off x="2158" y="135"/>
              <a:ext cx="139" cy="304"/>
            </a:xfrm>
            <a:prstGeom prst="ellipse">
              <a:avLst/>
            </a:prstGeom>
            <a:noFill/>
            <a:ln w="38100">
              <a:solidFill>
                <a:schemeClr val="tx1"/>
              </a:solidFill>
              <a:round/>
            </a:ln>
          </p:spPr>
          <p:txBody>
            <a:bodyPr wrap="none" anchor="ctr"/>
            <a:lstStyle/>
            <a:p>
              <a:endParaRPr lang="zh-CN" altLang="en-US"/>
            </a:p>
          </p:txBody>
        </p:sp>
        <p:sp>
          <p:nvSpPr>
            <p:cNvPr id="16419" name="Freeform 20"/>
            <p:cNvSpPr/>
            <p:nvPr/>
          </p:nvSpPr>
          <p:spPr bwMode="auto">
            <a:xfrm>
              <a:off x="1834" y="585"/>
              <a:ext cx="1030" cy="628"/>
            </a:xfrm>
            <a:custGeom>
              <a:avLst/>
              <a:gdLst>
                <a:gd name="T0" fmla="*/ 262 w 1030"/>
                <a:gd name="T1" fmla="*/ 628 h 628"/>
                <a:gd name="T2" fmla="*/ 0 w 1030"/>
                <a:gd name="T3" fmla="*/ 235 h 628"/>
                <a:gd name="T4" fmla="*/ 284 w 1030"/>
                <a:gd name="T5" fmla="*/ 166 h 628"/>
                <a:gd name="T6" fmla="*/ 477 w 1030"/>
                <a:gd name="T7" fmla="*/ 85 h 628"/>
                <a:gd name="T8" fmla="*/ 642 w 1030"/>
                <a:gd name="T9" fmla="*/ 0 h 628"/>
                <a:gd name="T10" fmla="*/ 1030 w 1030"/>
                <a:gd name="T11" fmla="*/ 572 h 628"/>
                <a:gd name="T12" fmla="*/ 0 60000 65536"/>
                <a:gd name="T13" fmla="*/ 0 60000 65536"/>
                <a:gd name="T14" fmla="*/ 0 60000 65536"/>
                <a:gd name="T15" fmla="*/ 0 60000 65536"/>
                <a:gd name="T16" fmla="*/ 0 60000 65536"/>
                <a:gd name="T17" fmla="*/ 0 60000 65536"/>
                <a:gd name="T18" fmla="*/ 0 w 1030"/>
                <a:gd name="T19" fmla="*/ 0 h 628"/>
                <a:gd name="T20" fmla="*/ 1030 w 1030"/>
                <a:gd name="T21" fmla="*/ 628 h 628"/>
              </a:gdLst>
              <a:ahLst/>
              <a:cxnLst>
                <a:cxn ang="T12">
                  <a:pos x="T0" y="T1"/>
                </a:cxn>
                <a:cxn ang="T13">
                  <a:pos x="T2" y="T3"/>
                </a:cxn>
                <a:cxn ang="T14">
                  <a:pos x="T4" y="T5"/>
                </a:cxn>
                <a:cxn ang="T15">
                  <a:pos x="T6" y="T7"/>
                </a:cxn>
                <a:cxn ang="T16">
                  <a:pos x="T8" y="T9"/>
                </a:cxn>
                <a:cxn ang="T17">
                  <a:pos x="T10" y="T11"/>
                </a:cxn>
              </a:cxnLst>
              <a:rect l="T18" t="T19" r="T20" b="T21"/>
              <a:pathLst>
                <a:path w="1030" h="628">
                  <a:moveTo>
                    <a:pt x="262" y="628"/>
                  </a:moveTo>
                  <a:lnTo>
                    <a:pt x="0" y="235"/>
                  </a:lnTo>
                  <a:lnTo>
                    <a:pt x="284" y="166"/>
                  </a:lnTo>
                  <a:lnTo>
                    <a:pt x="477" y="85"/>
                  </a:lnTo>
                  <a:lnTo>
                    <a:pt x="642" y="0"/>
                  </a:lnTo>
                  <a:lnTo>
                    <a:pt x="1030" y="572"/>
                  </a:lnTo>
                </a:path>
              </a:pathLst>
            </a:custGeom>
            <a:noFill/>
            <a:ln w="38100">
              <a:solidFill>
                <a:schemeClr val="tx1"/>
              </a:solidFill>
              <a:round/>
            </a:ln>
          </p:spPr>
          <p:txBody>
            <a:bodyPr/>
            <a:lstStyle/>
            <a:p>
              <a:endParaRPr lang="zh-CN" altLang="en-US"/>
            </a:p>
          </p:txBody>
        </p:sp>
        <p:sp>
          <p:nvSpPr>
            <p:cNvPr id="16420" name="Freeform 21"/>
            <p:cNvSpPr/>
            <p:nvPr/>
          </p:nvSpPr>
          <p:spPr bwMode="auto">
            <a:xfrm>
              <a:off x="2235" y="400"/>
              <a:ext cx="84" cy="907"/>
            </a:xfrm>
            <a:custGeom>
              <a:avLst/>
              <a:gdLst>
                <a:gd name="T0" fmla="*/ 57 w 84"/>
                <a:gd name="T1" fmla="*/ 0 h 907"/>
                <a:gd name="T2" fmla="*/ 84 w 84"/>
                <a:gd name="T3" fmla="*/ 368 h 907"/>
                <a:gd name="T4" fmla="*/ 70 w 84"/>
                <a:gd name="T5" fmla="*/ 604 h 907"/>
                <a:gd name="T6" fmla="*/ 0 w 84"/>
                <a:gd name="T7" fmla="*/ 907 h 907"/>
                <a:gd name="T8" fmla="*/ 0 60000 65536"/>
                <a:gd name="T9" fmla="*/ 0 60000 65536"/>
                <a:gd name="T10" fmla="*/ 0 60000 65536"/>
                <a:gd name="T11" fmla="*/ 0 60000 65536"/>
                <a:gd name="T12" fmla="*/ 0 w 84"/>
                <a:gd name="T13" fmla="*/ 0 h 907"/>
                <a:gd name="T14" fmla="*/ 84 w 84"/>
                <a:gd name="T15" fmla="*/ 907 h 907"/>
              </a:gdLst>
              <a:ahLst/>
              <a:cxnLst>
                <a:cxn ang="T8">
                  <a:pos x="T0" y="T1"/>
                </a:cxn>
                <a:cxn ang="T9">
                  <a:pos x="T2" y="T3"/>
                </a:cxn>
                <a:cxn ang="T10">
                  <a:pos x="T4" y="T5"/>
                </a:cxn>
                <a:cxn ang="T11">
                  <a:pos x="T6" y="T7"/>
                </a:cxn>
              </a:cxnLst>
              <a:rect l="T12" t="T13" r="T14" b="T15"/>
              <a:pathLst>
                <a:path w="84" h="907">
                  <a:moveTo>
                    <a:pt x="57" y="0"/>
                  </a:moveTo>
                  <a:lnTo>
                    <a:pt x="84" y="368"/>
                  </a:lnTo>
                  <a:lnTo>
                    <a:pt x="70" y="604"/>
                  </a:lnTo>
                  <a:cubicBezTo>
                    <a:pt x="56" y="694"/>
                    <a:pt x="15" y="844"/>
                    <a:pt x="0" y="907"/>
                  </a:cubicBezTo>
                </a:path>
              </a:pathLst>
            </a:custGeom>
            <a:noFill/>
            <a:ln w="38100">
              <a:solidFill>
                <a:schemeClr val="tx1"/>
              </a:solidFill>
              <a:round/>
            </a:ln>
          </p:spPr>
          <p:txBody>
            <a:bodyPr/>
            <a:lstStyle/>
            <a:p>
              <a:endParaRPr lang="zh-CN" altLang="en-US"/>
            </a:p>
          </p:txBody>
        </p:sp>
        <p:sp>
          <p:nvSpPr>
            <p:cNvPr id="16421" name="Freeform 22"/>
            <p:cNvSpPr/>
            <p:nvPr/>
          </p:nvSpPr>
          <p:spPr bwMode="auto">
            <a:xfrm>
              <a:off x="2057" y="1297"/>
              <a:ext cx="340" cy="1068"/>
            </a:xfrm>
            <a:custGeom>
              <a:avLst/>
              <a:gdLst>
                <a:gd name="T0" fmla="*/ 296 w 340"/>
                <a:gd name="T1" fmla="*/ 0 h 1068"/>
                <a:gd name="T2" fmla="*/ 340 w 340"/>
                <a:gd name="T3" fmla="*/ 335 h 1068"/>
                <a:gd name="T4" fmla="*/ 235 w 340"/>
                <a:gd name="T5" fmla="*/ 649 h 1068"/>
                <a:gd name="T6" fmla="*/ 0 w 340"/>
                <a:gd name="T7" fmla="*/ 1068 h 1068"/>
                <a:gd name="T8" fmla="*/ 0 60000 65536"/>
                <a:gd name="T9" fmla="*/ 0 60000 65536"/>
                <a:gd name="T10" fmla="*/ 0 60000 65536"/>
                <a:gd name="T11" fmla="*/ 0 60000 65536"/>
                <a:gd name="T12" fmla="*/ 0 w 340"/>
                <a:gd name="T13" fmla="*/ 0 h 1068"/>
                <a:gd name="T14" fmla="*/ 340 w 340"/>
                <a:gd name="T15" fmla="*/ 1068 h 1068"/>
              </a:gdLst>
              <a:ahLst/>
              <a:cxnLst>
                <a:cxn ang="T8">
                  <a:pos x="T0" y="T1"/>
                </a:cxn>
                <a:cxn ang="T9">
                  <a:pos x="T2" y="T3"/>
                </a:cxn>
                <a:cxn ang="T10">
                  <a:pos x="T4" y="T5"/>
                </a:cxn>
                <a:cxn ang="T11">
                  <a:pos x="T6" y="T7"/>
                </a:cxn>
              </a:cxnLst>
              <a:rect l="T12" t="T13" r="T14" b="T15"/>
              <a:pathLst>
                <a:path w="340" h="1068">
                  <a:moveTo>
                    <a:pt x="296" y="0"/>
                  </a:moveTo>
                  <a:lnTo>
                    <a:pt x="340" y="335"/>
                  </a:lnTo>
                  <a:cubicBezTo>
                    <a:pt x="330" y="443"/>
                    <a:pt x="292" y="527"/>
                    <a:pt x="235" y="649"/>
                  </a:cubicBezTo>
                  <a:cubicBezTo>
                    <a:pt x="178" y="771"/>
                    <a:pt x="49" y="981"/>
                    <a:pt x="0" y="1068"/>
                  </a:cubicBezTo>
                </a:path>
              </a:pathLst>
            </a:custGeom>
            <a:noFill/>
            <a:ln w="38100">
              <a:solidFill>
                <a:schemeClr val="tx1"/>
              </a:solidFill>
              <a:round/>
            </a:ln>
          </p:spPr>
          <p:txBody>
            <a:bodyPr/>
            <a:lstStyle/>
            <a:p>
              <a:endParaRPr lang="zh-CN" altLang="en-US"/>
            </a:p>
          </p:txBody>
        </p:sp>
        <p:sp>
          <p:nvSpPr>
            <p:cNvPr id="16422" name="Line 23"/>
            <p:cNvSpPr>
              <a:spLocks noChangeShapeType="1"/>
            </p:cNvSpPr>
            <p:nvPr/>
          </p:nvSpPr>
          <p:spPr bwMode="auto">
            <a:xfrm>
              <a:off x="2240" y="2352"/>
              <a:ext cx="70" cy="0"/>
            </a:xfrm>
            <a:prstGeom prst="line">
              <a:avLst/>
            </a:prstGeom>
            <a:noFill/>
            <a:ln w="38100">
              <a:solidFill>
                <a:schemeClr val="tx1"/>
              </a:solidFill>
              <a:round/>
            </a:ln>
          </p:spPr>
          <p:txBody>
            <a:bodyPr/>
            <a:lstStyle/>
            <a:p>
              <a:endParaRPr lang="zh-CN" altLang="en-US"/>
            </a:p>
          </p:txBody>
        </p:sp>
        <p:sp>
          <p:nvSpPr>
            <p:cNvPr id="16423" name="Line 24"/>
            <p:cNvSpPr>
              <a:spLocks noChangeShapeType="1"/>
            </p:cNvSpPr>
            <p:nvPr/>
          </p:nvSpPr>
          <p:spPr bwMode="auto">
            <a:xfrm>
              <a:off x="2000" y="2352"/>
              <a:ext cx="70" cy="0"/>
            </a:xfrm>
            <a:prstGeom prst="line">
              <a:avLst/>
            </a:prstGeom>
            <a:noFill/>
            <a:ln w="38100">
              <a:solidFill>
                <a:schemeClr val="tx1"/>
              </a:solidFill>
              <a:round/>
            </a:ln>
          </p:spPr>
          <p:txBody>
            <a:bodyPr/>
            <a:lstStyle/>
            <a:p>
              <a:endParaRPr lang="zh-CN" altLang="en-US"/>
            </a:p>
          </p:txBody>
        </p:sp>
        <p:sp>
          <p:nvSpPr>
            <p:cNvPr id="16424" name="Line 25"/>
            <p:cNvSpPr>
              <a:spLocks noChangeShapeType="1"/>
            </p:cNvSpPr>
            <p:nvPr/>
          </p:nvSpPr>
          <p:spPr bwMode="auto">
            <a:xfrm>
              <a:off x="2096" y="1232"/>
              <a:ext cx="48" cy="144"/>
            </a:xfrm>
            <a:prstGeom prst="line">
              <a:avLst/>
            </a:prstGeom>
            <a:noFill/>
            <a:ln w="38100">
              <a:solidFill>
                <a:schemeClr val="tx1"/>
              </a:solidFill>
              <a:round/>
            </a:ln>
          </p:spPr>
          <p:txBody>
            <a:bodyPr/>
            <a:lstStyle/>
            <a:p>
              <a:endParaRPr lang="zh-CN" altLang="en-US"/>
            </a:p>
          </p:txBody>
        </p:sp>
      </p:grpSp>
      <p:grpSp>
        <p:nvGrpSpPr>
          <p:cNvPr id="4" name="Group 26"/>
          <p:cNvGrpSpPr/>
          <p:nvPr/>
        </p:nvGrpSpPr>
        <p:grpSpPr bwMode="auto">
          <a:xfrm>
            <a:off x="5589588" y="981075"/>
            <a:ext cx="582612" cy="2997200"/>
            <a:chOff x="3273" y="578"/>
            <a:chExt cx="367" cy="2312"/>
          </a:xfrm>
        </p:grpSpPr>
        <p:sp>
          <p:nvSpPr>
            <p:cNvPr id="16405" name="Oval 27"/>
            <p:cNvSpPr>
              <a:spLocks noChangeArrowheads="1"/>
            </p:cNvSpPr>
            <p:nvPr/>
          </p:nvSpPr>
          <p:spPr bwMode="auto">
            <a:xfrm rot="8316351">
              <a:off x="3278" y="578"/>
              <a:ext cx="139" cy="304"/>
            </a:xfrm>
            <a:prstGeom prst="ellipse">
              <a:avLst/>
            </a:prstGeom>
            <a:noFill/>
            <a:ln w="38100">
              <a:solidFill>
                <a:schemeClr val="tx1"/>
              </a:solidFill>
              <a:round/>
            </a:ln>
          </p:spPr>
          <p:txBody>
            <a:bodyPr wrap="none" anchor="ctr"/>
            <a:lstStyle/>
            <a:p>
              <a:endParaRPr lang="zh-CN" altLang="en-US"/>
            </a:p>
          </p:txBody>
        </p:sp>
        <p:sp>
          <p:nvSpPr>
            <p:cNvPr id="16406" name="Freeform 28"/>
            <p:cNvSpPr/>
            <p:nvPr/>
          </p:nvSpPr>
          <p:spPr bwMode="auto">
            <a:xfrm>
              <a:off x="3315" y="1084"/>
              <a:ext cx="317" cy="1058"/>
            </a:xfrm>
            <a:custGeom>
              <a:avLst/>
              <a:gdLst>
                <a:gd name="T0" fmla="*/ 231 w 317"/>
                <a:gd name="T1" fmla="*/ 1046 h 1058"/>
                <a:gd name="T2" fmla="*/ 257 w 317"/>
                <a:gd name="T3" fmla="*/ 968 h 1058"/>
                <a:gd name="T4" fmla="*/ 239 w 317"/>
                <a:gd name="T5" fmla="*/ 965 h 1058"/>
                <a:gd name="T6" fmla="*/ 230 w 317"/>
                <a:gd name="T7" fmla="*/ 884 h 1058"/>
                <a:gd name="T8" fmla="*/ 0 w 317"/>
                <a:gd name="T9" fmla="*/ 0 h 1058"/>
                <a:gd name="T10" fmla="*/ 275 w 317"/>
                <a:gd name="T11" fmla="*/ 68 h 1058"/>
                <a:gd name="T12" fmla="*/ 297 w 317"/>
                <a:gd name="T13" fmla="*/ 854 h 1058"/>
                <a:gd name="T14" fmla="*/ 315 w 317"/>
                <a:gd name="T15" fmla="*/ 962 h 1058"/>
                <a:gd name="T16" fmla="*/ 309 w 317"/>
                <a:gd name="T17" fmla="*/ 980 h 1058"/>
                <a:gd name="T18" fmla="*/ 285 w 317"/>
                <a:gd name="T19" fmla="*/ 1058 h 10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
                <a:gd name="T31" fmla="*/ 0 h 1058"/>
                <a:gd name="T32" fmla="*/ 317 w 317"/>
                <a:gd name="T33" fmla="*/ 1058 h 10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 h="1058">
                  <a:moveTo>
                    <a:pt x="231" y="1046"/>
                  </a:moveTo>
                  <a:lnTo>
                    <a:pt x="257" y="968"/>
                  </a:lnTo>
                  <a:cubicBezTo>
                    <a:pt x="258" y="955"/>
                    <a:pt x="244" y="979"/>
                    <a:pt x="239" y="965"/>
                  </a:cubicBezTo>
                  <a:cubicBezTo>
                    <a:pt x="235" y="951"/>
                    <a:pt x="270" y="1045"/>
                    <a:pt x="230" y="884"/>
                  </a:cubicBezTo>
                  <a:lnTo>
                    <a:pt x="0" y="0"/>
                  </a:lnTo>
                  <a:lnTo>
                    <a:pt x="275" y="68"/>
                  </a:lnTo>
                  <a:lnTo>
                    <a:pt x="297" y="854"/>
                  </a:lnTo>
                  <a:cubicBezTo>
                    <a:pt x="304" y="1003"/>
                    <a:pt x="313" y="941"/>
                    <a:pt x="315" y="962"/>
                  </a:cubicBezTo>
                  <a:cubicBezTo>
                    <a:pt x="317" y="983"/>
                    <a:pt x="314" y="964"/>
                    <a:pt x="309" y="980"/>
                  </a:cubicBezTo>
                  <a:cubicBezTo>
                    <a:pt x="304" y="996"/>
                    <a:pt x="290" y="1042"/>
                    <a:pt x="285" y="1058"/>
                  </a:cubicBezTo>
                </a:path>
              </a:pathLst>
            </a:custGeom>
            <a:noFill/>
            <a:ln w="38100">
              <a:solidFill>
                <a:schemeClr val="tx1"/>
              </a:solidFill>
              <a:round/>
            </a:ln>
          </p:spPr>
          <p:txBody>
            <a:bodyPr/>
            <a:lstStyle/>
            <a:p>
              <a:endParaRPr lang="zh-CN" altLang="en-US"/>
            </a:p>
          </p:txBody>
        </p:sp>
        <p:sp>
          <p:nvSpPr>
            <p:cNvPr id="16407" name="Freeform 29"/>
            <p:cNvSpPr/>
            <p:nvPr/>
          </p:nvSpPr>
          <p:spPr bwMode="auto">
            <a:xfrm>
              <a:off x="3324" y="864"/>
              <a:ext cx="131" cy="912"/>
            </a:xfrm>
            <a:custGeom>
              <a:avLst/>
              <a:gdLst>
                <a:gd name="T0" fmla="*/ 120 w 131"/>
                <a:gd name="T1" fmla="*/ 0 h 912"/>
                <a:gd name="T2" fmla="*/ 126 w 131"/>
                <a:gd name="T3" fmla="*/ 156 h 912"/>
                <a:gd name="T4" fmla="*/ 126 w 131"/>
                <a:gd name="T5" fmla="*/ 198 h 912"/>
                <a:gd name="T6" fmla="*/ 96 w 131"/>
                <a:gd name="T7" fmla="*/ 414 h 912"/>
                <a:gd name="T8" fmla="*/ 24 w 131"/>
                <a:gd name="T9" fmla="*/ 678 h 912"/>
                <a:gd name="T10" fmla="*/ 0 w 131"/>
                <a:gd name="T11" fmla="*/ 912 h 912"/>
                <a:gd name="T12" fmla="*/ 0 60000 65536"/>
                <a:gd name="T13" fmla="*/ 0 60000 65536"/>
                <a:gd name="T14" fmla="*/ 0 60000 65536"/>
                <a:gd name="T15" fmla="*/ 0 60000 65536"/>
                <a:gd name="T16" fmla="*/ 0 60000 65536"/>
                <a:gd name="T17" fmla="*/ 0 60000 65536"/>
                <a:gd name="T18" fmla="*/ 0 w 131"/>
                <a:gd name="T19" fmla="*/ 0 h 912"/>
                <a:gd name="T20" fmla="*/ 131 w 131"/>
                <a:gd name="T21" fmla="*/ 912 h 912"/>
              </a:gdLst>
              <a:ahLst/>
              <a:cxnLst>
                <a:cxn ang="T12">
                  <a:pos x="T0" y="T1"/>
                </a:cxn>
                <a:cxn ang="T13">
                  <a:pos x="T2" y="T3"/>
                </a:cxn>
                <a:cxn ang="T14">
                  <a:pos x="T4" y="T5"/>
                </a:cxn>
                <a:cxn ang="T15">
                  <a:pos x="T6" y="T7"/>
                </a:cxn>
                <a:cxn ang="T16">
                  <a:pos x="T8" y="T9"/>
                </a:cxn>
                <a:cxn ang="T17">
                  <a:pos x="T10" y="T11"/>
                </a:cxn>
              </a:cxnLst>
              <a:rect l="T18" t="T19" r="T20" b="T21"/>
              <a:pathLst>
                <a:path w="131" h="912">
                  <a:moveTo>
                    <a:pt x="120" y="0"/>
                  </a:moveTo>
                  <a:cubicBezTo>
                    <a:pt x="121" y="26"/>
                    <a:pt x="125" y="123"/>
                    <a:pt x="126" y="156"/>
                  </a:cubicBezTo>
                  <a:cubicBezTo>
                    <a:pt x="127" y="189"/>
                    <a:pt x="131" y="155"/>
                    <a:pt x="126" y="198"/>
                  </a:cubicBezTo>
                  <a:lnTo>
                    <a:pt x="96" y="414"/>
                  </a:lnTo>
                  <a:lnTo>
                    <a:pt x="24" y="678"/>
                  </a:lnTo>
                  <a:cubicBezTo>
                    <a:pt x="8" y="761"/>
                    <a:pt x="5" y="863"/>
                    <a:pt x="0" y="912"/>
                  </a:cubicBezTo>
                </a:path>
              </a:pathLst>
            </a:custGeom>
            <a:noFill/>
            <a:ln w="38100">
              <a:solidFill>
                <a:schemeClr val="tx1"/>
              </a:solidFill>
              <a:round/>
            </a:ln>
          </p:spPr>
          <p:txBody>
            <a:bodyPr/>
            <a:lstStyle/>
            <a:p>
              <a:endParaRPr lang="zh-CN" altLang="en-US"/>
            </a:p>
          </p:txBody>
        </p:sp>
        <p:sp>
          <p:nvSpPr>
            <p:cNvPr id="16408" name="Line 30"/>
            <p:cNvSpPr>
              <a:spLocks noChangeShapeType="1"/>
            </p:cNvSpPr>
            <p:nvPr/>
          </p:nvSpPr>
          <p:spPr bwMode="auto">
            <a:xfrm rot="-1369493">
              <a:off x="3273" y="1777"/>
              <a:ext cx="174" cy="1"/>
            </a:xfrm>
            <a:prstGeom prst="line">
              <a:avLst/>
            </a:prstGeom>
            <a:noFill/>
            <a:ln w="38100">
              <a:solidFill>
                <a:schemeClr val="tx1"/>
              </a:solidFill>
              <a:round/>
            </a:ln>
          </p:spPr>
          <p:txBody>
            <a:bodyPr/>
            <a:lstStyle/>
            <a:p>
              <a:endParaRPr lang="zh-CN" altLang="en-US"/>
            </a:p>
          </p:txBody>
        </p:sp>
        <p:sp>
          <p:nvSpPr>
            <p:cNvPr id="16409" name="Line 31"/>
            <p:cNvSpPr>
              <a:spLocks noChangeShapeType="1"/>
            </p:cNvSpPr>
            <p:nvPr/>
          </p:nvSpPr>
          <p:spPr bwMode="auto">
            <a:xfrm rot="-311598">
              <a:off x="3338" y="1824"/>
              <a:ext cx="70" cy="1066"/>
            </a:xfrm>
            <a:prstGeom prst="line">
              <a:avLst/>
            </a:prstGeom>
            <a:noFill/>
            <a:ln w="38100">
              <a:solidFill>
                <a:schemeClr val="tx1"/>
              </a:solidFill>
              <a:round/>
            </a:ln>
          </p:spPr>
          <p:txBody>
            <a:bodyPr/>
            <a:lstStyle/>
            <a:p>
              <a:endParaRPr lang="zh-CN" altLang="en-US"/>
            </a:p>
          </p:txBody>
        </p:sp>
        <p:sp>
          <p:nvSpPr>
            <p:cNvPr id="16410" name="Freeform 32"/>
            <p:cNvSpPr/>
            <p:nvPr/>
          </p:nvSpPr>
          <p:spPr bwMode="auto">
            <a:xfrm>
              <a:off x="3430" y="1732"/>
              <a:ext cx="172" cy="1056"/>
            </a:xfrm>
            <a:custGeom>
              <a:avLst/>
              <a:gdLst>
                <a:gd name="T0" fmla="*/ 0 w 172"/>
                <a:gd name="T1" fmla="*/ 0 h 1056"/>
                <a:gd name="T2" fmla="*/ 146 w 172"/>
                <a:gd name="T3" fmla="*/ 824 h 1056"/>
                <a:gd name="T4" fmla="*/ 157 w 172"/>
                <a:gd name="T5" fmla="*/ 1056 h 1056"/>
                <a:gd name="T6" fmla="*/ 0 60000 65536"/>
                <a:gd name="T7" fmla="*/ 0 60000 65536"/>
                <a:gd name="T8" fmla="*/ 0 60000 65536"/>
                <a:gd name="T9" fmla="*/ 0 w 172"/>
                <a:gd name="T10" fmla="*/ 0 h 1056"/>
                <a:gd name="T11" fmla="*/ 172 w 172"/>
                <a:gd name="T12" fmla="*/ 1056 h 1056"/>
              </a:gdLst>
              <a:ahLst/>
              <a:cxnLst>
                <a:cxn ang="T6">
                  <a:pos x="T0" y="T1"/>
                </a:cxn>
                <a:cxn ang="T7">
                  <a:pos x="T2" y="T3"/>
                </a:cxn>
                <a:cxn ang="T8">
                  <a:pos x="T4" y="T5"/>
                </a:cxn>
              </a:cxnLst>
              <a:rect l="T9" t="T10" r="T11" b="T12"/>
              <a:pathLst>
                <a:path w="172" h="1056">
                  <a:moveTo>
                    <a:pt x="0" y="0"/>
                  </a:moveTo>
                  <a:lnTo>
                    <a:pt x="146" y="824"/>
                  </a:lnTo>
                  <a:cubicBezTo>
                    <a:pt x="172" y="1000"/>
                    <a:pt x="155" y="1008"/>
                    <a:pt x="157" y="1056"/>
                  </a:cubicBezTo>
                </a:path>
              </a:pathLst>
            </a:custGeom>
            <a:noFill/>
            <a:ln w="38100">
              <a:solidFill>
                <a:schemeClr val="tx1"/>
              </a:solidFill>
              <a:round/>
            </a:ln>
          </p:spPr>
          <p:txBody>
            <a:bodyPr/>
            <a:lstStyle/>
            <a:p>
              <a:endParaRPr lang="zh-CN" altLang="en-US"/>
            </a:p>
          </p:txBody>
        </p:sp>
        <p:sp>
          <p:nvSpPr>
            <p:cNvPr id="16411" name="Line 33"/>
            <p:cNvSpPr>
              <a:spLocks noChangeShapeType="1"/>
            </p:cNvSpPr>
            <p:nvPr/>
          </p:nvSpPr>
          <p:spPr bwMode="auto">
            <a:xfrm rot="-2031324">
              <a:off x="3392" y="2880"/>
              <a:ext cx="70" cy="1"/>
            </a:xfrm>
            <a:prstGeom prst="line">
              <a:avLst/>
            </a:prstGeom>
            <a:noFill/>
            <a:ln w="38100">
              <a:solidFill>
                <a:schemeClr val="tx1"/>
              </a:solidFill>
              <a:round/>
            </a:ln>
          </p:spPr>
          <p:txBody>
            <a:bodyPr/>
            <a:lstStyle/>
            <a:p>
              <a:endParaRPr lang="zh-CN" altLang="en-US"/>
            </a:p>
          </p:txBody>
        </p:sp>
        <p:sp>
          <p:nvSpPr>
            <p:cNvPr id="16412" name="Line 34"/>
            <p:cNvSpPr>
              <a:spLocks noChangeShapeType="1"/>
            </p:cNvSpPr>
            <p:nvPr/>
          </p:nvSpPr>
          <p:spPr bwMode="auto">
            <a:xfrm rot="1233363">
              <a:off x="3570" y="2811"/>
              <a:ext cx="70" cy="1"/>
            </a:xfrm>
            <a:prstGeom prst="line">
              <a:avLst/>
            </a:prstGeom>
            <a:noFill/>
            <a:ln w="38100">
              <a:solidFill>
                <a:schemeClr val="tx1"/>
              </a:solidFill>
              <a:round/>
            </a:ln>
          </p:spPr>
          <p:txBody>
            <a:bodyPr/>
            <a:lstStyle/>
            <a:p>
              <a:endParaRPr lang="zh-CN" altLang="en-US"/>
            </a:p>
          </p:txBody>
        </p:sp>
        <p:sp>
          <p:nvSpPr>
            <p:cNvPr id="16413" name="Line 35"/>
            <p:cNvSpPr>
              <a:spLocks noChangeShapeType="1"/>
            </p:cNvSpPr>
            <p:nvPr/>
          </p:nvSpPr>
          <p:spPr bwMode="auto">
            <a:xfrm>
              <a:off x="3312" y="804"/>
              <a:ext cx="0" cy="48"/>
            </a:xfrm>
            <a:prstGeom prst="line">
              <a:avLst/>
            </a:prstGeom>
            <a:noFill/>
            <a:ln w="38100">
              <a:solidFill>
                <a:schemeClr val="tx1"/>
              </a:solidFill>
              <a:round/>
            </a:ln>
          </p:spPr>
          <p:txBody>
            <a:bodyPr/>
            <a:lstStyle/>
            <a:p>
              <a:endParaRPr lang="zh-CN" altLang="en-US"/>
            </a:p>
          </p:txBody>
        </p:sp>
      </p:grpSp>
      <p:grpSp>
        <p:nvGrpSpPr>
          <p:cNvPr id="5" name="Group 36"/>
          <p:cNvGrpSpPr/>
          <p:nvPr/>
        </p:nvGrpSpPr>
        <p:grpSpPr bwMode="auto">
          <a:xfrm>
            <a:off x="7458075" y="981075"/>
            <a:ext cx="1228725" cy="2978150"/>
            <a:chOff x="4548" y="608"/>
            <a:chExt cx="774" cy="2270"/>
          </a:xfrm>
        </p:grpSpPr>
        <p:sp>
          <p:nvSpPr>
            <p:cNvPr id="16398" name="Oval 37"/>
            <p:cNvSpPr>
              <a:spLocks noChangeArrowheads="1"/>
            </p:cNvSpPr>
            <p:nvPr/>
          </p:nvSpPr>
          <p:spPr bwMode="auto">
            <a:xfrm rot="-1564765">
              <a:off x="4667" y="608"/>
              <a:ext cx="139" cy="304"/>
            </a:xfrm>
            <a:prstGeom prst="ellipse">
              <a:avLst/>
            </a:prstGeom>
            <a:noFill/>
            <a:ln w="38100">
              <a:solidFill>
                <a:schemeClr val="tx1"/>
              </a:solidFill>
              <a:round/>
            </a:ln>
          </p:spPr>
          <p:txBody>
            <a:bodyPr wrap="none" anchor="ctr"/>
            <a:lstStyle/>
            <a:p>
              <a:endParaRPr lang="zh-CN" altLang="en-US"/>
            </a:p>
          </p:txBody>
        </p:sp>
        <p:sp>
          <p:nvSpPr>
            <p:cNvPr id="16399" name="Freeform 38"/>
            <p:cNvSpPr/>
            <p:nvPr/>
          </p:nvSpPr>
          <p:spPr bwMode="auto">
            <a:xfrm>
              <a:off x="4590" y="930"/>
              <a:ext cx="732" cy="510"/>
            </a:xfrm>
            <a:custGeom>
              <a:avLst/>
              <a:gdLst>
                <a:gd name="T0" fmla="*/ 732 w 732"/>
                <a:gd name="T1" fmla="*/ 270 h 510"/>
                <a:gd name="T2" fmla="*/ 666 w 732"/>
                <a:gd name="T3" fmla="*/ 270 h 510"/>
                <a:gd name="T4" fmla="*/ 348 w 732"/>
                <a:gd name="T5" fmla="*/ 510 h 510"/>
                <a:gd name="T6" fmla="*/ 0 w 732"/>
                <a:gd name="T7" fmla="*/ 186 h 510"/>
                <a:gd name="T8" fmla="*/ 432 w 732"/>
                <a:gd name="T9" fmla="*/ 0 h 510"/>
                <a:gd name="T10" fmla="*/ 672 w 732"/>
                <a:gd name="T11" fmla="*/ 264 h 510"/>
                <a:gd name="T12" fmla="*/ 732 w 732"/>
                <a:gd name="T13" fmla="*/ 348 h 510"/>
                <a:gd name="T14" fmla="*/ 132 w 732"/>
                <a:gd name="T15" fmla="*/ 288 h 510"/>
                <a:gd name="T16" fmla="*/ 132 w 732"/>
                <a:gd name="T17" fmla="*/ 342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2"/>
                <a:gd name="T28" fmla="*/ 0 h 510"/>
                <a:gd name="T29" fmla="*/ 732 w 732"/>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2" h="510">
                  <a:moveTo>
                    <a:pt x="732" y="270"/>
                  </a:moveTo>
                  <a:lnTo>
                    <a:pt x="666" y="270"/>
                  </a:lnTo>
                  <a:lnTo>
                    <a:pt x="348" y="510"/>
                  </a:lnTo>
                  <a:lnTo>
                    <a:pt x="0" y="186"/>
                  </a:lnTo>
                  <a:lnTo>
                    <a:pt x="432" y="0"/>
                  </a:lnTo>
                  <a:lnTo>
                    <a:pt x="672" y="264"/>
                  </a:lnTo>
                  <a:lnTo>
                    <a:pt x="732" y="348"/>
                  </a:lnTo>
                  <a:lnTo>
                    <a:pt x="132" y="288"/>
                  </a:lnTo>
                  <a:lnTo>
                    <a:pt x="132" y="342"/>
                  </a:lnTo>
                </a:path>
              </a:pathLst>
            </a:custGeom>
            <a:noFill/>
            <a:ln w="38100">
              <a:solidFill>
                <a:schemeClr val="tx1"/>
              </a:solidFill>
              <a:round/>
            </a:ln>
          </p:spPr>
          <p:txBody>
            <a:bodyPr/>
            <a:lstStyle/>
            <a:p>
              <a:endParaRPr lang="zh-CN" altLang="en-US"/>
            </a:p>
          </p:txBody>
        </p:sp>
        <p:sp>
          <p:nvSpPr>
            <p:cNvPr id="16400" name="Freeform 39"/>
            <p:cNvSpPr/>
            <p:nvPr/>
          </p:nvSpPr>
          <p:spPr bwMode="auto">
            <a:xfrm>
              <a:off x="4788" y="869"/>
              <a:ext cx="66" cy="895"/>
            </a:xfrm>
            <a:custGeom>
              <a:avLst/>
              <a:gdLst>
                <a:gd name="T0" fmla="*/ 16 w 66"/>
                <a:gd name="T1" fmla="*/ 0 h 895"/>
                <a:gd name="T2" fmla="*/ 66 w 66"/>
                <a:gd name="T3" fmla="*/ 367 h 895"/>
                <a:gd name="T4" fmla="*/ 66 w 66"/>
                <a:gd name="T5" fmla="*/ 529 h 895"/>
                <a:gd name="T6" fmla="*/ 30 w 66"/>
                <a:gd name="T7" fmla="*/ 763 h 895"/>
                <a:gd name="T8" fmla="*/ 0 w 66"/>
                <a:gd name="T9" fmla="*/ 895 h 895"/>
                <a:gd name="T10" fmla="*/ 0 60000 65536"/>
                <a:gd name="T11" fmla="*/ 0 60000 65536"/>
                <a:gd name="T12" fmla="*/ 0 60000 65536"/>
                <a:gd name="T13" fmla="*/ 0 60000 65536"/>
                <a:gd name="T14" fmla="*/ 0 60000 65536"/>
                <a:gd name="T15" fmla="*/ 0 w 66"/>
                <a:gd name="T16" fmla="*/ 0 h 895"/>
                <a:gd name="T17" fmla="*/ 66 w 66"/>
                <a:gd name="T18" fmla="*/ 895 h 895"/>
              </a:gdLst>
              <a:ahLst/>
              <a:cxnLst>
                <a:cxn ang="T10">
                  <a:pos x="T0" y="T1"/>
                </a:cxn>
                <a:cxn ang="T11">
                  <a:pos x="T2" y="T3"/>
                </a:cxn>
                <a:cxn ang="T12">
                  <a:pos x="T4" y="T5"/>
                </a:cxn>
                <a:cxn ang="T13">
                  <a:pos x="T6" y="T7"/>
                </a:cxn>
                <a:cxn ang="T14">
                  <a:pos x="T8" y="T9"/>
                </a:cxn>
              </a:cxnLst>
              <a:rect l="T15" t="T16" r="T17" b="T18"/>
              <a:pathLst>
                <a:path w="66" h="895">
                  <a:moveTo>
                    <a:pt x="16" y="0"/>
                  </a:moveTo>
                  <a:lnTo>
                    <a:pt x="66" y="367"/>
                  </a:lnTo>
                  <a:lnTo>
                    <a:pt x="66" y="529"/>
                  </a:lnTo>
                  <a:cubicBezTo>
                    <a:pt x="60" y="595"/>
                    <a:pt x="41" y="702"/>
                    <a:pt x="30" y="763"/>
                  </a:cubicBezTo>
                  <a:cubicBezTo>
                    <a:pt x="19" y="824"/>
                    <a:pt x="6" y="868"/>
                    <a:pt x="0" y="895"/>
                  </a:cubicBezTo>
                </a:path>
              </a:pathLst>
            </a:custGeom>
            <a:noFill/>
            <a:ln w="38100">
              <a:solidFill>
                <a:schemeClr val="tx1"/>
              </a:solidFill>
              <a:round/>
            </a:ln>
          </p:spPr>
          <p:txBody>
            <a:bodyPr/>
            <a:lstStyle/>
            <a:p>
              <a:endParaRPr lang="zh-CN" altLang="en-US"/>
            </a:p>
          </p:txBody>
        </p:sp>
        <p:sp>
          <p:nvSpPr>
            <p:cNvPr id="16401" name="Line 40"/>
            <p:cNvSpPr>
              <a:spLocks noChangeShapeType="1"/>
            </p:cNvSpPr>
            <p:nvPr/>
          </p:nvSpPr>
          <p:spPr bwMode="auto">
            <a:xfrm>
              <a:off x="4704" y="1777"/>
              <a:ext cx="174" cy="0"/>
            </a:xfrm>
            <a:prstGeom prst="line">
              <a:avLst/>
            </a:prstGeom>
            <a:noFill/>
            <a:ln w="38100">
              <a:solidFill>
                <a:schemeClr val="tx1"/>
              </a:solidFill>
              <a:round/>
            </a:ln>
          </p:spPr>
          <p:txBody>
            <a:bodyPr/>
            <a:lstStyle/>
            <a:p>
              <a:endParaRPr lang="zh-CN" altLang="en-US"/>
            </a:p>
          </p:txBody>
        </p:sp>
        <p:sp>
          <p:nvSpPr>
            <p:cNvPr id="16402" name="Freeform 41"/>
            <p:cNvSpPr/>
            <p:nvPr/>
          </p:nvSpPr>
          <p:spPr bwMode="auto">
            <a:xfrm>
              <a:off x="4548" y="1772"/>
              <a:ext cx="170" cy="1102"/>
            </a:xfrm>
            <a:custGeom>
              <a:avLst/>
              <a:gdLst>
                <a:gd name="T0" fmla="*/ 170 w 170"/>
                <a:gd name="T1" fmla="*/ 0 h 1102"/>
                <a:gd name="T2" fmla="*/ 168 w 170"/>
                <a:gd name="T3" fmla="*/ 292 h 1102"/>
                <a:gd name="T4" fmla="*/ 114 w 170"/>
                <a:gd name="T5" fmla="*/ 958 h 1102"/>
                <a:gd name="T6" fmla="*/ 0 w 170"/>
                <a:gd name="T7" fmla="*/ 1102 h 1102"/>
                <a:gd name="T8" fmla="*/ 0 60000 65536"/>
                <a:gd name="T9" fmla="*/ 0 60000 65536"/>
                <a:gd name="T10" fmla="*/ 0 60000 65536"/>
                <a:gd name="T11" fmla="*/ 0 60000 65536"/>
                <a:gd name="T12" fmla="*/ 0 w 170"/>
                <a:gd name="T13" fmla="*/ 0 h 1102"/>
                <a:gd name="T14" fmla="*/ 170 w 170"/>
                <a:gd name="T15" fmla="*/ 1102 h 1102"/>
              </a:gdLst>
              <a:ahLst/>
              <a:cxnLst>
                <a:cxn ang="T8">
                  <a:pos x="T0" y="T1"/>
                </a:cxn>
                <a:cxn ang="T9">
                  <a:pos x="T2" y="T3"/>
                </a:cxn>
                <a:cxn ang="T10">
                  <a:pos x="T4" y="T5"/>
                </a:cxn>
                <a:cxn ang="T11">
                  <a:pos x="T6" y="T7"/>
                </a:cxn>
              </a:cxnLst>
              <a:rect l="T12" t="T13" r="T14" b="T15"/>
              <a:pathLst>
                <a:path w="170" h="1102">
                  <a:moveTo>
                    <a:pt x="170" y="0"/>
                  </a:moveTo>
                  <a:lnTo>
                    <a:pt x="168" y="292"/>
                  </a:lnTo>
                  <a:cubicBezTo>
                    <a:pt x="159" y="452"/>
                    <a:pt x="142" y="823"/>
                    <a:pt x="114" y="958"/>
                  </a:cubicBezTo>
                  <a:cubicBezTo>
                    <a:pt x="86" y="1093"/>
                    <a:pt x="24" y="1072"/>
                    <a:pt x="0" y="1102"/>
                  </a:cubicBezTo>
                </a:path>
              </a:pathLst>
            </a:custGeom>
            <a:noFill/>
            <a:ln w="38100">
              <a:solidFill>
                <a:schemeClr val="tx1"/>
              </a:solidFill>
              <a:round/>
            </a:ln>
          </p:spPr>
          <p:txBody>
            <a:bodyPr/>
            <a:lstStyle/>
            <a:p>
              <a:endParaRPr lang="zh-CN" altLang="en-US"/>
            </a:p>
          </p:txBody>
        </p:sp>
        <p:sp>
          <p:nvSpPr>
            <p:cNvPr id="16403" name="Freeform 42"/>
            <p:cNvSpPr/>
            <p:nvPr/>
          </p:nvSpPr>
          <p:spPr bwMode="auto">
            <a:xfrm>
              <a:off x="4854" y="1770"/>
              <a:ext cx="163" cy="1108"/>
            </a:xfrm>
            <a:custGeom>
              <a:avLst/>
              <a:gdLst>
                <a:gd name="T0" fmla="*/ 0 w 163"/>
                <a:gd name="T1" fmla="*/ 0 h 1108"/>
                <a:gd name="T2" fmla="*/ 49 w 163"/>
                <a:gd name="T3" fmla="*/ 328 h 1108"/>
                <a:gd name="T4" fmla="*/ 91 w 163"/>
                <a:gd name="T5" fmla="*/ 730 h 1108"/>
                <a:gd name="T6" fmla="*/ 115 w 163"/>
                <a:gd name="T7" fmla="*/ 1018 h 1108"/>
                <a:gd name="T8" fmla="*/ 163 w 163"/>
                <a:gd name="T9" fmla="*/ 1108 h 1108"/>
                <a:gd name="T10" fmla="*/ 0 60000 65536"/>
                <a:gd name="T11" fmla="*/ 0 60000 65536"/>
                <a:gd name="T12" fmla="*/ 0 60000 65536"/>
                <a:gd name="T13" fmla="*/ 0 60000 65536"/>
                <a:gd name="T14" fmla="*/ 0 60000 65536"/>
                <a:gd name="T15" fmla="*/ 0 w 163"/>
                <a:gd name="T16" fmla="*/ 0 h 1108"/>
                <a:gd name="T17" fmla="*/ 163 w 163"/>
                <a:gd name="T18" fmla="*/ 1108 h 1108"/>
              </a:gdLst>
              <a:ahLst/>
              <a:cxnLst>
                <a:cxn ang="T10">
                  <a:pos x="T0" y="T1"/>
                </a:cxn>
                <a:cxn ang="T11">
                  <a:pos x="T2" y="T3"/>
                </a:cxn>
                <a:cxn ang="T12">
                  <a:pos x="T4" y="T5"/>
                </a:cxn>
                <a:cxn ang="T13">
                  <a:pos x="T6" y="T7"/>
                </a:cxn>
                <a:cxn ang="T14">
                  <a:pos x="T8" y="T9"/>
                </a:cxn>
              </a:cxnLst>
              <a:rect l="T15" t="T16" r="T17" b="T18"/>
              <a:pathLst>
                <a:path w="163" h="1108">
                  <a:moveTo>
                    <a:pt x="0" y="0"/>
                  </a:moveTo>
                  <a:cubicBezTo>
                    <a:pt x="8" y="55"/>
                    <a:pt x="34" y="206"/>
                    <a:pt x="49" y="328"/>
                  </a:cubicBezTo>
                  <a:cubicBezTo>
                    <a:pt x="64" y="450"/>
                    <a:pt x="80" y="615"/>
                    <a:pt x="91" y="730"/>
                  </a:cubicBezTo>
                  <a:lnTo>
                    <a:pt x="115" y="1018"/>
                  </a:lnTo>
                  <a:lnTo>
                    <a:pt x="163" y="1108"/>
                  </a:lnTo>
                </a:path>
              </a:pathLst>
            </a:custGeom>
            <a:noFill/>
            <a:ln w="38100">
              <a:solidFill>
                <a:schemeClr val="tx1"/>
              </a:solidFill>
              <a:round/>
            </a:ln>
          </p:spPr>
          <p:txBody>
            <a:bodyPr/>
            <a:lstStyle/>
            <a:p>
              <a:endParaRPr lang="zh-CN" altLang="en-US"/>
            </a:p>
          </p:txBody>
        </p:sp>
        <p:sp>
          <p:nvSpPr>
            <p:cNvPr id="16404" name="Line 43"/>
            <p:cNvSpPr>
              <a:spLocks noChangeShapeType="1"/>
            </p:cNvSpPr>
            <p:nvPr/>
          </p:nvSpPr>
          <p:spPr bwMode="auto">
            <a:xfrm>
              <a:off x="4800" y="768"/>
              <a:ext cx="48" cy="0"/>
            </a:xfrm>
            <a:prstGeom prst="line">
              <a:avLst/>
            </a:prstGeom>
            <a:noFill/>
            <a:ln w="76200">
              <a:solidFill>
                <a:schemeClr val="tx1"/>
              </a:solidFill>
              <a:round/>
            </a:ln>
          </p:spPr>
          <p:txBody>
            <a:bodyPr/>
            <a:lstStyle/>
            <a:p>
              <a:endParaRPr lang="zh-CN" altLang="en-US"/>
            </a:p>
          </p:txBody>
        </p:sp>
      </p:grpSp>
      <p:sp>
        <p:nvSpPr>
          <p:cNvPr id="16393" name="Rectangle 44"/>
          <p:cNvSpPr>
            <a:spLocks noChangeArrowheads="1"/>
          </p:cNvSpPr>
          <p:nvPr/>
        </p:nvSpPr>
        <p:spPr bwMode="auto">
          <a:xfrm>
            <a:off x="1273175" y="4365625"/>
            <a:ext cx="7685088" cy="2272417"/>
          </a:xfrm>
          <a:prstGeom prst="rect">
            <a:avLst/>
          </a:prstGeom>
          <a:noFill/>
          <a:ln w="9525">
            <a:noFill/>
            <a:miter lim="800000"/>
          </a:ln>
        </p:spPr>
        <p:txBody>
          <a:bodyPr>
            <a:spAutoFit/>
          </a:bodyPr>
          <a:lstStyle/>
          <a:p>
            <a:pPr>
              <a:lnSpc>
                <a:spcPts val="3365"/>
              </a:lnSpc>
            </a:pPr>
            <a:r>
              <a:rPr lang="en-US" altLang="zh-CN" sz="2800" b="1" dirty="0">
                <a:solidFill>
                  <a:schemeClr val="accent2"/>
                </a:solidFill>
                <a:latin typeface="方正小标宋简体" pitchFamily="65" charset="-122"/>
                <a:ea typeface="方正小标宋简体" pitchFamily="65" charset="-122"/>
              </a:rPr>
              <a:t>1.</a:t>
            </a:r>
            <a:r>
              <a:rPr lang="zh-CN" altLang="en-US" sz="2800" b="1" dirty="0">
                <a:solidFill>
                  <a:schemeClr val="accent2"/>
                </a:solidFill>
                <a:latin typeface="方正小标宋简体" pitchFamily="65" charset="-122"/>
                <a:ea typeface="方正小标宋简体" pitchFamily="65" charset="-122"/>
              </a:rPr>
              <a:t>漠不关心、无可奈何、不以为然或、屈服、疑惑</a:t>
            </a:r>
            <a:endParaRPr lang="zh-CN" altLang="en-US" sz="2800" b="1" dirty="0">
              <a:solidFill>
                <a:schemeClr val="accent2"/>
              </a:solidFill>
              <a:latin typeface="方正小标宋简体" pitchFamily="65" charset="-122"/>
              <a:ea typeface="方正小标宋简体" pitchFamily="65" charset="-122"/>
            </a:endParaRPr>
          </a:p>
          <a:p>
            <a:pPr>
              <a:lnSpc>
                <a:spcPts val="3365"/>
              </a:lnSpc>
            </a:pPr>
            <a:r>
              <a:rPr lang="en-US" altLang="zh-CN" sz="2800" b="1" dirty="0">
                <a:solidFill>
                  <a:schemeClr val="accent2"/>
                </a:solidFill>
                <a:latin typeface="方正小标宋简体" pitchFamily="65" charset="-122"/>
                <a:ea typeface="方正小标宋简体" pitchFamily="65" charset="-122"/>
              </a:rPr>
              <a:t>2.</a:t>
            </a:r>
            <a:r>
              <a:rPr lang="zh-CN" altLang="en-US" sz="2800" b="1" dirty="0">
                <a:solidFill>
                  <a:schemeClr val="accent2"/>
                </a:solidFill>
                <a:latin typeface="方正小标宋简体" pitchFamily="65" charset="-122"/>
                <a:ea typeface="方正小标宋简体" pitchFamily="65" charset="-122"/>
              </a:rPr>
              <a:t>自满、厌烦、气愤、或漫不经心</a:t>
            </a:r>
            <a:endParaRPr lang="zh-CN" altLang="en-US" sz="2800" b="1" dirty="0">
              <a:solidFill>
                <a:schemeClr val="accent2"/>
              </a:solidFill>
              <a:latin typeface="方正小标宋简体" pitchFamily="65" charset="-122"/>
              <a:ea typeface="方正小标宋简体" pitchFamily="65" charset="-122"/>
            </a:endParaRPr>
          </a:p>
          <a:p>
            <a:pPr>
              <a:lnSpc>
                <a:spcPts val="3365"/>
              </a:lnSpc>
            </a:pPr>
            <a:r>
              <a:rPr lang="en-US" altLang="zh-CN" sz="2800" b="1" dirty="0">
                <a:solidFill>
                  <a:schemeClr val="accent2"/>
                </a:solidFill>
                <a:latin typeface="方正小标宋简体" pitchFamily="65" charset="-122"/>
                <a:ea typeface="方正小标宋简体" pitchFamily="65" charset="-122"/>
              </a:rPr>
              <a:t>3.</a:t>
            </a:r>
            <a:r>
              <a:rPr lang="zh-CN" altLang="en-US" sz="2800" b="1" dirty="0">
                <a:solidFill>
                  <a:schemeClr val="accent2"/>
                </a:solidFill>
                <a:latin typeface="方正小标宋简体" pitchFamily="65" charset="-122"/>
                <a:ea typeface="方正小标宋简体" pitchFamily="65" charset="-122"/>
              </a:rPr>
              <a:t>扭捏、害羞、谦恭、或悲伤</a:t>
            </a:r>
            <a:endParaRPr lang="zh-CN" altLang="en-US" sz="2800" b="1" dirty="0">
              <a:solidFill>
                <a:schemeClr val="accent2"/>
              </a:solidFill>
              <a:latin typeface="方正小标宋简体" pitchFamily="65" charset="-122"/>
              <a:ea typeface="方正小标宋简体" pitchFamily="65" charset="-122"/>
            </a:endParaRPr>
          </a:p>
          <a:p>
            <a:pPr>
              <a:lnSpc>
                <a:spcPts val="3365"/>
              </a:lnSpc>
            </a:pPr>
            <a:r>
              <a:rPr lang="en-US" altLang="zh-CN" sz="2800" b="1" dirty="0">
                <a:solidFill>
                  <a:schemeClr val="accent2"/>
                </a:solidFill>
                <a:latin typeface="方正小标宋简体" pitchFamily="65" charset="-122"/>
                <a:ea typeface="方正小标宋简体" pitchFamily="65" charset="-122"/>
              </a:rPr>
              <a:t>4.</a:t>
            </a:r>
            <a:r>
              <a:rPr lang="zh-CN" altLang="en-US" sz="2800" b="1" dirty="0">
                <a:solidFill>
                  <a:schemeClr val="accent2"/>
                </a:solidFill>
                <a:latin typeface="方正小标宋简体" pitchFamily="65" charset="-122"/>
                <a:ea typeface="方正小标宋简体" pitchFamily="65" charset="-122"/>
              </a:rPr>
              <a:t>傲慢、威胁、或惊奇、怀疑、忧郁</a:t>
            </a:r>
            <a:endParaRPr lang="zh-CN" altLang="en-US" sz="2800" b="1" dirty="0">
              <a:solidFill>
                <a:schemeClr val="accent2"/>
              </a:solidFill>
              <a:latin typeface="方正小标宋简体" pitchFamily="65" charset="-122"/>
              <a:ea typeface="方正小标宋简体" pitchFamily="65" charset="-122"/>
            </a:endParaRPr>
          </a:p>
        </p:txBody>
      </p:sp>
      <p:sp>
        <p:nvSpPr>
          <p:cNvPr id="16394" name="Rectangle 45"/>
          <p:cNvSpPr>
            <a:spLocks noChangeArrowheads="1"/>
          </p:cNvSpPr>
          <p:nvPr/>
        </p:nvSpPr>
        <p:spPr bwMode="auto">
          <a:xfrm>
            <a:off x="280988" y="2973388"/>
            <a:ext cx="498475" cy="833437"/>
          </a:xfrm>
          <a:prstGeom prst="rect">
            <a:avLst/>
          </a:prstGeom>
          <a:noFill/>
          <a:ln w="9525">
            <a:solidFill>
              <a:srgbClr val="CC66FF"/>
            </a:solidFill>
            <a:miter lim="800000"/>
          </a:ln>
        </p:spPr>
        <p:txBody>
          <a:bodyPr wrap="none" anchor="ctr">
            <a:spAutoFit/>
          </a:bodyPr>
          <a:lstStyle/>
          <a:p>
            <a:pPr algn="ctr"/>
            <a:r>
              <a:rPr lang="en-US" altLang="zh-CN" sz="4800">
                <a:latin typeface="黑体" panose="02010609060101010101" charset="-122"/>
              </a:rPr>
              <a:t>1</a:t>
            </a:r>
            <a:endParaRPr lang="en-US" altLang="zh-CN" sz="4800">
              <a:latin typeface="黑体" panose="02010609060101010101" charset="-122"/>
            </a:endParaRPr>
          </a:p>
        </p:txBody>
      </p:sp>
      <p:sp>
        <p:nvSpPr>
          <p:cNvPr id="16395" name="Rectangle 46"/>
          <p:cNvSpPr>
            <a:spLocks noChangeArrowheads="1"/>
          </p:cNvSpPr>
          <p:nvPr/>
        </p:nvSpPr>
        <p:spPr bwMode="auto">
          <a:xfrm>
            <a:off x="2514600" y="3011488"/>
            <a:ext cx="498475" cy="833437"/>
          </a:xfrm>
          <a:prstGeom prst="rect">
            <a:avLst/>
          </a:prstGeom>
          <a:noFill/>
          <a:ln w="9525">
            <a:solidFill>
              <a:srgbClr val="CC66FF"/>
            </a:solidFill>
            <a:miter lim="800000"/>
          </a:ln>
        </p:spPr>
        <p:txBody>
          <a:bodyPr wrap="none" anchor="ctr">
            <a:spAutoFit/>
          </a:bodyPr>
          <a:lstStyle/>
          <a:p>
            <a:pPr algn="ctr"/>
            <a:r>
              <a:rPr lang="en-US" altLang="zh-CN" sz="4800">
                <a:latin typeface="黑体" panose="02010609060101010101" charset="-122"/>
              </a:rPr>
              <a:t>2</a:t>
            </a:r>
            <a:endParaRPr lang="en-US" altLang="zh-CN" sz="4800">
              <a:latin typeface="黑体" panose="02010609060101010101" charset="-122"/>
            </a:endParaRPr>
          </a:p>
        </p:txBody>
      </p:sp>
      <p:sp>
        <p:nvSpPr>
          <p:cNvPr id="16396" name="Rectangle 47"/>
          <p:cNvSpPr>
            <a:spLocks noChangeArrowheads="1"/>
          </p:cNvSpPr>
          <p:nvPr/>
        </p:nvSpPr>
        <p:spPr bwMode="auto">
          <a:xfrm>
            <a:off x="5029200" y="3011488"/>
            <a:ext cx="498475" cy="833437"/>
          </a:xfrm>
          <a:prstGeom prst="rect">
            <a:avLst/>
          </a:prstGeom>
          <a:noFill/>
          <a:ln w="9525">
            <a:solidFill>
              <a:srgbClr val="CC66FF"/>
            </a:solidFill>
            <a:miter lim="800000"/>
          </a:ln>
        </p:spPr>
        <p:txBody>
          <a:bodyPr wrap="none" anchor="ctr">
            <a:spAutoFit/>
          </a:bodyPr>
          <a:lstStyle/>
          <a:p>
            <a:pPr algn="ctr"/>
            <a:r>
              <a:rPr lang="en-US" altLang="zh-CN" sz="4800">
                <a:latin typeface="黑体" panose="02010609060101010101" charset="-122"/>
              </a:rPr>
              <a:t>3</a:t>
            </a:r>
            <a:endParaRPr lang="en-US" altLang="zh-CN" sz="4800">
              <a:latin typeface="黑体" panose="02010609060101010101" charset="-122"/>
            </a:endParaRPr>
          </a:p>
        </p:txBody>
      </p:sp>
      <p:sp>
        <p:nvSpPr>
          <p:cNvPr id="16397" name="Rectangle 48"/>
          <p:cNvSpPr>
            <a:spLocks noChangeArrowheads="1"/>
          </p:cNvSpPr>
          <p:nvPr/>
        </p:nvSpPr>
        <p:spPr bwMode="auto">
          <a:xfrm>
            <a:off x="6892925" y="3011488"/>
            <a:ext cx="498475" cy="833437"/>
          </a:xfrm>
          <a:prstGeom prst="rect">
            <a:avLst/>
          </a:prstGeom>
          <a:noFill/>
          <a:ln w="9525">
            <a:solidFill>
              <a:srgbClr val="CC66FF"/>
            </a:solidFill>
            <a:miter lim="800000"/>
          </a:ln>
        </p:spPr>
        <p:txBody>
          <a:bodyPr wrap="none" anchor="ctr">
            <a:spAutoFit/>
          </a:bodyPr>
          <a:lstStyle/>
          <a:p>
            <a:pPr algn="ctr"/>
            <a:r>
              <a:rPr lang="en-US" altLang="zh-CN" sz="4800">
                <a:latin typeface="黑体" panose="02010609060101010101" charset="-122"/>
              </a:rPr>
              <a:t>4</a:t>
            </a:r>
            <a:endParaRPr lang="en-US" altLang="zh-CN" sz="4800">
              <a:latin typeface="黑体" panose="02010609060101010101" charset="-122"/>
            </a:endParaRPr>
          </a:p>
        </p:txBody>
      </p:sp>
      <p:sp>
        <p:nvSpPr>
          <p:cNvPr id="51" name="TextBox 50"/>
          <p:cNvSpPr txBox="1"/>
          <p:nvPr/>
        </p:nvSpPr>
        <p:spPr>
          <a:xfrm>
            <a:off x="1043608" y="260648"/>
            <a:ext cx="3528392" cy="646331"/>
          </a:xfrm>
          <a:prstGeom prst="rect">
            <a:avLst/>
          </a:prstGeom>
          <a:noFill/>
        </p:spPr>
        <p:txBody>
          <a:bodyPr wrap="square" rtlCol="0">
            <a:spAutoFit/>
          </a:bodyPr>
          <a:lstStyle/>
          <a:p>
            <a:r>
              <a:rPr lang="zh-CN" altLang="en-US" sz="3600" dirty="0" smtClean="0">
                <a:solidFill>
                  <a:srgbClr val="FF0000"/>
                </a:solidFill>
                <a:latin typeface="方正小标宋简体" pitchFamily="65" charset="-122"/>
                <a:ea typeface="方正小标宋简体" pitchFamily="65" charset="-122"/>
              </a:rPr>
              <a:t>注意肢体语言：</a:t>
            </a:r>
            <a:endParaRPr lang="zh-CN" altLang="en-US" sz="3600" dirty="0">
              <a:solidFill>
                <a:srgbClr val="FF0000"/>
              </a:solidFill>
              <a:latin typeface="方正小标宋简体" pitchFamily="65" charset="-122"/>
              <a:ea typeface="方正小标宋简体" pitchFamily="65"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268760"/>
            <a:ext cx="8229600" cy="4525963"/>
          </a:xfrm>
        </p:spPr>
        <p:txBody>
          <a:bodyPr/>
          <a:lstStyle/>
          <a:p>
            <a:pPr>
              <a:buNone/>
            </a:pPr>
            <a:endParaRPr lang="en-US" altLang="zh-CN" dirty="0" smtClean="0"/>
          </a:p>
          <a:p>
            <a:r>
              <a:rPr lang="en-US" altLang="zh-CN" dirty="0" smtClean="0"/>
              <a:t>1</a:t>
            </a:r>
            <a:r>
              <a:rPr lang="zh-CN" altLang="en-US" dirty="0" smtClean="0"/>
              <a:t>、口头传播：如个体健康教育指导、健康教育课堂</a:t>
            </a:r>
            <a:r>
              <a:rPr lang="en-US" altLang="zh-CN" dirty="0" smtClean="0"/>
              <a:t> </a:t>
            </a:r>
            <a:r>
              <a:rPr lang="zh-CN" altLang="en-US" dirty="0" smtClean="0"/>
              <a:t>、报告、座谈、咨询等；</a:t>
            </a:r>
            <a:endParaRPr lang="zh-CN" altLang="en-US" dirty="0" smtClean="0"/>
          </a:p>
          <a:p>
            <a:r>
              <a:rPr lang="en-US" altLang="zh-CN" dirty="0" smtClean="0"/>
              <a:t>2</a:t>
            </a:r>
            <a:r>
              <a:rPr lang="zh-CN" altLang="en-US" dirty="0" smtClean="0"/>
              <a:t>、文字传播：如报刊、杂志、书籍、宣传资料等；</a:t>
            </a:r>
            <a:endParaRPr lang="zh-CN" altLang="en-US" dirty="0" smtClean="0"/>
          </a:p>
          <a:p>
            <a:r>
              <a:rPr lang="en-US" altLang="zh-CN" dirty="0" smtClean="0"/>
              <a:t>3</a:t>
            </a:r>
            <a:r>
              <a:rPr lang="zh-CN" altLang="en-US" dirty="0" smtClean="0"/>
              <a:t>、形象化传播：如图画、标本、实物、模型、照片等；</a:t>
            </a:r>
            <a:endParaRPr lang="zh-CN" altLang="en-US" dirty="0" smtClean="0"/>
          </a:p>
          <a:p>
            <a:r>
              <a:rPr lang="en-US" altLang="zh-CN" dirty="0" smtClean="0"/>
              <a:t>4</a:t>
            </a:r>
            <a:r>
              <a:rPr lang="zh-CN" altLang="en-US" dirty="0" smtClean="0"/>
              <a:t>、电子媒介传播：如电影、电视、广播、录像、投影、网络开展的一系列健教活动等；</a:t>
            </a:r>
            <a:endParaRPr lang="zh-CN" altLang="en-US" dirty="0" smtClean="0"/>
          </a:p>
          <a:p>
            <a:r>
              <a:rPr lang="en-US" altLang="zh-CN" dirty="0" smtClean="0"/>
              <a:t>5</a:t>
            </a:r>
            <a:r>
              <a:rPr lang="zh-CN" altLang="en-US" dirty="0" smtClean="0"/>
              <a:t>、综合传播：如行政立法、展览、文艺演出、卫生宣传日活动等。 </a:t>
            </a:r>
            <a:endParaRPr lang="zh-CN" altLang="en-US" dirty="0" smtClean="0"/>
          </a:p>
          <a:p>
            <a:endParaRPr lang="zh-CN" altLang="en-US" dirty="0"/>
          </a:p>
        </p:txBody>
      </p:sp>
      <p:sp>
        <p:nvSpPr>
          <p:cNvPr id="2" name="标题 1"/>
          <p:cNvSpPr>
            <a:spLocks noGrp="1"/>
          </p:cNvSpPr>
          <p:nvPr>
            <p:ph type="title"/>
          </p:nvPr>
        </p:nvSpPr>
        <p:spPr/>
        <p:txBody>
          <a:bodyPr>
            <a:normAutofit/>
          </a:bodyPr>
          <a:lstStyle/>
          <a:p>
            <a:r>
              <a:rPr lang="en-US" altLang="zh-CN" smtClean="0">
                <a:solidFill>
                  <a:srgbClr val="FF0000"/>
                </a:solidFill>
                <a:effectLst/>
              </a:rPr>
              <a:t>9.</a:t>
            </a:r>
            <a:r>
              <a:rPr lang="zh-CN" altLang="en-US" smtClean="0">
                <a:solidFill>
                  <a:srgbClr val="FF0000"/>
                </a:solidFill>
                <a:effectLst/>
              </a:rPr>
              <a:t>健康</a:t>
            </a:r>
            <a:r>
              <a:rPr lang="zh-CN" altLang="en-US" dirty="0" smtClean="0">
                <a:solidFill>
                  <a:srgbClr val="FF0000"/>
                </a:solidFill>
                <a:effectLst/>
              </a:rPr>
              <a:t>教育的形式和方法</a:t>
            </a:r>
            <a:endParaRPr lang="zh-CN" altLang="en-US" dirty="0">
              <a:solidFill>
                <a:srgbClr val="FF0000"/>
              </a:solidFill>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70000" lnSpcReduction="20000"/>
          </a:bodyPr>
          <a:lstStyle/>
          <a:p>
            <a:r>
              <a:rPr lang="en-US" altLang="zh-CN" dirty="0" smtClean="0"/>
              <a:t> 1.</a:t>
            </a:r>
            <a:r>
              <a:rPr lang="zh-CN" altLang="zh-CN" dirty="0" smtClean="0"/>
              <a:t>营造心理健康教育的良好环境。</a:t>
            </a:r>
            <a:br>
              <a:rPr lang="en-US" altLang="zh-CN" dirty="0" smtClean="0"/>
            </a:br>
            <a:r>
              <a:rPr lang="en-US" altLang="zh-CN" dirty="0" smtClean="0"/>
              <a:t> ⑴</a:t>
            </a:r>
            <a:r>
              <a:rPr lang="en-US" altLang="zh-CN" dirty="0" err="1" smtClean="0"/>
              <a:t>优化盲人家庭的教育环境</a:t>
            </a:r>
            <a:r>
              <a:rPr lang="en-US" altLang="zh-CN" dirty="0" smtClean="0"/>
              <a:t>。　 </a:t>
            </a:r>
            <a:endParaRPr lang="zh-CN" altLang="zh-CN" dirty="0" smtClean="0"/>
          </a:p>
          <a:p>
            <a:r>
              <a:rPr lang="en-US" altLang="zh-CN" dirty="0" smtClean="0"/>
              <a:t> </a:t>
            </a:r>
            <a:r>
              <a:rPr lang="zh-CN" altLang="zh-CN" dirty="0" smtClean="0"/>
              <a:t>⑵充分发挥社会力量，创造良好 的社会教育环境。</a:t>
            </a:r>
            <a:endParaRPr lang="zh-CN" altLang="zh-CN" dirty="0" smtClean="0"/>
          </a:p>
          <a:p>
            <a:r>
              <a:rPr lang="en-US" altLang="zh-CN" dirty="0" smtClean="0"/>
              <a:t>2.</a:t>
            </a:r>
            <a:r>
              <a:rPr lang="zh-CN" altLang="zh-CN" dirty="0" smtClean="0"/>
              <a:t>实行全面渗透，强化心理健康教育。</a:t>
            </a:r>
            <a:endParaRPr lang="zh-CN" altLang="zh-CN" dirty="0" smtClean="0"/>
          </a:p>
          <a:p>
            <a:r>
              <a:rPr lang="en-US" altLang="zh-CN" dirty="0" smtClean="0"/>
              <a:t> 1</a:t>
            </a:r>
            <a:r>
              <a:rPr lang="zh-CN" altLang="zh-CN" dirty="0" smtClean="0"/>
              <a:t>）通过盲人能参加的活动来培养良好的品德心理和生活习惯。</a:t>
            </a:r>
            <a:endParaRPr lang="zh-CN" altLang="zh-CN" dirty="0" smtClean="0"/>
          </a:p>
          <a:p>
            <a:r>
              <a:rPr lang="zh-CN" altLang="zh-CN" dirty="0" smtClean="0"/>
              <a:t>〔</a:t>
            </a:r>
            <a:r>
              <a:rPr lang="en-US" altLang="zh-CN" dirty="0" smtClean="0"/>
              <a:t>1</a:t>
            </a:r>
            <a:r>
              <a:rPr lang="zh-CN" altLang="zh-CN" dirty="0" smtClean="0"/>
              <a:t>〕为盲人提供良好的心理支持，培养奋发向上的精神。</a:t>
            </a:r>
            <a:endParaRPr lang="zh-CN" altLang="zh-CN" dirty="0" smtClean="0"/>
          </a:p>
          <a:p>
            <a:r>
              <a:rPr lang="zh-CN" altLang="zh-CN" dirty="0" smtClean="0"/>
              <a:t>〔</a:t>
            </a:r>
            <a:r>
              <a:rPr lang="en-US" altLang="zh-CN" dirty="0" smtClean="0"/>
              <a:t>2</a:t>
            </a:r>
            <a:r>
              <a:rPr lang="zh-CN" altLang="zh-CN" dirty="0" smtClean="0"/>
              <a:t>〕加强劳动观念和劳动习惯的养成教育。</a:t>
            </a:r>
            <a:endParaRPr lang="zh-CN" altLang="zh-CN" dirty="0" smtClean="0"/>
          </a:p>
          <a:p>
            <a:r>
              <a:rPr lang="zh-CN" altLang="zh-CN" dirty="0" smtClean="0"/>
              <a:t>〔</a:t>
            </a:r>
            <a:r>
              <a:rPr lang="en-US" altLang="zh-CN" dirty="0" smtClean="0"/>
              <a:t>3</a:t>
            </a:r>
            <a:r>
              <a:rPr lang="zh-CN" altLang="zh-CN" dirty="0" smtClean="0"/>
              <a:t>〕扩大盲人的知识视野，不断提高他们的自我意识和评价能力。</a:t>
            </a:r>
            <a:endParaRPr lang="zh-CN" altLang="zh-CN" dirty="0" smtClean="0"/>
          </a:p>
          <a:p>
            <a:r>
              <a:rPr lang="zh-CN" altLang="zh-CN" dirty="0" smtClean="0"/>
              <a:t>　</a:t>
            </a:r>
            <a:r>
              <a:rPr lang="en-US" altLang="zh-CN" dirty="0" smtClean="0"/>
              <a:t>3</a:t>
            </a:r>
            <a:r>
              <a:rPr lang="zh-CN" altLang="zh-CN" dirty="0" smtClean="0"/>
              <a:t>）开设专项心理辅导，帮助盲人克服心理障碍。</a:t>
            </a:r>
            <a:br>
              <a:rPr lang="en-US" altLang="zh-CN" dirty="0" smtClean="0"/>
            </a:br>
            <a:r>
              <a:rPr lang="zh-CN" altLang="zh-CN" dirty="0" smtClean="0"/>
              <a:t>　</a:t>
            </a:r>
            <a:r>
              <a:rPr lang="en-US" altLang="zh-CN" dirty="0" smtClean="0"/>
              <a:t>3.</a:t>
            </a:r>
            <a:r>
              <a:rPr lang="zh-CN" altLang="zh-CN" dirty="0" smtClean="0"/>
              <a:t>从盲人的生理和心理特点出发，积极开展有效的心理健康教育。</a:t>
            </a:r>
            <a:br>
              <a:rPr lang="en-US" altLang="zh-CN" dirty="0" smtClean="0"/>
            </a:br>
            <a:r>
              <a:rPr lang="zh-CN" altLang="zh-CN" dirty="0" smtClean="0"/>
              <a:t>〔</a:t>
            </a:r>
            <a:r>
              <a:rPr lang="en-US" altLang="zh-CN" dirty="0" smtClean="0"/>
              <a:t>1</a:t>
            </a:r>
            <a:r>
              <a:rPr lang="zh-CN" altLang="zh-CN" dirty="0" smtClean="0"/>
              <a:t>〕培养独立的生活自理能力。 〔</a:t>
            </a:r>
            <a:r>
              <a:rPr lang="en-US" altLang="zh-CN" dirty="0" smtClean="0"/>
              <a:t>2</a:t>
            </a:r>
            <a:r>
              <a:rPr lang="zh-CN" altLang="zh-CN" dirty="0" smtClean="0"/>
              <a:t>〕引导盲人接受现实，正视现实。</a:t>
            </a:r>
            <a:endParaRPr lang="zh-CN" altLang="zh-CN" dirty="0" smtClean="0"/>
          </a:p>
          <a:p>
            <a:r>
              <a:rPr lang="zh-CN" altLang="zh-CN" dirty="0" smtClean="0"/>
              <a:t>〔</a:t>
            </a:r>
            <a:r>
              <a:rPr lang="en-US" altLang="zh-CN" dirty="0" smtClean="0"/>
              <a:t>3</a:t>
            </a:r>
            <a:r>
              <a:rPr lang="zh-CN" altLang="zh-CN" dirty="0" smtClean="0"/>
              <a:t>〕加强职业技术教育，让盲人掌握一技之长，盲人要走向社会，实现自食其力，自立自强，关键是要掌握一定的技术专长。</a:t>
            </a:r>
            <a:endParaRPr lang="zh-CN" altLang="zh-CN" dirty="0" smtClean="0"/>
          </a:p>
          <a:p>
            <a:r>
              <a:rPr lang="zh-CN" altLang="zh-CN" dirty="0" smtClean="0"/>
              <a:t>总之，为使盲人能全面发展而</a:t>
            </a:r>
            <a:endParaRPr lang="zh-CN" altLang="zh-CN" dirty="0" smtClean="0"/>
          </a:p>
        </p:txBody>
      </p:sp>
      <p:sp>
        <p:nvSpPr>
          <p:cNvPr id="3" name="标题 2"/>
          <p:cNvSpPr>
            <a:spLocks noGrp="1"/>
          </p:cNvSpPr>
          <p:nvPr>
            <p:ph type="title"/>
          </p:nvPr>
        </p:nvSpPr>
        <p:spPr/>
        <p:txBody>
          <a:bodyPr>
            <a:normAutofit fontScale="90000"/>
          </a:bodyPr>
          <a:lstStyle/>
          <a:p>
            <a:r>
              <a:rPr lang="en-US" altLang="zh-CN" dirty="0" smtClean="0">
                <a:solidFill>
                  <a:srgbClr val="FF0000"/>
                </a:solidFill>
                <a:effectLst/>
              </a:rPr>
              <a:t>10.</a:t>
            </a:r>
            <a:r>
              <a:rPr lang="zh-CN" altLang="en-US" dirty="0" smtClean="0">
                <a:solidFill>
                  <a:srgbClr val="FF0000"/>
                </a:solidFill>
                <a:effectLst/>
              </a:rPr>
              <a:t>残疾人康复和健康教育的侧重点</a:t>
            </a:r>
            <a:br>
              <a:rPr lang="en-US" altLang="zh-CN" dirty="0" smtClean="0">
                <a:solidFill>
                  <a:srgbClr val="FF0000"/>
                </a:solidFill>
                <a:effectLst/>
              </a:rPr>
            </a:br>
            <a:r>
              <a:rPr lang="zh-CN" altLang="en-US" dirty="0" smtClean="0">
                <a:solidFill>
                  <a:srgbClr val="FF0000"/>
                </a:solidFill>
                <a:effectLst/>
              </a:rPr>
              <a:t>（</a:t>
            </a:r>
            <a:r>
              <a:rPr lang="zh-CN" altLang="en-US" dirty="0" smtClean="0">
                <a:solidFill>
                  <a:srgbClr val="FF0000"/>
                </a:solidFill>
              </a:rPr>
              <a:t>盲人</a:t>
            </a:r>
            <a:r>
              <a:rPr lang="zh-CN" altLang="en-US" dirty="0" smtClean="0">
                <a:solidFill>
                  <a:srgbClr val="FF0000"/>
                </a:solidFill>
                <a:effectLst/>
              </a:rPr>
              <a:t>）</a:t>
            </a:r>
            <a:endParaRPr lang="zh-CN" altLang="en-US" dirty="0">
              <a:solidFill>
                <a:srgbClr val="FF0000"/>
              </a:soli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29600" cy="5188032"/>
          </a:xfrm>
        </p:spPr>
        <p:txBody>
          <a:bodyPr>
            <a:normAutofit fontScale="62500" lnSpcReduction="20000"/>
          </a:bodyPr>
          <a:lstStyle/>
          <a:p>
            <a:r>
              <a:rPr lang="en-US" altLang="zh-CN" dirty="0" smtClean="0"/>
              <a:t> </a:t>
            </a:r>
            <a:endParaRPr lang="zh-CN" altLang="zh-CN" dirty="0" smtClean="0"/>
          </a:p>
          <a:p>
            <a:r>
              <a:rPr lang="en-US" altLang="zh-CN" b="1" dirty="0" smtClean="0"/>
              <a:t>1</a:t>
            </a:r>
            <a:r>
              <a:rPr lang="zh-CN" altLang="zh-CN" b="1" dirty="0" smtClean="0"/>
              <a:t>、物理疗法：徒手或借助器械，综合应用水疗、电疗、光疗等手段， 改善全身各个关节的活动范围，提高残存肌力，增强肌肉耐力，恢复协调和平衡能力，使截瘫病人学会翻身、起坐和床与轮椅之间及轮椅和厕所之间的转移动作。</a:t>
            </a:r>
            <a:endParaRPr lang="zh-CN" altLang="zh-CN" b="1" dirty="0" smtClean="0"/>
          </a:p>
          <a:p>
            <a:r>
              <a:rPr lang="en-US" altLang="zh-CN" b="1" dirty="0" smtClean="0"/>
              <a:t>2</a:t>
            </a:r>
            <a:r>
              <a:rPr lang="zh-CN" altLang="zh-CN" b="1" dirty="0" smtClean="0"/>
              <a:t>、作业治疗：根据患者的功能障碍特点，从日常生活活动、生产劳动或闲暇活动中有针对性地选取一些作业活动，对患者进行训练，提高患者身体的综合协调能力和精细动作能力，使患者掌握进食、穿衣、入厕等日常生活动作，并学会一些基本的职业技能，在出院后能适应个人生活、家庭生活、社会生活和劳动的需要。</a:t>
            </a:r>
            <a:endParaRPr lang="zh-CN" altLang="zh-CN" b="1" dirty="0" smtClean="0"/>
          </a:p>
          <a:p>
            <a:r>
              <a:rPr lang="en-US" altLang="zh-CN" b="1" dirty="0" smtClean="0"/>
              <a:t>3</a:t>
            </a:r>
            <a:r>
              <a:rPr lang="zh-CN" altLang="zh-CN" b="1" dirty="0" smtClean="0"/>
              <a:t>、康复工程：为患者定做一些必要的支具或矫形器，借助双杠、助行器或拐杖，使患者恢复站立能力，并能在小范围内步行。</a:t>
            </a:r>
            <a:endParaRPr lang="zh-CN" altLang="zh-CN" b="1" dirty="0" smtClean="0"/>
          </a:p>
          <a:p>
            <a:r>
              <a:rPr lang="en-US" altLang="zh-CN" b="1" dirty="0" smtClean="0"/>
              <a:t>4</a:t>
            </a:r>
            <a:r>
              <a:rPr lang="zh-CN" altLang="zh-CN" b="1" dirty="0" smtClean="0"/>
              <a:t>、文体治疗：选择患者力所能及的一些文娱体育活动进行功能恢复，如轮椅篮球、台球、网球、乒乓球、射箭、击剑、轮椅竞速、游泳等，一方面恢复其功能，另一方面使患者得到娱乐。</a:t>
            </a:r>
            <a:endParaRPr lang="zh-CN" altLang="zh-CN" b="1" dirty="0" smtClean="0"/>
          </a:p>
          <a:p>
            <a:r>
              <a:rPr lang="zh-CN" altLang="zh-CN" b="1" dirty="0" smtClean="0"/>
              <a:t>文体活动的好处在于可提高运动功能和改善体质，增强自尊心和自信心。</a:t>
            </a:r>
            <a:endParaRPr lang="zh-CN" altLang="zh-CN" b="1" dirty="0" smtClean="0"/>
          </a:p>
          <a:p>
            <a:r>
              <a:rPr lang="zh-CN" altLang="zh-CN" b="1" dirty="0" smtClean="0"/>
              <a:t>参加文体活动可以分散对自身残疾的注意，许多文体活动可以和健全人一起进行，对他们积极参与和重返社会十分有利。</a:t>
            </a:r>
            <a:endParaRPr lang="zh-CN" altLang="zh-CN" b="1" dirty="0" smtClean="0"/>
          </a:p>
          <a:p>
            <a:r>
              <a:rPr lang="en-US" altLang="zh-CN" b="1" dirty="0" smtClean="0"/>
              <a:t>5</a:t>
            </a:r>
            <a:r>
              <a:rPr lang="zh-CN" altLang="zh-CN" b="1" dirty="0" smtClean="0"/>
              <a:t>、中医治疗：利用祖国传统医学，进行针灸、按摩、电针、中药离子导入等治疗，有助于截瘫病人残余肌力的恢复和大小便的功能改善。</a:t>
            </a:r>
            <a:endParaRPr lang="zh-CN" altLang="zh-CN" b="1" dirty="0" smtClean="0"/>
          </a:p>
          <a:p>
            <a:r>
              <a:rPr lang="zh-CN" altLang="zh-CN" b="1" dirty="0" smtClean="0"/>
              <a:t>另外，采用中药内服、外用，对治疗截瘫并发症也有一定效果。</a:t>
            </a:r>
            <a:endParaRPr lang="zh-CN" altLang="zh-CN" b="1" dirty="0" smtClean="0"/>
          </a:p>
          <a:p>
            <a:r>
              <a:rPr lang="en-US" altLang="zh-CN" b="1" dirty="0" smtClean="0"/>
              <a:t>6.</a:t>
            </a:r>
            <a:r>
              <a:rPr lang="zh-CN" altLang="zh-CN" b="1" dirty="0" smtClean="0"/>
              <a:t>进行必要的心理康复，克服自卑感等。</a:t>
            </a:r>
            <a:endParaRPr lang="zh-CN" altLang="zh-CN" b="1" dirty="0" smtClean="0"/>
          </a:p>
          <a:p>
            <a:endParaRPr lang="zh-CN" altLang="en-US" dirty="0"/>
          </a:p>
        </p:txBody>
      </p:sp>
      <p:sp>
        <p:nvSpPr>
          <p:cNvPr id="3" name="标题 2"/>
          <p:cNvSpPr>
            <a:spLocks noGrp="1"/>
          </p:cNvSpPr>
          <p:nvPr>
            <p:ph type="title"/>
          </p:nvPr>
        </p:nvSpPr>
        <p:spPr/>
        <p:txBody>
          <a:bodyPr>
            <a:normAutofit fontScale="90000"/>
          </a:bodyPr>
          <a:lstStyle/>
          <a:p>
            <a:r>
              <a:rPr lang="en-US" altLang="zh-CN" dirty="0" smtClean="0">
                <a:solidFill>
                  <a:srgbClr val="FF0000"/>
                </a:solidFill>
                <a:effectLst/>
              </a:rPr>
              <a:t>10.</a:t>
            </a:r>
            <a:r>
              <a:rPr lang="zh-CN" altLang="en-US" dirty="0" smtClean="0">
                <a:solidFill>
                  <a:srgbClr val="FF0000"/>
                </a:solidFill>
                <a:effectLst/>
              </a:rPr>
              <a:t>残疾人康复和健康教育的侧重点（肢体残疾者）</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根据</a:t>
            </a:r>
            <a:r>
              <a:rPr lang="en-US" altLang="zh-CN" dirty="0" smtClean="0"/>
              <a:t>《</a:t>
            </a:r>
            <a:r>
              <a:rPr lang="zh-CN" altLang="en-US" dirty="0" smtClean="0"/>
              <a:t>国家卫生城市标准</a:t>
            </a:r>
            <a:r>
              <a:rPr lang="en-US" altLang="zh-CN" dirty="0" smtClean="0"/>
              <a:t>》</a:t>
            </a:r>
            <a:r>
              <a:rPr lang="zh-CN" altLang="en-US" dirty="0" smtClean="0"/>
              <a:t>和</a:t>
            </a:r>
            <a:r>
              <a:rPr lang="en-US" altLang="zh-CN" dirty="0" smtClean="0"/>
              <a:t>《</a:t>
            </a:r>
            <a:r>
              <a:rPr lang="zh-CN" altLang="en-US" dirty="0" smtClean="0"/>
              <a:t>国家文明城市标准</a:t>
            </a:r>
            <a:r>
              <a:rPr lang="en-US" altLang="zh-CN" dirty="0" smtClean="0"/>
              <a:t>》《</a:t>
            </a:r>
            <a:r>
              <a:rPr lang="zh-CN" altLang="en-US" dirty="0" smtClean="0"/>
              <a:t>健康教育考核评分标准</a:t>
            </a:r>
            <a:r>
              <a:rPr lang="en-US" altLang="zh-CN" dirty="0" smtClean="0"/>
              <a:t>》</a:t>
            </a:r>
            <a:r>
              <a:rPr lang="zh-CN" altLang="en-US" dirty="0" smtClean="0"/>
              <a:t>要求开展健康教育工作，要做到“六进” 。</a:t>
            </a:r>
            <a:endParaRPr lang="en-US" altLang="zh-CN" dirty="0" smtClean="0"/>
          </a:p>
          <a:p>
            <a:endParaRPr lang="en-US" altLang="zh-CN" dirty="0" smtClean="0"/>
          </a:p>
          <a:p>
            <a:endParaRPr lang="en-US" altLang="zh-CN" dirty="0" smtClean="0"/>
          </a:p>
          <a:p>
            <a:endParaRPr lang="zh-CN" altLang="en-US" dirty="0"/>
          </a:p>
        </p:txBody>
      </p:sp>
      <p:sp>
        <p:nvSpPr>
          <p:cNvPr id="3" name="标题 2"/>
          <p:cNvSpPr>
            <a:spLocks noGrp="1"/>
          </p:cNvSpPr>
          <p:nvPr>
            <p:ph type="title"/>
          </p:nvPr>
        </p:nvSpPr>
        <p:spPr/>
        <p:txBody>
          <a:bodyPr>
            <a:normAutofit/>
          </a:bodyPr>
          <a:lstStyle/>
          <a:p>
            <a:r>
              <a:rPr lang="zh-CN" altLang="en-US" sz="4000" dirty="0" smtClean="0">
                <a:solidFill>
                  <a:srgbClr val="FF0000"/>
                </a:solidFill>
                <a:effectLst/>
                <a:latin typeface="+mn-ea"/>
              </a:rPr>
              <a:t>社区、家庭健康教育的目的和任务</a:t>
            </a:r>
            <a:endParaRPr lang="zh-CN" altLang="en-US" sz="4000" dirty="0">
              <a:solidFill>
                <a:srgbClr val="FF0000"/>
              </a:solidFill>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29600" cy="5620080"/>
          </a:xfrm>
        </p:spPr>
        <p:txBody>
          <a:bodyPr>
            <a:normAutofit fontScale="70000" lnSpcReduction="20000"/>
          </a:bodyPr>
          <a:lstStyle/>
          <a:p>
            <a:r>
              <a:rPr lang="en-US" altLang="zh-CN" dirty="0" smtClean="0"/>
              <a:t>(1)</a:t>
            </a:r>
            <a:r>
              <a:rPr lang="zh-CN" altLang="en-US" dirty="0" smtClean="0"/>
              <a:t>与亲友保持有效联系，在需要帮助时，可及时联络。</a:t>
            </a:r>
            <a:endParaRPr lang="zh-CN" altLang="en-US" dirty="0" smtClean="0"/>
          </a:p>
          <a:p>
            <a:r>
              <a:rPr lang="en-US" altLang="zh-CN" dirty="0" smtClean="0"/>
              <a:t>(2)</a:t>
            </a:r>
            <a:r>
              <a:rPr lang="zh-CN" altLang="en-US" dirty="0" smtClean="0"/>
              <a:t>学习使用网络、智能手机等，充分利用相关的听力残疾人防疫科普自媒体、手语导医、手语心理咨询等资源，满足日常生活需要。</a:t>
            </a:r>
            <a:endParaRPr lang="zh-CN" altLang="en-US" dirty="0" smtClean="0"/>
          </a:p>
          <a:p>
            <a:r>
              <a:rPr lang="en-US" altLang="zh-CN" dirty="0" smtClean="0"/>
              <a:t>(3)</a:t>
            </a:r>
            <a:r>
              <a:rPr lang="zh-CN" altLang="en-US" dirty="0" smtClean="0"/>
              <a:t>依赖读取唇语沟通的听力残疾人与人沟通时，可以在沟通前提示对方语速和沟通节奏等，以便自己获取有效信息。如对方佩戴口罩不便读唇，可主动友善提示对方更换透明口罩或采用其他方式沟通。</a:t>
            </a:r>
            <a:endParaRPr lang="zh-CN" altLang="en-US" dirty="0" smtClean="0"/>
          </a:p>
          <a:p>
            <a:r>
              <a:rPr lang="en-US" altLang="zh-CN" dirty="0" smtClean="0"/>
              <a:t>(4)</a:t>
            </a:r>
            <a:r>
              <a:rPr lang="zh-CN" altLang="en-US" dirty="0" smtClean="0"/>
              <a:t>目前很多电子语音转文字服务可以使用，大大便利了听力残疾人与他人的及时交流。这些服务往往需要提前下载相关软件并接入互联网，因此需提前做好准备。</a:t>
            </a:r>
            <a:endParaRPr lang="zh-CN" altLang="en-US" dirty="0" smtClean="0"/>
          </a:p>
          <a:p>
            <a:r>
              <a:rPr lang="en-US" altLang="zh-CN" dirty="0" smtClean="0"/>
              <a:t>(5)</a:t>
            </a:r>
            <a:r>
              <a:rPr lang="zh-CN" altLang="en-US" dirty="0" smtClean="0"/>
              <a:t>使用沟通板等辅助器具时，为避免接触传染，应及时消毒沟通板等沟通工具。</a:t>
            </a:r>
            <a:endParaRPr lang="zh-CN" altLang="en-US" dirty="0" smtClean="0"/>
          </a:p>
          <a:p>
            <a:r>
              <a:rPr lang="en-US" altLang="zh-CN" dirty="0" smtClean="0"/>
              <a:t>(6)</a:t>
            </a:r>
            <a:r>
              <a:rPr lang="zh-CN" altLang="en-US" dirty="0" smtClean="0"/>
              <a:t>人工耳蜗外挂机和电子助听器等如需清洁消毒，要采用安全适宜的方式，避免受潮进水造成损伤。</a:t>
            </a:r>
            <a:endParaRPr lang="zh-CN" altLang="en-US" dirty="0" smtClean="0"/>
          </a:p>
          <a:p>
            <a:r>
              <a:rPr lang="en-US" altLang="zh-CN" dirty="0" smtClean="0"/>
              <a:t>(7)</a:t>
            </a:r>
            <a:r>
              <a:rPr lang="zh-CN" altLang="en-US" dirty="0" smtClean="0"/>
              <a:t>疫情期间，助听器验配店往往延期营业，助听器不佩戴时及时取下电池，减少电池耗电，做好日常助听器防潮、防摔等日常维护。</a:t>
            </a:r>
            <a:endParaRPr lang="zh-CN" altLang="en-US" dirty="0" smtClean="0"/>
          </a:p>
          <a:p>
            <a:r>
              <a:rPr lang="en-US" altLang="zh-CN" dirty="0" smtClean="0"/>
              <a:t>(8)</a:t>
            </a:r>
            <a:r>
              <a:rPr lang="zh-CN" altLang="en-US" dirty="0" smtClean="0"/>
              <a:t>由于存在某些紧急支持需求，可能无法快速写字或输入，建议自己或在他人协助下事先准备一些重要内容的文字信息（如自我介绍、防护用品需求、用药需求等）。在生病就医等紧急情况下，主动邀请熟悉自身表达习惯的亲友陪同。</a:t>
            </a:r>
            <a:endParaRPr lang="en-US" altLang="zh-CN" dirty="0" smtClean="0"/>
          </a:p>
        </p:txBody>
      </p:sp>
      <p:sp>
        <p:nvSpPr>
          <p:cNvPr id="3" name="标题 2"/>
          <p:cNvSpPr>
            <a:spLocks noGrp="1"/>
          </p:cNvSpPr>
          <p:nvPr>
            <p:ph type="title"/>
          </p:nvPr>
        </p:nvSpPr>
        <p:spPr/>
        <p:txBody>
          <a:bodyPr>
            <a:normAutofit fontScale="90000"/>
          </a:bodyPr>
          <a:lstStyle/>
          <a:p>
            <a:r>
              <a:rPr lang="en-US" altLang="zh-CN" dirty="0" smtClean="0">
                <a:solidFill>
                  <a:srgbClr val="FF0000"/>
                </a:solidFill>
                <a:effectLst/>
              </a:rPr>
              <a:t>10.</a:t>
            </a:r>
            <a:r>
              <a:rPr lang="zh-CN" altLang="en-US" dirty="0" smtClean="0">
                <a:solidFill>
                  <a:srgbClr val="FF0000"/>
                </a:solidFill>
                <a:effectLst/>
              </a:rPr>
              <a:t>残疾人康复和健康教育的侧重点（听力和语言残疾者）</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采取综合的康复和健康教育</a:t>
            </a:r>
            <a:endParaRPr lang="en-US" altLang="zh-CN" dirty="0" smtClean="0"/>
          </a:p>
          <a:p>
            <a:r>
              <a:rPr lang="zh-CN" altLang="en-US" dirty="0" smtClean="0"/>
              <a:t>用</a:t>
            </a:r>
            <a:r>
              <a:rPr lang="zh-CN" altLang="en-US" smtClean="0"/>
              <a:t>倾听</a:t>
            </a:r>
            <a:r>
              <a:rPr lang="zh-CN" altLang="en-US" smtClean="0"/>
              <a:t>音乐、冥想等</a:t>
            </a:r>
            <a:endParaRPr lang="en-US" altLang="zh-CN" dirty="0" smtClean="0"/>
          </a:p>
          <a:p>
            <a:r>
              <a:rPr lang="zh-CN" altLang="en-US" dirty="0" smtClean="0"/>
              <a:t>听书</a:t>
            </a:r>
            <a:endParaRPr lang="en-US" altLang="zh-CN" dirty="0" smtClean="0"/>
          </a:p>
          <a:p>
            <a:r>
              <a:rPr lang="zh-CN" altLang="en-US" dirty="0" smtClean="0"/>
              <a:t>学习烹饪</a:t>
            </a:r>
            <a:endParaRPr lang="en-US" altLang="zh-CN" dirty="0" smtClean="0"/>
          </a:p>
          <a:p>
            <a:r>
              <a:rPr lang="zh-CN" altLang="en-US" dirty="0" smtClean="0"/>
              <a:t>制作手工</a:t>
            </a:r>
            <a:endParaRPr lang="en-US" altLang="zh-CN" dirty="0" smtClean="0"/>
          </a:p>
          <a:p>
            <a:r>
              <a:rPr lang="zh-CN" altLang="en-US" dirty="0" smtClean="0"/>
              <a:t>学习朗读等等</a:t>
            </a:r>
            <a:endParaRPr lang="zh-CN" altLang="en-US" dirty="0"/>
          </a:p>
        </p:txBody>
      </p:sp>
      <p:sp>
        <p:nvSpPr>
          <p:cNvPr id="3" name="标题 2"/>
          <p:cNvSpPr>
            <a:spLocks noGrp="1"/>
          </p:cNvSpPr>
          <p:nvPr>
            <p:ph type="title"/>
          </p:nvPr>
        </p:nvSpPr>
        <p:spPr/>
        <p:txBody>
          <a:bodyPr>
            <a:normAutofit fontScale="90000"/>
          </a:bodyPr>
          <a:lstStyle/>
          <a:p>
            <a:r>
              <a:rPr lang="en-US" altLang="zh-CN" dirty="0" smtClean="0">
                <a:solidFill>
                  <a:srgbClr val="FF0000"/>
                </a:solidFill>
                <a:effectLst/>
              </a:rPr>
              <a:t>10.</a:t>
            </a:r>
            <a:r>
              <a:rPr lang="zh-CN" altLang="en-US" dirty="0" smtClean="0">
                <a:solidFill>
                  <a:srgbClr val="FF0000"/>
                </a:solidFill>
                <a:effectLst/>
              </a:rPr>
              <a:t>残疾人康复和健康教育的侧重点（综合残疾者）</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291"/>
          <p:cNvSpPr>
            <a:spLocks noChangeArrowheads="1"/>
          </p:cNvSpPr>
          <p:nvPr/>
        </p:nvSpPr>
        <p:spPr bwMode="auto">
          <a:xfrm flipV="1">
            <a:off x="7390117" y="2515941"/>
            <a:ext cx="5180700" cy="1726667"/>
          </a:xfrm>
          <a:prstGeom prst="parallelogram">
            <a:avLst>
              <a:gd name="adj" fmla="val 55130"/>
            </a:avLst>
          </a:prstGeom>
          <a:solidFill>
            <a:srgbClr val="008000"/>
          </a:solidFill>
          <a:ln>
            <a:noFill/>
          </a:ln>
          <a:effectLst/>
        </p:spPr>
        <p:txBody>
          <a:bodyPr wrap="none" anchor="ctr"/>
          <a:lstStyle/>
          <a:p>
            <a:endParaRPr lang="zh-CN" altLang="en-US"/>
          </a:p>
        </p:txBody>
      </p:sp>
      <p:sp>
        <p:nvSpPr>
          <p:cNvPr id="18" name="AutoShape 292"/>
          <p:cNvSpPr>
            <a:spLocks noChangeArrowheads="1"/>
          </p:cNvSpPr>
          <p:nvPr/>
        </p:nvSpPr>
        <p:spPr bwMode="auto">
          <a:xfrm flipV="1">
            <a:off x="-990428" y="2515941"/>
            <a:ext cx="5180700" cy="1726667"/>
          </a:xfrm>
          <a:prstGeom prst="parallelogram">
            <a:avLst>
              <a:gd name="adj" fmla="val 55130"/>
            </a:avLst>
          </a:prstGeom>
          <a:solidFill>
            <a:srgbClr val="008000"/>
          </a:solidFill>
          <a:ln>
            <a:noFill/>
          </a:ln>
          <a:effectLst/>
        </p:spPr>
        <p:txBody>
          <a:bodyPr wrap="none" anchor="ctr"/>
          <a:lstStyle/>
          <a:p>
            <a:endParaRPr lang="zh-CN" altLang="en-US"/>
          </a:p>
        </p:txBody>
      </p:sp>
      <p:sp>
        <p:nvSpPr>
          <p:cNvPr id="30" name="WordArt 293"/>
          <p:cNvSpPr>
            <a:spLocks noChangeArrowheads="1" noChangeShapeType="1" noTextEdit="1"/>
          </p:cNvSpPr>
          <p:nvPr/>
        </p:nvSpPr>
        <p:spPr bwMode="auto">
          <a:xfrm>
            <a:off x="1752295" y="2814298"/>
            <a:ext cx="1142802" cy="71098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kern="10" dirty="0" smtClean="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rPr>
              <a:t>小结</a:t>
            </a:r>
            <a:endParaRPr lang="zh-CN" altLang="en-US" sz="3600" kern="10" dirty="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endParaRPr>
          </a:p>
        </p:txBody>
      </p:sp>
      <p:sp>
        <p:nvSpPr>
          <p:cNvPr id="31" name="WordArt 294"/>
          <p:cNvSpPr>
            <a:spLocks noChangeArrowheads="1" noChangeShapeType="1" noTextEdit="1"/>
          </p:cNvSpPr>
          <p:nvPr/>
        </p:nvSpPr>
        <p:spPr bwMode="auto">
          <a:xfrm>
            <a:off x="1828482" y="3645024"/>
            <a:ext cx="799302" cy="1786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kern="10" dirty="0" smtClean="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rPr>
              <a:t> x  j</a:t>
            </a:r>
            <a:endParaRPr lang="zh-CN" altLang="en-US" sz="3600" kern="10" dirty="0">
              <a:blipFill dpi="0" rotWithShape="1">
                <a:blip r:embed="rId1"/>
                <a:srcRect/>
                <a:tile tx="0" ty="0" sx="100000" sy="100000" flip="none" algn="tl"/>
              </a:blipFill>
              <a:effectLst>
                <a:outerShdw dist="35921" dir="2700000" algn="ctr" rotWithShape="0">
                  <a:srgbClr val="000000">
                    <a:alpha val="80000"/>
                  </a:srgbClr>
                </a:outerShdw>
              </a:effectLst>
              <a:latin typeface="方正大黑简体"/>
              <a:ea typeface="方正大黑简体"/>
            </a:endParaRPr>
          </a:p>
        </p:txBody>
      </p:sp>
      <p:sp>
        <p:nvSpPr>
          <p:cNvPr id="32" name="WordArt 20"/>
          <p:cNvSpPr>
            <a:spLocks noChangeArrowheads="1" noChangeShapeType="1" noTextEdit="1"/>
          </p:cNvSpPr>
          <p:nvPr/>
        </p:nvSpPr>
        <p:spPr bwMode="auto">
          <a:xfrm>
            <a:off x="3656965" y="1798611"/>
            <a:ext cx="228560"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08000"/>
                </a:solidFill>
                <a:latin typeface="Arial" panose="020B0604020202020204"/>
                <a:cs typeface="Arial" panose="020B0604020202020204"/>
              </a:rPr>
              <a:t>1</a:t>
            </a:r>
            <a:endParaRPr lang="zh-CN" altLang="en-US" sz="3600" b="1" kern="10" dirty="0">
              <a:solidFill>
                <a:srgbClr val="008000"/>
              </a:solidFill>
              <a:latin typeface="Arial" panose="020B0604020202020204"/>
              <a:cs typeface="Arial" panose="020B0604020202020204"/>
            </a:endParaRPr>
          </a:p>
        </p:txBody>
      </p:sp>
      <p:sp>
        <p:nvSpPr>
          <p:cNvPr id="33" name="Rectangle 22"/>
          <p:cNvSpPr>
            <a:spLocks noChangeArrowheads="1"/>
          </p:cNvSpPr>
          <p:nvPr/>
        </p:nvSpPr>
        <p:spPr bwMode="auto">
          <a:xfrm>
            <a:off x="4114879" y="1803902"/>
            <a:ext cx="365775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20000"/>
              </a:lnSpc>
            </a:pPr>
            <a:r>
              <a:rPr lang="zh-CN" altLang="en-US" b="1" dirty="0" smtClean="0">
                <a:latin typeface="+mn-ea"/>
              </a:rPr>
              <a:t>社区、家庭健康教育的目的和任务</a:t>
            </a:r>
            <a:endParaRPr lang="en-US" altLang="zh-CN" b="1" dirty="0" smtClean="0">
              <a:latin typeface="+mn-ea"/>
            </a:endParaRPr>
          </a:p>
        </p:txBody>
      </p:sp>
      <p:sp>
        <p:nvSpPr>
          <p:cNvPr id="34" name="WordArt 20"/>
          <p:cNvSpPr>
            <a:spLocks noChangeArrowheads="1" noChangeShapeType="1" noTextEdit="1"/>
          </p:cNvSpPr>
          <p:nvPr/>
        </p:nvSpPr>
        <p:spPr bwMode="auto">
          <a:xfrm>
            <a:off x="3961712" y="2712729"/>
            <a:ext cx="304747"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08000"/>
                </a:solidFill>
                <a:latin typeface="Arial" panose="020B0604020202020204"/>
                <a:cs typeface="Arial" panose="020B0604020202020204"/>
              </a:rPr>
              <a:t>2</a:t>
            </a:r>
            <a:endParaRPr lang="zh-CN" altLang="en-US" sz="3600" b="1" kern="10" dirty="0">
              <a:solidFill>
                <a:srgbClr val="008000"/>
              </a:solidFill>
              <a:latin typeface="Arial" panose="020B0604020202020204"/>
              <a:cs typeface="Arial" panose="020B0604020202020204"/>
            </a:endParaRPr>
          </a:p>
        </p:txBody>
      </p:sp>
      <p:sp>
        <p:nvSpPr>
          <p:cNvPr id="35" name="Rectangle 22"/>
          <p:cNvSpPr>
            <a:spLocks noChangeArrowheads="1"/>
          </p:cNvSpPr>
          <p:nvPr/>
        </p:nvSpPr>
        <p:spPr bwMode="auto">
          <a:xfrm>
            <a:off x="4419626" y="2819588"/>
            <a:ext cx="2971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latin typeface="+mn-ea"/>
              </a:rPr>
              <a:t>残疾人健康教育的重要性</a:t>
            </a:r>
            <a:endParaRPr lang="en-US" altLang="zh-CN" b="1" dirty="0" smtClean="0">
              <a:latin typeface="+mn-ea"/>
            </a:endParaRPr>
          </a:p>
        </p:txBody>
      </p:sp>
      <p:sp>
        <p:nvSpPr>
          <p:cNvPr id="36" name="WordArt 20"/>
          <p:cNvSpPr>
            <a:spLocks noChangeArrowheads="1" noChangeShapeType="1" noTextEdit="1"/>
          </p:cNvSpPr>
          <p:nvPr/>
        </p:nvSpPr>
        <p:spPr bwMode="auto">
          <a:xfrm>
            <a:off x="4342646" y="3620499"/>
            <a:ext cx="304747"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08000"/>
                </a:solidFill>
                <a:latin typeface="Arial" panose="020B0604020202020204"/>
                <a:cs typeface="Arial" panose="020B0604020202020204"/>
              </a:rPr>
              <a:t>3</a:t>
            </a:r>
            <a:endParaRPr lang="zh-CN" altLang="en-US" sz="3600" b="1" kern="10">
              <a:solidFill>
                <a:srgbClr val="008000"/>
              </a:solidFill>
              <a:latin typeface="Arial" panose="020B0604020202020204"/>
              <a:cs typeface="Arial" panose="020B0604020202020204"/>
            </a:endParaRPr>
          </a:p>
        </p:txBody>
      </p:sp>
      <p:sp>
        <p:nvSpPr>
          <p:cNvPr id="37" name="Rectangle 22"/>
          <p:cNvSpPr>
            <a:spLocks noChangeArrowheads="1"/>
          </p:cNvSpPr>
          <p:nvPr/>
        </p:nvSpPr>
        <p:spPr bwMode="auto">
          <a:xfrm>
            <a:off x="4648187" y="3632138"/>
            <a:ext cx="350459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latin typeface="+mn-ea"/>
              </a:rPr>
              <a:t>残疾人家庭健康教育与生命教育</a:t>
            </a:r>
            <a:endParaRPr lang="en-US" altLang="zh-CN" b="1" dirty="0" smtClean="0">
              <a:latin typeface="+mn-ea"/>
            </a:endParaRPr>
          </a:p>
          <a:p>
            <a:pPr algn="l" eaLnBrk="1" fontAlgn="base" hangingPunct="1">
              <a:lnSpc>
                <a:spcPct val="120000"/>
              </a:lnSpc>
              <a:buClrTx/>
              <a:buSzTx/>
            </a:pPr>
            <a:endParaRPr lang="zh-CN" altLang="en-US" b="1" dirty="0">
              <a:solidFill>
                <a:schemeClr val="tx1">
                  <a:lumMod val="75000"/>
                  <a:lumOff val="25000"/>
                </a:schemeClr>
              </a:solidFill>
              <a:latin typeface="Arial" panose="020B0604020202020204" pitchFamily="34" charset="0"/>
            </a:endParaRPr>
          </a:p>
        </p:txBody>
      </p:sp>
      <p:sp>
        <p:nvSpPr>
          <p:cNvPr id="38" name="WordArt 20"/>
          <p:cNvSpPr>
            <a:spLocks noChangeArrowheads="1" noChangeShapeType="1" noTextEdit="1"/>
          </p:cNvSpPr>
          <p:nvPr/>
        </p:nvSpPr>
        <p:spPr bwMode="auto">
          <a:xfrm>
            <a:off x="4723580" y="4547313"/>
            <a:ext cx="304747" cy="609412"/>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a:solidFill>
                  <a:srgbClr val="008000"/>
                </a:solidFill>
                <a:latin typeface="Arial" panose="020B0604020202020204"/>
                <a:cs typeface="Arial" panose="020B0604020202020204"/>
              </a:rPr>
              <a:t>4</a:t>
            </a:r>
            <a:endParaRPr lang="zh-CN" altLang="en-US" sz="3600" b="1" kern="10">
              <a:solidFill>
                <a:srgbClr val="008000"/>
              </a:solidFill>
              <a:latin typeface="Arial" panose="020B0604020202020204"/>
              <a:cs typeface="Arial" panose="020B0604020202020204"/>
            </a:endParaRPr>
          </a:p>
        </p:txBody>
      </p:sp>
      <p:sp>
        <p:nvSpPr>
          <p:cNvPr id="39" name="Rectangle 22"/>
          <p:cNvSpPr>
            <a:spLocks noChangeArrowheads="1"/>
          </p:cNvSpPr>
          <p:nvPr/>
        </p:nvSpPr>
        <p:spPr bwMode="auto">
          <a:xfrm>
            <a:off x="5256887" y="4452093"/>
            <a:ext cx="2971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latin typeface="+mn-ea"/>
              </a:rPr>
              <a:t>怎样做好残疾人的家庭健康教育与生命教育工作</a:t>
            </a:r>
            <a:endParaRPr lang="zh-CN" altLang="en-US" b="1" dirty="0">
              <a:latin typeface="+mn-ea"/>
            </a:endParaRPr>
          </a:p>
        </p:txBody>
      </p:sp>
      <p:sp>
        <p:nvSpPr>
          <p:cNvPr id="40" name="Text Box 57"/>
          <p:cNvSpPr txBox="1">
            <a:spLocks noChangeArrowheads="1"/>
          </p:cNvSpPr>
          <p:nvPr/>
        </p:nvSpPr>
        <p:spPr bwMode="auto">
          <a:xfrm>
            <a:off x="664254" y="228529"/>
            <a:ext cx="52758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u="sng" dirty="0" smtClean="0">
                <a:latin typeface="方正小标宋简体" pitchFamily="65" charset="-122"/>
                <a:ea typeface="方正小标宋简体" pitchFamily="65" charset="-122"/>
              </a:rPr>
              <a:t>浅谈残疾人家庭健康教育和生命教育</a:t>
            </a:r>
            <a:endParaRPr lang="zh-CN" altLang="en-US" sz="1600" u="sng" dirty="0" smtClean="0">
              <a:latin typeface="方正兰亭大黑_GBK" pitchFamily="2" charset="-122"/>
              <a:ea typeface="方正兰亭大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by="(-#ppt_w*2)" calcmode="lin" valueType="num">
                                      <p:cBhvr rctx="PPT">
                                        <p:cTn id="7" dur="250" autoRev="1" fill="hold">
                                          <p:stCondLst>
                                            <p:cond delay="0"/>
                                          </p:stCondLst>
                                        </p:cTn>
                                        <p:tgtEl>
                                          <p:spTgt spid="40"/>
                                        </p:tgtEl>
                                        <p:attrNameLst>
                                          <p:attrName>ppt_w</p:attrName>
                                        </p:attrNameLst>
                                      </p:cBhvr>
                                    </p:anim>
                                    <p:anim by="(#ppt_w*0.50)" calcmode="lin" valueType="num">
                                      <p:cBhvr>
                                        <p:cTn id="8" dur="250" decel="50000" autoRev="1" fill="hold">
                                          <p:stCondLst>
                                            <p:cond delay="0"/>
                                          </p:stCondLst>
                                        </p:cTn>
                                        <p:tgtEl>
                                          <p:spTgt spid="40"/>
                                        </p:tgtEl>
                                        <p:attrNameLst>
                                          <p:attrName>ppt_x</p:attrName>
                                        </p:attrNameLst>
                                      </p:cBhvr>
                                    </p:anim>
                                    <p:anim from="(-#ppt_h/2)" to="(#ppt_y)" calcmode="lin" valueType="num">
                                      <p:cBhvr>
                                        <p:cTn id="9" dur="500" fill="hold">
                                          <p:stCondLst>
                                            <p:cond delay="0"/>
                                          </p:stCondLst>
                                        </p:cTn>
                                        <p:tgtEl>
                                          <p:spTgt spid="40"/>
                                        </p:tgtEl>
                                        <p:attrNameLst>
                                          <p:attrName>ppt_y</p:attrName>
                                        </p:attrNameLst>
                                      </p:cBhvr>
                                    </p:anim>
                                    <p:animRot by="21600000">
                                      <p:cBhvr>
                                        <p:cTn id="10" dur="500" fill="hold">
                                          <p:stCondLst>
                                            <p:cond delay="0"/>
                                          </p:stCondLst>
                                        </p:cTn>
                                        <p:tgtEl>
                                          <p:spTgt spid="40"/>
                                        </p:tgtEl>
                                        <p:attrNameLst>
                                          <p:attrName>r</p:attrName>
                                        </p:attrNameLst>
                                      </p:cBhvr>
                                    </p:animRot>
                                  </p:childTnLst>
                                </p:cTn>
                              </p:par>
                            </p:childTnLst>
                          </p:cTn>
                        </p:par>
                        <p:par>
                          <p:cTn id="11" fill="hold">
                            <p:stCondLst>
                              <p:cond delay="125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34"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from="(-#ppt_w/2)" to="(#ppt_x)" calcmode="lin" valueType="num">
                                      <p:cBhvr>
                                        <p:cTn id="23" dur="600" fill="hold">
                                          <p:stCondLst>
                                            <p:cond delay="0"/>
                                          </p:stCondLst>
                                        </p:cTn>
                                        <p:tgtEl>
                                          <p:spTgt spid="30"/>
                                        </p:tgtEl>
                                        <p:attrNameLst>
                                          <p:attrName>ppt_x</p:attrName>
                                        </p:attrNameLst>
                                      </p:cBhvr>
                                    </p:anim>
                                    <p:anim from="0" to="-1.0" calcmode="lin" valueType="num">
                                      <p:cBhvr>
                                        <p:cTn id="24" dur="200" decel="50000" autoRev="1" fill="hold">
                                          <p:stCondLst>
                                            <p:cond delay="600"/>
                                          </p:stCondLst>
                                        </p:cTn>
                                        <p:tgtEl>
                                          <p:spTgt spid="30"/>
                                        </p:tgtEl>
                                        <p:attrNameLst>
                                          <p:attrName>xshear</p:attrName>
                                        </p:attrNameLst>
                                      </p:cBhvr>
                                    </p:anim>
                                    <p:animScale>
                                      <p:cBhvr>
                                        <p:cTn id="25" dur="200" decel="100000" autoRev="1" fill="hold">
                                          <p:stCondLst>
                                            <p:cond delay="600"/>
                                          </p:stCondLst>
                                        </p:cTn>
                                        <p:tgtEl>
                                          <p:spTgt spid="30"/>
                                        </p:tgtEl>
                                      </p:cBhvr>
                                      <p:from x="100000" y="100000"/>
                                      <p:to x="80000" y="100000"/>
                                    </p:animScale>
                                    <p:anim by="(#ppt_h/3+#ppt_w*0.1)" calcmode="lin" valueType="num">
                                      <p:cBhvr additive="sum">
                                        <p:cTn id="26" dur="200" decel="100000" autoRev="1" fill="hold">
                                          <p:stCondLst>
                                            <p:cond delay="600"/>
                                          </p:stCondLst>
                                        </p:cTn>
                                        <p:tgtEl>
                                          <p:spTgt spid="30"/>
                                        </p:tgtEl>
                                        <p:attrNameLst>
                                          <p:attrName>ppt_x</p:attrName>
                                        </p:attrNameLst>
                                      </p:cBhvr>
                                    </p:anim>
                                  </p:childTnLst>
                                </p:cTn>
                              </p:par>
                              <p:par>
                                <p:cTn id="27" presetID="34"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from="(-#ppt_w/2)" to="(#ppt_x)" calcmode="lin" valueType="num">
                                      <p:cBhvr>
                                        <p:cTn id="29" dur="600" fill="hold">
                                          <p:stCondLst>
                                            <p:cond delay="0"/>
                                          </p:stCondLst>
                                        </p:cTn>
                                        <p:tgtEl>
                                          <p:spTgt spid="31"/>
                                        </p:tgtEl>
                                        <p:attrNameLst>
                                          <p:attrName>ppt_x</p:attrName>
                                        </p:attrNameLst>
                                      </p:cBhvr>
                                    </p:anim>
                                    <p:anim from="0" to="-1.0" calcmode="lin" valueType="num">
                                      <p:cBhvr>
                                        <p:cTn id="30" dur="200" decel="50000" autoRev="1" fill="hold">
                                          <p:stCondLst>
                                            <p:cond delay="600"/>
                                          </p:stCondLst>
                                        </p:cTn>
                                        <p:tgtEl>
                                          <p:spTgt spid="31"/>
                                        </p:tgtEl>
                                        <p:attrNameLst>
                                          <p:attrName>xshear</p:attrName>
                                        </p:attrNameLst>
                                      </p:cBhvr>
                                    </p:anim>
                                    <p:animScale>
                                      <p:cBhvr>
                                        <p:cTn id="31" dur="200" decel="100000" autoRev="1" fill="hold">
                                          <p:stCondLst>
                                            <p:cond delay="600"/>
                                          </p:stCondLst>
                                        </p:cTn>
                                        <p:tgtEl>
                                          <p:spTgt spid="31"/>
                                        </p:tgtEl>
                                      </p:cBhvr>
                                      <p:from x="100000" y="100000"/>
                                      <p:to x="80000" y="100000"/>
                                    </p:animScale>
                                    <p:anim by="(#ppt_h/3+#ppt_w*0.1)" calcmode="lin" valueType="num">
                                      <p:cBhvr additive="sum">
                                        <p:cTn id="32" dur="200" decel="100000" autoRev="1" fill="hold">
                                          <p:stCondLst>
                                            <p:cond delay="600"/>
                                          </p:stCondLst>
                                        </p:cTn>
                                        <p:tgtEl>
                                          <p:spTgt spid="31"/>
                                        </p:tgtEl>
                                        <p:attrNameLst>
                                          <p:attrName>ppt_x</p:attrName>
                                        </p:attrNameLst>
                                      </p:cBhvr>
                                    </p:anim>
                                  </p:childTnLst>
                                </p:cTn>
                              </p:par>
                            </p:childTnLst>
                          </p:cTn>
                        </p:par>
                        <p:par>
                          <p:cTn id="33" fill="hold">
                            <p:stCondLst>
                              <p:cond delay="2750"/>
                            </p:stCondLst>
                            <p:childTnLst>
                              <p:par>
                                <p:cTn id="34" presetID="49" presetClass="entr" presetSubtype="0" decel="10000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 calcmode="lin" valueType="num">
                                      <p:cBhvr>
                                        <p:cTn id="38" dur="500" fill="hold"/>
                                        <p:tgtEl>
                                          <p:spTgt spid="32"/>
                                        </p:tgtEl>
                                        <p:attrNameLst>
                                          <p:attrName>style.rotation</p:attrName>
                                        </p:attrNameLst>
                                      </p:cBhvr>
                                      <p:tavLst>
                                        <p:tav tm="0">
                                          <p:val>
                                            <p:fltVal val="360"/>
                                          </p:val>
                                        </p:tav>
                                        <p:tav tm="100000">
                                          <p:val>
                                            <p:fltVal val="0"/>
                                          </p:val>
                                        </p:tav>
                                      </p:tavLst>
                                    </p:anim>
                                    <p:animEffect transition="in" filter="fade">
                                      <p:cBhvr>
                                        <p:cTn id="39" dur="500"/>
                                        <p:tgtEl>
                                          <p:spTgt spid="32"/>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par>
                          <p:cTn id="45" fill="hold">
                            <p:stCondLst>
                              <p:cond delay="3250"/>
                            </p:stCondLst>
                            <p:childTnLst>
                              <p:par>
                                <p:cTn id="46" presetID="49" presetClass="entr" presetSubtype="0" decel="10000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360"/>
                                          </p:val>
                                        </p:tav>
                                        <p:tav tm="100000">
                                          <p:val>
                                            <p:fltVal val="0"/>
                                          </p:val>
                                        </p:tav>
                                      </p:tavLst>
                                    </p:anim>
                                    <p:animEffect transition="in" filter="fade">
                                      <p:cBhvr>
                                        <p:cTn id="51" dur="500"/>
                                        <p:tgtEl>
                                          <p:spTgt spid="34"/>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par>
                          <p:cTn id="57" fill="hold">
                            <p:stCondLst>
                              <p:cond delay="3750"/>
                            </p:stCondLst>
                            <p:childTnLst>
                              <p:par>
                                <p:cTn id="58" presetID="49" presetClass="entr" presetSubtype="0" decel="10000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 calcmode="lin" valueType="num">
                                      <p:cBhvr>
                                        <p:cTn id="62" dur="500" fill="hold"/>
                                        <p:tgtEl>
                                          <p:spTgt spid="36"/>
                                        </p:tgtEl>
                                        <p:attrNameLst>
                                          <p:attrName>style.rotation</p:attrName>
                                        </p:attrNameLst>
                                      </p:cBhvr>
                                      <p:tavLst>
                                        <p:tav tm="0">
                                          <p:val>
                                            <p:fltVal val="360"/>
                                          </p:val>
                                        </p:tav>
                                        <p:tav tm="100000">
                                          <p:val>
                                            <p:fltVal val="0"/>
                                          </p:val>
                                        </p:tav>
                                      </p:tavLst>
                                    </p:anim>
                                    <p:animEffect transition="in" filter="fade">
                                      <p:cBhvr>
                                        <p:cTn id="63" dur="500"/>
                                        <p:tgtEl>
                                          <p:spTgt spid="36"/>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4250"/>
                            </p:stCondLst>
                            <p:childTnLst>
                              <p:par>
                                <p:cTn id="70" presetID="49" presetClass="entr" presetSubtype="0" decel="10000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 calcmode="lin" valueType="num">
                                      <p:cBhvr>
                                        <p:cTn id="74" dur="500" fill="hold"/>
                                        <p:tgtEl>
                                          <p:spTgt spid="38"/>
                                        </p:tgtEl>
                                        <p:attrNameLst>
                                          <p:attrName>style.rotation</p:attrName>
                                        </p:attrNameLst>
                                      </p:cBhvr>
                                      <p:tavLst>
                                        <p:tav tm="0">
                                          <p:val>
                                            <p:fltVal val="360"/>
                                          </p:val>
                                        </p:tav>
                                        <p:tav tm="100000">
                                          <p:val>
                                            <p:fltVal val="0"/>
                                          </p:val>
                                        </p:tav>
                                      </p:tavLst>
                                    </p:anim>
                                    <p:animEffect transition="in" filter="fade">
                                      <p:cBhvr>
                                        <p:cTn id="75" dur="500"/>
                                        <p:tgtEl>
                                          <p:spTgt spid="38"/>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0" grpId="0" animBg="1"/>
      <p:bldP spid="31" grpId="0" animBg="1"/>
      <p:bldP spid="32" grpId="0"/>
      <p:bldP spid="33" grpId="0"/>
      <p:bldP spid="34" grpId="0"/>
      <p:bldP spid="35" grpId="0"/>
      <p:bldP spid="36" grpId="0"/>
      <p:bldP spid="37" grpId="0"/>
      <p:bldP spid="38" grpId="0"/>
      <p:bldP spid="39"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sz="4400" dirty="0" smtClean="0">
                <a:solidFill>
                  <a:srgbClr val="FF0000"/>
                </a:solidFill>
              </a:rPr>
              <a:t>感谢大家聆听！</a:t>
            </a:r>
            <a:endParaRPr lang="zh-CN" altLang="en-US" sz="4400" dirty="0">
              <a:solidFill>
                <a:srgbClr val="FF0000"/>
              </a:solidFill>
            </a:endParaRPr>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7"/>
          <p:cNvSpPr txBox="1">
            <a:spLocks noChangeArrowheads="1"/>
          </p:cNvSpPr>
          <p:nvPr/>
        </p:nvSpPr>
        <p:spPr bwMode="auto">
          <a:xfrm>
            <a:off x="664254" y="228529"/>
            <a:ext cx="4555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u="sng" dirty="0" smtClean="0">
                <a:latin typeface="方正小标宋简体" pitchFamily="65" charset="-122"/>
                <a:ea typeface="方正小标宋简体" pitchFamily="65" charset="-122"/>
              </a:rPr>
              <a:t>浅谈残疾人家庭健康教育和生命教育</a:t>
            </a:r>
            <a:endParaRPr lang="zh-CN" altLang="en-US" u="sng" dirty="0" smtClean="0">
              <a:latin typeface="方正兰亭大黑_GBK" pitchFamily="2" charset="-122"/>
              <a:ea typeface="方正兰亭大黑_GBK" pitchFamily="2" charset="-122"/>
            </a:endParaRPr>
          </a:p>
        </p:txBody>
      </p:sp>
      <p:sp>
        <p:nvSpPr>
          <p:cNvPr id="17" name="标题 1"/>
          <p:cNvSpPr txBox="1"/>
          <p:nvPr/>
        </p:nvSpPr>
        <p:spPr bwMode="auto">
          <a:xfrm rot="1667044">
            <a:off x="1601272" y="3118189"/>
            <a:ext cx="5681929" cy="137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900" b="0">
                <a:solidFill>
                  <a:schemeClr val="bg1"/>
                </a:solidFill>
                <a:latin typeface="方正大黑简体" pitchFamily="2" charset="-122"/>
                <a:ea typeface="方正大黑简体" pitchFamily="2" charset="-122"/>
              </a:rPr>
              <a:t>添加</a:t>
            </a:r>
            <a:endParaRPr lang="zh-CN" altLang="en-US" sz="2900" b="0">
              <a:solidFill>
                <a:schemeClr val="bg1"/>
              </a:solidFill>
              <a:latin typeface="方正大黑简体" pitchFamily="2" charset="-122"/>
              <a:ea typeface="方正大黑简体" pitchFamily="2" charset="-122"/>
            </a:endParaRPr>
          </a:p>
          <a:p>
            <a:pPr algn="ctr" eaLnBrk="1" hangingPunct="1"/>
            <a:r>
              <a:rPr lang="zh-CN" altLang="en-US" sz="2900" b="0">
                <a:solidFill>
                  <a:schemeClr val="bg1"/>
                </a:solidFill>
                <a:latin typeface="方正大黑简体" pitchFamily="2" charset="-122"/>
                <a:ea typeface="方正大黑简体" pitchFamily="2" charset="-122"/>
              </a:rPr>
              <a:t>标题</a:t>
            </a:r>
            <a:endParaRPr lang="zh-CN" altLang="en-US" sz="1600" b="0" u="sng">
              <a:solidFill>
                <a:schemeClr val="bg1"/>
              </a:solidFill>
              <a:latin typeface="方正大黑简体" pitchFamily="2" charset="-122"/>
              <a:ea typeface="方正大黑简体" pitchFamily="2" charset="-122"/>
            </a:endParaRPr>
          </a:p>
        </p:txBody>
      </p:sp>
      <p:sp>
        <p:nvSpPr>
          <p:cNvPr id="18" name="Oval 8"/>
          <p:cNvSpPr>
            <a:spLocks noChangeArrowheads="1"/>
          </p:cNvSpPr>
          <p:nvPr/>
        </p:nvSpPr>
        <p:spPr bwMode="auto">
          <a:xfrm>
            <a:off x="4345228" y="2758658"/>
            <a:ext cx="414491" cy="41497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72585" tIns="36293" rIns="72585" bIns="36293" anchor="ctr"/>
          <a:lstStyle/>
          <a:p>
            <a:endParaRPr lang="zh-CN" altLang="en-US">
              <a:ea typeface="微软雅黑" panose="020B0503020204020204" charset="-122"/>
            </a:endParaRPr>
          </a:p>
        </p:txBody>
      </p:sp>
      <p:sp>
        <p:nvSpPr>
          <p:cNvPr id="19" name="Line 10"/>
          <p:cNvSpPr>
            <a:spLocks noChangeShapeType="1"/>
          </p:cNvSpPr>
          <p:nvPr/>
        </p:nvSpPr>
        <p:spPr bwMode="auto">
          <a:xfrm flipV="1">
            <a:off x="2893878" y="3961580"/>
            <a:ext cx="1203157" cy="1448210"/>
          </a:xfrm>
          <a:prstGeom prst="line">
            <a:avLst/>
          </a:prstGeom>
          <a:noFill/>
          <a:ln w="31750" cap="rnd">
            <a:solidFill>
              <a:srgbClr val="008000"/>
            </a:solidFill>
            <a:prstDash val="sysDot"/>
            <a:round/>
            <a:tailEnd type="triangle" w="med" len="med"/>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21" name="Line 11"/>
          <p:cNvSpPr>
            <a:spLocks noChangeShapeType="1"/>
          </p:cNvSpPr>
          <p:nvPr/>
        </p:nvSpPr>
        <p:spPr bwMode="auto">
          <a:xfrm>
            <a:off x="5092319" y="3961580"/>
            <a:ext cx="1200638" cy="1407889"/>
          </a:xfrm>
          <a:prstGeom prst="line">
            <a:avLst/>
          </a:prstGeom>
          <a:noFill/>
          <a:ln w="31750" cap="rnd">
            <a:solidFill>
              <a:srgbClr val="008000"/>
            </a:solidFill>
            <a:prstDash val="sysDot"/>
            <a:round/>
            <a:headEnd type="triangle" w="med" len="med"/>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22" name="Line 12"/>
          <p:cNvSpPr>
            <a:spLocks noChangeShapeType="1"/>
          </p:cNvSpPr>
          <p:nvPr/>
        </p:nvSpPr>
        <p:spPr bwMode="auto">
          <a:xfrm flipH="1">
            <a:off x="5339250" y="3380278"/>
            <a:ext cx="1906155" cy="0"/>
          </a:xfrm>
          <a:prstGeom prst="line">
            <a:avLst/>
          </a:prstGeom>
          <a:noFill/>
          <a:ln w="31750" cap="rnd">
            <a:solidFill>
              <a:srgbClr val="008000"/>
            </a:solidFill>
            <a:prstDash val="sysDot"/>
            <a:round/>
            <a:tailEnd type="triangle" w="med" len="med"/>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23" name="Line 13"/>
          <p:cNvSpPr>
            <a:spLocks noChangeShapeType="1"/>
          </p:cNvSpPr>
          <p:nvPr/>
        </p:nvSpPr>
        <p:spPr bwMode="auto">
          <a:xfrm>
            <a:off x="1983006" y="3380278"/>
            <a:ext cx="1823005" cy="0"/>
          </a:xfrm>
          <a:prstGeom prst="line">
            <a:avLst/>
          </a:prstGeom>
          <a:noFill/>
          <a:ln w="31750" cap="rnd">
            <a:solidFill>
              <a:srgbClr val="008000"/>
            </a:solidFill>
            <a:prstDash val="sysDot"/>
            <a:round/>
            <a:tailEnd type="triangle" w="med" len="med"/>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24" name="Line 14"/>
          <p:cNvSpPr>
            <a:spLocks noChangeShapeType="1"/>
          </p:cNvSpPr>
          <p:nvPr/>
        </p:nvSpPr>
        <p:spPr bwMode="auto">
          <a:xfrm>
            <a:off x="3516245" y="2137037"/>
            <a:ext cx="580791" cy="663623"/>
          </a:xfrm>
          <a:prstGeom prst="line">
            <a:avLst/>
          </a:prstGeom>
          <a:noFill/>
          <a:ln w="31750" cap="rnd">
            <a:solidFill>
              <a:srgbClr val="008000"/>
            </a:solidFill>
            <a:prstDash val="sysDot"/>
            <a:round/>
            <a:tailEnd type="triangle" w="med" len="med"/>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25" name="Line 15"/>
          <p:cNvSpPr>
            <a:spLocks noChangeShapeType="1"/>
          </p:cNvSpPr>
          <p:nvPr/>
        </p:nvSpPr>
        <p:spPr bwMode="auto">
          <a:xfrm flipH="1">
            <a:off x="5049484" y="2137037"/>
            <a:ext cx="580792" cy="663623"/>
          </a:xfrm>
          <a:prstGeom prst="line">
            <a:avLst/>
          </a:prstGeom>
          <a:noFill/>
          <a:ln w="31750" cap="rnd">
            <a:solidFill>
              <a:srgbClr val="008000"/>
            </a:solidFill>
            <a:prstDash val="sysDot"/>
            <a:round/>
            <a:tailEnd type="triangle" w="med" len="med"/>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grpSp>
        <p:nvGrpSpPr>
          <p:cNvPr id="2" name="Group 217"/>
          <p:cNvGrpSpPr/>
          <p:nvPr/>
        </p:nvGrpSpPr>
        <p:grpSpPr bwMode="auto">
          <a:xfrm>
            <a:off x="1152765" y="2716656"/>
            <a:ext cx="1615130" cy="1701899"/>
            <a:chOff x="915" y="1617"/>
            <a:chExt cx="1282" cy="1013"/>
          </a:xfrm>
        </p:grpSpPr>
        <p:sp>
          <p:nvSpPr>
            <p:cNvPr id="27" name="Oval 3"/>
            <p:cNvSpPr>
              <a:spLocks noChangeArrowheads="1"/>
            </p:cNvSpPr>
            <p:nvPr/>
          </p:nvSpPr>
          <p:spPr bwMode="auto">
            <a:xfrm>
              <a:off x="915" y="2061"/>
              <a:ext cx="1282" cy="569"/>
            </a:xfrm>
            <a:prstGeom prst="ellipse">
              <a:avLst/>
            </a:prstGeom>
            <a:gradFill rotWithShape="1">
              <a:gsLst>
                <a:gs pos="0">
                  <a:schemeClr val="tx1">
                    <a:alpha val="7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nvGrpSpPr>
            <p:cNvPr id="3" name="Group 16"/>
            <p:cNvGrpSpPr/>
            <p:nvPr/>
          </p:nvGrpSpPr>
          <p:grpSpPr bwMode="auto">
            <a:xfrm>
              <a:off x="1047" y="1617"/>
              <a:ext cx="1053" cy="790"/>
              <a:chOff x="2335" y="1139"/>
              <a:chExt cx="1089" cy="1089"/>
            </a:xfrm>
          </p:grpSpPr>
          <p:sp>
            <p:nvSpPr>
              <p:cNvPr id="29" name="Oval 17"/>
              <p:cNvSpPr>
                <a:spLocks noChangeArrowheads="1"/>
              </p:cNvSpPr>
              <p:nvPr/>
            </p:nvSpPr>
            <p:spPr bwMode="auto">
              <a:xfrm>
                <a:off x="2335" y="1139"/>
                <a:ext cx="1089" cy="1089"/>
              </a:xfrm>
              <a:prstGeom prst="ellipse">
                <a:avLst/>
              </a:prstGeom>
              <a:gradFill rotWithShape="1">
                <a:gsLst>
                  <a:gs pos="0">
                    <a:schemeClr val="folHlink"/>
                  </a:gs>
                  <a:gs pos="100000">
                    <a:srgbClr val="008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300" b="1" dirty="0" smtClean="0">
                    <a:solidFill>
                      <a:schemeClr val="bg1"/>
                    </a:solidFill>
                    <a:ea typeface="微软雅黑" panose="020B0503020204020204" charset="-122"/>
                  </a:rPr>
                  <a:t>进村屯</a:t>
                </a:r>
                <a:endParaRPr lang="zh-CN" altLang="en-US" sz="1300" b="1" dirty="0">
                  <a:solidFill>
                    <a:schemeClr val="bg1"/>
                  </a:solidFill>
                  <a:ea typeface="微软雅黑" panose="020B0503020204020204" charset="-122"/>
                </a:endParaRPr>
              </a:p>
            </p:txBody>
          </p:sp>
          <p:sp>
            <p:nvSpPr>
              <p:cNvPr id="30" name="Freeform 18"/>
              <p:cNvSpPr/>
              <p:nvPr/>
            </p:nvSpPr>
            <p:spPr bwMode="auto">
              <a:xfrm>
                <a:off x="2427" y="1169"/>
                <a:ext cx="908"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ea typeface="微软雅黑" panose="020B0503020204020204" charset="-122"/>
                </a:endParaRPr>
              </a:p>
            </p:txBody>
          </p:sp>
          <p:sp>
            <p:nvSpPr>
              <p:cNvPr id="31" name="Oval 19"/>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grpSp>
      <p:grpSp>
        <p:nvGrpSpPr>
          <p:cNvPr id="4" name="Group 215"/>
          <p:cNvGrpSpPr/>
          <p:nvPr/>
        </p:nvGrpSpPr>
        <p:grpSpPr bwMode="auto">
          <a:xfrm>
            <a:off x="3764435" y="2775458"/>
            <a:ext cx="1615130" cy="1599416"/>
            <a:chOff x="2988" y="1652"/>
            <a:chExt cx="1282" cy="952"/>
          </a:xfrm>
        </p:grpSpPr>
        <p:sp>
          <p:nvSpPr>
            <p:cNvPr id="33" name="Oval 4"/>
            <p:cNvSpPr>
              <a:spLocks noChangeArrowheads="1"/>
            </p:cNvSpPr>
            <p:nvPr/>
          </p:nvSpPr>
          <p:spPr bwMode="auto">
            <a:xfrm>
              <a:off x="2988" y="2035"/>
              <a:ext cx="1282" cy="569"/>
            </a:xfrm>
            <a:prstGeom prst="ellipse">
              <a:avLst/>
            </a:prstGeom>
            <a:gradFill rotWithShape="1">
              <a:gsLst>
                <a:gs pos="0">
                  <a:schemeClr val="tx1">
                    <a:alpha val="7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nvGrpSpPr>
            <p:cNvPr id="5" name="Group 20"/>
            <p:cNvGrpSpPr/>
            <p:nvPr/>
          </p:nvGrpSpPr>
          <p:grpSpPr bwMode="auto">
            <a:xfrm>
              <a:off x="3133" y="1652"/>
              <a:ext cx="1007" cy="755"/>
              <a:chOff x="3152" y="2454"/>
              <a:chExt cx="1089" cy="1089"/>
            </a:xfrm>
          </p:grpSpPr>
          <p:sp>
            <p:nvSpPr>
              <p:cNvPr id="35" name="Oval 21"/>
              <p:cNvSpPr>
                <a:spLocks noChangeArrowheads="1"/>
              </p:cNvSpPr>
              <p:nvPr/>
            </p:nvSpPr>
            <p:spPr bwMode="auto">
              <a:xfrm>
                <a:off x="3152" y="2454"/>
                <a:ext cx="1089" cy="1089"/>
              </a:xfrm>
              <a:prstGeom prst="ellipse">
                <a:avLst/>
              </a:prstGeom>
              <a:gradFill rotWithShape="1">
                <a:gsLst>
                  <a:gs pos="0">
                    <a:srgbClr val="008000"/>
                  </a:gs>
                  <a:gs pos="100000">
                    <a:srgbClr val="008000">
                      <a:gamma/>
                      <a:shade val="46275"/>
                      <a:invGamma/>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300" b="1" dirty="0" smtClean="0">
                    <a:solidFill>
                      <a:schemeClr val="bg1"/>
                    </a:solidFill>
                    <a:ea typeface="微软雅黑" panose="020B0503020204020204" charset="-122"/>
                  </a:rPr>
                  <a:t>健康教育</a:t>
                </a:r>
                <a:endParaRPr lang="en-US" altLang="zh-CN" sz="1300" b="1" dirty="0" smtClean="0">
                  <a:solidFill>
                    <a:schemeClr val="bg1"/>
                  </a:solidFill>
                  <a:ea typeface="微软雅黑" panose="020B0503020204020204" charset="-122"/>
                </a:endParaRPr>
              </a:p>
              <a:p>
                <a:pPr algn="ctr"/>
                <a:r>
                  <a:rPr lang="zh-CN" altLang="en-US" sz="1300" b="1" dirty="0" smtClean="0">
                    <a:solidFill>
                      <a:schemeClr val="bg1"/>
                    </a:solidFill>
                    <a:ea typeface="微软雅黑" panose="020B0503020204020204" charset="-122"/>
                  </a:rPr>
                  <a:t>六进</a:t>
                </a:r>
                <a:endParaRPr lang="zh-CN" altLang="en-US" sz="1300" b="1" dirty="0">
                  <a:solidFill>
                    <a:schemeClr val="bg1"/>
                  </a:solidFill>
                  <a:ea typeface="微软雅黑" panose="020B0503020204020204" charset="-122"/>
                </a:endParaRPr>
              </a:p>
            </p:txBody>
          </p:sp>
          <p:sp>
            <p:nvSpPr>
              <p:cNvPr id="36" name="Freeform 22"/>
              <p:cNvSpPr/>
              <p:nvPr/>
            </p:nvSpPr>
            <p:spPr bwMode="auto">
              <a:xfrm>
                <a:off x="3243" y="2479"/>
                <a:ext cx="908"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ea typeface="微软雅黑" panose="020B0503020204020204" charset="-122"/>
                </a:endParaRPr>
              </a:p>
            </p:txBody>
          </p:sp>
          <p:sp>
            <p:nvSpPr>
              <p:cNvPr id="37" name="Oval 23"/>
              <p:cNvSpPr>
                <a:spLocks noChangeArrowheads="1"/>
              </p:cNvSpPr>
              <p:nvPr/>
            </p:nvSpPr>
            <p:spPr bwMode="auto">
              <a:xfrm>
                <a:off x="3379" y="2545"/>
                <a:ext cx="228" cy="20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grpSp>
      <p:grpSp>
        <p:nvGrpSpPr>
          <p:cNvPr id="6" name="Group 220"/>
          <p:cNvGrpSpPr/>
          <p:nvPr/>
        </p:nvGrpSpPr>
        <p:grpSpPr bwMode="auto">
          <a:xfrm>
            <a:off x="6376107" y="2716656"/>
            <a:ext cx="1615130" cy="1701899"/>
            <a:chOff x="5061" y="1617"/>
            <a:chExt cx="1282" cy="1013"/>
          </a:xfrm>
        </p:grpSpPr>
        <p:sp>
          <p:nvSpPr>
            <p:cNvPr id="39" name="Oval 6"/>
            <p:cNvSpPr>
              <a:spLocks noChangeArrowheads="1"/>
            </p:cNvSpPr>
            <p:nvPr/>
          </p:nvSpPr>
          <p:spPr bwMode="auto">
            <a:xfrm>
              <a:off x="5061" y="2061"/>
              <a:ext cx="1282" cy="569"/>
            </a:xfrm>
            <a:prstGeom prst="ellipse">
              <a:avLst/>
            </a:prstGeom>
            <a:gradFill rotWithShape="1">
              <a:gsLst>
                <a:gs pos="0">
                  <a:schemeClr val="tx1">
                    <a:alpha val="7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nvGrpSpPr>
            <p:cNvPr id="7" name="Group 24"/>
            <p:cNvGrpSpPr/>
            <p:nvPr/>
          </p:nvGrpSpPr>
          <p:grpSpPr bwMode="auto">
            <a:xfrm>
              <a:off x="5164" y="1617"/>
              <a:ext cx="1053" cy="790"/>
              <a:chOff x="2335" y="1139"/>
              <a:chExt cx="1089" cy="1089"/>
            </a:xfrm>
          </p:grpSpPr>
          <p:sp>
            <p:nvSpPr>
              <p:cNvPr id="41" name="Oval 25"/>
              <p:cNvSpPr>
                <a:spLocks noChangeArrowheads="1"/>
              </p:cNvSpPr>
              <p:nvPr/>
            </p:nvSpPr>
            <p:spPr bwMode="auto">
              <a:xfrm>
                <a:off x="2335" y="1139"/>
                <a:ext cx="1089" cy="1089"/>
              </a:xfrm>
              <a:prstGeom prst="ellipse">
                <a:avLst/>
              </a:prstGeom>
              <a:gradFill rotWithShape="1">
                <a:gsLst>
                  <a:gs pos="0">
                    <a:schemeClr val="folHlink"/>
                  </a:gs>
                  <a:gs pos="100000">
                    <a:srgbClr val="008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300" b="1" dirty="0" smtClean="0">
                    <a:solidFill>
                      <a:schemeClr val="bg1"/>
                    </a:solidFill>
                    <a:ea typeface="微软雅黑" panose="020B0503020204020204" charset="-122"/>
                  </a:rPr>
                  <a:t>进医院</a:t>
                </a:r>
                <a:endParaRPr lang="zh-CN" altLang="en-US" sz="1300" b="1" dirty="0">
                  <a:solidFill>
                    <a:schemeClr val="bg1"/>
                  </a:solidFill>
                  <a:ea typeface="微软雅黑" panose="020B0503020204020204" charset="-122"/>
                </a:endParaRPr>
              </a:p>
            </p:txBody>
          </p:sp>
          <p:sp>
            <p:nvSpPr>
              <p:cNvPr id="42" name="Freeform 26"/>
              <p:cNvSpPr/>
              <p:nvPr/>
            </p:nvSpPr>
            <p:spPr bwMode="auto">
              <a:xfrm>
                <a:off x="2426" y="1169"/>
                <a:ext cx="908"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ea typeface="微软雅黑" panose="020B0503020204020204" charset="-122"/>
                </a:endParaRPr>
              </a:p>
            </p:txBody>
          </p:sp>
          <p:sp>
            <p:nvSpPr>
              <p:cNvPr id="43" name="Oval 27"/>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grpSp>
      <p:grpSp>
        <p:nvGrpSpPr>
          <p:cNvPr id="8" name="Group 216"/>
          <p:cNvGrpSpPr/>
          <p:nvPr/>
        </p:nvGrpSpPr>
        <p:grpSpPr bwMode="auto">
          <a:xfrm>
            <a:off x="1858282" y="4542879"/>
            <a:ext cx="2028361" cy="2069833"/>
            <a:chOff x="1475" y="2704"/>
            <a:chExt cx="1611" cy="1232"/>
          </a:xfrm>
        </p:grpSpPr>
        <p:sp>
          <p:nvSpPr>
            <p:cNvPr id="45" name="Oval 7"/>
            <p:cNvSpPr>
              <a:spLocks noChangeArrowheads="1"/>
            </p:cNvSpPr>
            <p:nvPr/>
          </p:nvSpPr>
          <p:spPr bwMode="auto">
            <a:xfrm>
              <a:off x="1475" y="3220"/>
              <a:ext cx="1611" cy="716"/>
            </a:xfrm>
            <a:prstGeom prst="ellipse">
              <a:avLst/>
            </a:prstGeom>
            <a:gradFill rotWithShape="1">
              <a:gsLst>
                <a:gs pos="0">
                  <a:schemeClr val="tx1">
                    <a:alpha val="7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nvGrpSpPr>
            <p:cNvPr id="9" name="Group 28"/>
            <p:cNvGrpSpPr/>
            <p:nvPr/>
          </p:nvGrpSpPr>
          <p:grpSpPr bwMode="auto">
            <a:xfrm>
              <a:off x="1639" y="2704"/>
              <a:ext cx="1314" cy="985"/>
              <a:chOff x="2335" y="1139"/>
              <a:chExt cx="1089" cy="1089"/>
            </a:xfrm>
          </p:grpSpPr>
          <p:sp>
            <p:nvSpPr>
              <p:cNvPr id="47" name="Oval 29"/>
              <p:cNvSpPr>
                <a:spLocks noChangeArrowheads="1"/>
              </p:cNvSpPr>
              <p:nvPr/>
            </p:nvSpPr>
            <p:spPr bwMode="auto">
              <a:xfrm>
                <a:off x="2335" y="1139"/>
                <a:ext cx="1089" cy="1089"/>
              </a:xfrm>
              <a:prstGeom prst="ellipse">
                <a:avLst/>
              </a:prstGeom>
              <a:gradFill rotWithShape="1">
                <a:gsLst>
                  <a:gs pos="0">
                    <a:schemeClr val="folHlink"/>
                  </a:gs>
                  <a:gs pos="100000">
                    <a:srgbClr val="008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b="1" dirty="0" smtClean="0">
                    <a:solidFill>
                      <a:schemeClr val="bg1"/>
                    </a:solidFill>
                    <a:ea typeface="微软雅黑" panose="020B0503020204020204" charset="-122"/>
                  </a:rPr>
                  <a:t>进社区</a:t>
                </a:r>
                <a:endParaRPr lang="zh-CN" altLang="en-US" b="1" dirty="0">
                  <a:solidFill>
                    <a:schemeClr val="bg1"/>
                  </a:solidFill>
                  <a:ea typeface="微软雅黑" panose="020B0503020204020204" charset="-122"/>
                </a:endParaRPr>
              </a:p>
            </p:txBody>
          </p:sp>
          <p:sp>
            <p:nvSpPr>
              <p:cNvPr id="48" name="Freeform 30"/>
              <p:cNvSpPr/>
              <p:nvPr/>
            </p:nvSpPr>
            <p:spPr bwMode="auto">
              <a:xfrm>
                <a:off x="2425" y="1169"/>
                <a:ext cx="908"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ea typeface="微软雅黑" panose="020B0503020204020204" charset="-122"/>
                </a:endParaRPr>
              </a:p>
            </p:txBody>
          </p:sp>
          <p:sp>
            <p:nvSpPr>
              <p:cNvPr id="49" name="Oval 31"/>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grpSp>
      <p:grpSp>
        <p:nvGrpSpPr>
          <p:cNvPr id="10" name="Group 221"/>
          <p:cNvGrpSpPr/>
          <p:nvPr/>
        </p:nvGrpSpPr>
        <p:grpSpPr bwMode="auto">
          <a:xfrm>
            <a:off x="5257360" y="4542879"/>
            <a:ext cx="2030880" cy="2111835"/>
            <a:chOff x="4173" y="2704"/>
            <a:chExt cx="1612" cy="1257"/>
          </a:xfrm>
        </p:grpSpPr>
        <p:sp>
          <p:nvSpPr>
            <p:cNvPr id="51" name="Oval 5"/>
            <p:cNvSpPr>
              <a:spLocks noChangeArrowheads="1"/>
            </p:cNvSpPr>
            <p:nvPr/>
          </p:nvSpPr>
          <p:spPr bwMode="auto">
            <a:xfrm>
              <a:off x="4173" y="3245"/>
              <a:ext cx="1612" cy="716"/>
            </a:xfrm>
            <a:prstGeom prst="ellipse">
              <a:avLst/>
            </a:prstGeom>
            <a:gradFill rotWithShape="1">
              <a:gsLst>
                <a:gs pos="0">
                  <a:schemeClr val="tx1">
                    <a:alpha val="7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nvGrpSpPr>
            <p:cNvPr id="11" name="Group 32"/>
            <p:cNvGrpSpPr/>
            <p:nvPr/>
          </p:nvGrpSpPr>
          <p:grpSpPr bwMode="auto">
            <a:xfrm>
              <a:off x="4337" y="2704"/>
              <a:ext cx="1314" cy="985"/>
              <a:chOff x="2335" y="1139"/>
              <a:chExt cx="1089" cy="1089"/>
            </a:xfrm>
          </p:grpSpPr>
          <p:sp>
            <p:nvSpPr>
              <p:cNvPr id="53" name="Oval 33"/>
              <p:cNvSpPr>
                <a:spLocks noChangeArrowheads="1"/>
              </p:cNvSpPr>
              <p:nvPr/>
            </p:nvSpPr>
            <p:spPr bwMode="auto">
              <a:xfrm>
                <a:off x="2335" y="1139"/>
                <a:ext cx="1089" cy="1089"/>
              </a:xfrm>
              <a:prstGeom prst="ellipse">
                <a:avLst/>
              </a:prstGeom>
              <a:gradFill rotWithShape="1">
                <a:gsLst>
                  <a:gs pos="0">
                    <a:schemeClr val="folHlink"/>
                  </a:gs>
                  <a:gs pos="100000">
                    <a:srgbClr val="008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b="1" dirty="0" smtClean="0">
                    <a:solidFill>
                      <a:schemeClr val="bg1"/>
                    </a:solidFill>
                    <a:ea typeface="微软雅黑" panose="020B0503020204020204" charset="-122"/>
                  </a:rPr>
                  <a:t>进家庭</a:t>
                </a:r>
                <a:endParaRPr lang="zh-CN" altLang="en-US" b="1" dirty="0">
                  <a:solidFill>
                    <a:schemeClr val="bg1"/>
                  </a:solidFill>
                  <a:ea typeface="微软雅黑" panose="020B0503020204020204" charset="-122"/>
                </a:endParaRPr>
              </a:p>
            </p:txBody>
          </p:sp>
          <p:sp>
            <p:nvSpPr>
              <p:cNvPr id="54" name="Freeform 34"/>
              <p:cNvSpPr/>
              <p:nvPr/>
            </p:nvSpPr>
            <p:spPr bwMode="auto">
              <a:xfrm>
                <a:off x="2426" y="1169"/>
                <a:ext cx="907"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ea typeface="微软雅黑" panose="020B0503020204020204" charset="-122"/>
                </a:endParaRPr>
              </a:p>
            </p:txBody>
          </p:sp>
          <p:sp>
            <p:nvSpPr>
              <p:cNvPr id="55" name="Oval 35"/>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grpSp>
      <p:grpSp>
        <p:nvGrpSpPr>
          <p:cNvPr id="12" name="Group 218"/>
          <p:cNvGrpSpPr/>
          <p:nvPr/>
        </p:nvGrpSpPr>
        <p:grpSpPr bwMode="auto">
          <a:xfrm>
            <a:off x="2893879" y="1629658"/>
            <a:ext cx="1243473" cy="1243244"/>
            <a:chOff x="2297" y="970"/>
            <a:chExt cx="987" cy="740"/>
          </a:xfrm>
        </p:grpSpPr>
        <p:sp>
          <p:nvSpPr>
            <p:cNvPr id="57" name="Oval 2"/>
            <p:cNvSpPr>
              <a:spLocks noChangeArrowheads="1"/>
            </p:cNvSpPr>
            <p:nvPr/>
          </p:nvSpPr>
          <p:spPr bwMode="auto">
            <a:xfrm>
              <a:off x="2297" y="1272"/>
              <a:ext cx="987" cy="438"/>
            </a:xfrm>
            <a:prstGeom prst="ellipse">
              <a:avLst/>
            </a:prstGeom>
            <a:gradFill rotWithShape="1">
              <a:gsLst>
                <a:gs pos="0">
                  <a:schemeClr val="tx1">
                    <a:alpha val="7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nvGrpSpPr>
            <p:cNvPr id="13" name="Group 36"/>
            <p:cNvGrpSpPr/>
            <p:nvPr/>
          </p:nvGrpSpPr>
          <p:grpSpPr bwMode="auto">
            <a:xfrm>
              <a:off x="2387" y="970"/>
              <a:ext cx="798" cy="598"/>
              <a:chOff x="2335" y="1139"/>
              <a:chExt cx="1089" cy="1089"/>
            </a:xfrm>
          </p:grpSpPr>
          <p:sp>
            <p:nvSpPr>
              <p:cNvPr id="59" name="Oval 37"/>
              <p:cNvSpPr>
                <a:spLocks noChangeArrowheads="1"/>
              </p:cNvSpPr>
              <p:nvPr/>
            </p:nvSpPr>
            <p:spPr bwMode="auto">
              <a:xfrm>
                <a:off x="2335" y="1139"/>
                <a:ext cx="1089" cy="1089"/>
              </a:xfrm>
              <a:prstGeom prst="ellipse">
                <a:avLst/>
              </a:prstGeom>
              <a:gradFill rotWithShape="1">
                <a:gsLst>
                  <a:gs pos="0">
                    <a:schemeClr val="folHlink"/>
                  </a:gs>
                  <a:gs pos="100000">
                    <a:srgbClr val="008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100" b="1" dirty="0" smtClean="0">
                    <a:solidFill>
                      <a:schemeClr val="bg1"/>
                    </a:solidFill>
                    <a:ea typeface="微软雅黑" panose="020B0503020204020204" charset="-122"/>
                  </a:rPr>
                  <a:t>进单位</a:t>
                </a:r>
                <a:endParaRPr lang="zh-CN" altLang="en-US" sz="1100" b="1" dirty="0">
                  <a:solidFill>
                    <a:schemeClr val="bg1"/>
                  </a:solidFill>
                  <a:ea typeface="微软雅黑" panose="020B0503020204020204" charset="-122"/>
                </a:endParaRPr>
              </a:p>
            </p:txBody>
          </p:sp>
          <p:sp>
            <p:nvSpPr>
              <p:cNvPr id="60" name="Freeform 38"/>
              <p:cNvSpPr/>
              <p:nvPr/>
            </p:nvSpPr>
            <p:spPr bwMode="auto">
              <a:xfrm>
                <a:off x="2426" y="1168"/>
                <a:ext cx="909"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ea typeface="微软雅黑" panose="020B0503020204020204" charset="-122"/>
                </a:endParaRPr>
              </a:p>
            </p:txBody>
          </p:sp>
          <p:sp>
            <p:nvSpPr>
              <p:cNvPr id="61" name="Oval 39"/>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grpSp>
      <p:grpSp>
        <p:nvGrpSpPr>
          <p:cNvPr id="14" name="Group 219"/>
          <p:cNvGrpSpPr/>
          <p:nvPr/>
        </p:nvGrpSpPr>
        <p:grpSpPr bwMode="auto">
          <a:xfrm>
            <a:off x="5006650" y="1629658"/>
            <a:ext cx="1243473" cy="1243244"/>
            <a:chOff x="3974" y="970"/>
            <a:chExt cx="987" cy="740"/>
          </a:xfrm>
        </p:grpSpPr>
        <p:sp>
          <p:nvSpPr>
            <p:cNvPr id="63" name="Oval 9"/>
            <p:cNvSpPr>
              <a:spLocks noChangeArrowheads="1"/>
            </p:cNvSpPr>
            <p:nvPr/>
          </p:nvSpPr>
          <p:spPr bwMode="auto">
            <a:xfrm>
              <a:off x="3974" y="1272"/>
              <a:ext cx="987" cy="438"/>
            </a:xfrm>
            <a:prstGeom prst="ellipse">
              <a:avLst/>
            </a:prstGeom>
            <a:gradFill rotWithShape="1">
              <a:gsLst>
                <a:gs pos="0">
                  <a:schemeClr val="tx1">
                    <a:alpha val="7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nvGrpSpPr>
            <p:cNvPr id="15" name="Group 40"/>
            <p:cNvGrpSpPr/>
            <p:nvPr/>
          </p:nvGrpSpPr>
          <p:grpSpPr bwMode="auto">
            <a:xfrm>
              <a:off x="4074" y="970"/>
              <a:ext cx="798" cy="598"/>
              <a:chOff x="2335" y="1139"/>
              <a:chExt cx="1089" cy="1089"/>
            </a:xfrm>
          </p:grpSpPr>
          <p:sp>
            <p:nvSpPr>
              <p:cNvPr id="65" name="Oval 41"/>
              <p:cNvSpPr>
                <a:spLocks noChangeArrowheads="1"/>
              </p:cNvSpPr>
              <p:nvPr/>
            </p:nvSpPr>
            <p:spPr bwMode="auto">
              <a:xfrm>
                <a:off x="2335" y="1139"/>
                <a:ext cx="1089" cy="1089"/>
              </a:xfrm>
              <a:prstGeom prst="ellipse">
                <a:avLst/>
              </a:prstGeom>
              <a:gradFill rotWithShape="1">
                <a:gsLst>
                  <a:gs pos="0">
                    <a:schemeClr val="folHlink"/>
                  </a:gs>
                  <a:gs pos="100000">
                    <a:srgbClr val="008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100" b="1" dirty="0" smtClean="0">
                    <a:solidFill>
                      <a:schemeClr val="bg1"/>
                    </a:solidFill>
                    <a:ea typeface="微软雅黑" panose="020B0503020204020204" charset="-122"/>
                  </a:rPr>
                  <a:t>进学校</a:t>
                </a:r>
                <a:endParaRPr lang="zh-CN" altLang="en-US" sz="1100" b="1" dirty="0">
                  <a:solidFill>
                    <a:schemeClr val="bg1"/>
                  </a:solidFill>
                  <a:ea typeface="微软雅黑" panose="020B0503020204020204" charset="-122"/>
                </a:endParaRPr>
              </a:p>
            </p:txBody>
          </p:sp>
          <p:sp>
            <p:nvSpPr>
              <p:cNvPr id="66" name="Freeform 42"/>
              <p:cNvSpPr/>
              <p:nvPr/>
            </p:nvSpPr>
            <p:spPr bwMode="auto">
              <a:xfrm>
                <a:off x="2425" y="1168"/>
                <a:ext cx="910"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ea typeface="微软雅黑" panose="020B0503020204020204" charset="-122"/>
                </a:endParaRPr>
              </a:p>
            </p:txBody>
          </p:sp>
          <p:sp>
            <p:nvSpPr>
              <p:cNvPr id="67" name="Oval 43"/>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250" autoRev="1" fill="hold">
                                          <p:stCondLst>
                                            <p:cond delay="0"/>
                                          </p:stCondLst>
                                        </p:cTn>
                                        <p:tgtEl>
                                          <p:spTgt spid="20"/>
                                        </p:tgtEl>
                                        <p:attrNameLst>
                                          <p:attrName>ppt_w</p:attrName>
                                        </p:attrNameLst>
                                      </p:cBhvr>
                                    </p:anim>
                                    <p:anim by="(#ppt_w*0.50)" calcmode="lin" valueType="num">
                                      <p:cBhvr>
                                        <p:cTn id="8" dur="250" decel="50000" autoRev="1" fill="hold">
                                          <p:stCondLst>
                                            <p:cond delay="0"/>
                                          </p:stCondLst>
                                        </p:cTn>
                                        <p:tgtEl>
                                          <p:spTgt spid="20"/>
                                        </p:tgtEl>
                                        <p:attrNameLst>
                                          <p:attrName>ppt_x</p:attrName>
                                        </p:attrNameLst>
                                      </p:cBhvr>
                                    </p:anim>
                                    <p:anim from="(-#ppt_h/2)" to="(#ppt_y)" calcmode="lin" valueType="num">
                                      <p:cBhvr>
                                        <p:cTn id="9" dur="500" fill="hold">
                                          <p:stCondLst>
                                            <p:cond delay="0"/>
                                          </p:stCondLst>
                                        </p:cTn>
                                        <p:tgtEl>
                                          <p:spTgt spid="20"/>
                                        </p:tgtEl>
                                        <p:attrNameLst>
                                          <p:attrName>ppt_y</p:attrName>
                                        </p:attrNameLst>
                                      </p:cBhvr>
                                    </p:anim>
                                    <p:animRot by="21600000">
                                      <p:cBhvr>
                                        <p:cTn id="10" dur="500" fill="hold">
                                          <p:stCondLst>
                                            <p:cond delay="0"/>
                                          </p:stCondLst>
                                        </p:cTn>
                                        <p:tgtEl>
                                          <p:spTgt spid="20"/>
                                        </p:tgtEl>
                                        <p:attrNameLst>
                                          <p:attrName>r</p:attrName>
                                        </p:attrNameLst>
                                      </p:cBhvr>
                                    </p:animRo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2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childTnLst>
                                </p:cTn>
                              </p:par>
                            </p:childTnLst>
                          </p:cTn>
                        </p:par>
                        <p:par>
                          <p:cTn id="21" fill="hold">
                            <p:stCondLst>
                              <p:cond delay="2750"/>
                            </p:stCondLst>
                            <p:childTnLst>
                              <p:par>
                                <p:cTn id="22" presetID="2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cTn>
                              </p:par>
                            </p:childTnLst>
                          </p:cTn>
                        </p:par>
                        <p:par>
                          <p:cTn id="25" fill="hold">
                            <p:stCondLst>
                              <p:cond delay="3750"/>
                            </p:stCondLst>
                            <p:childTnLst>
                              <p:par>
                                <p:cTn id="26" presetID="2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childTnLst>
                                </p:cTn>
                              </p:par>
                            </p:childTnLst>
                          </p:cTn>
                        </p:par>
                        <p:par>
                          <p:cTn id="30" fill="hold">
                            <p:stCondLst>
                              <p:cond delay="4750"/>
                            </p:stCondLst>
                            <p:childTnLst>
                              <p:par>
                                <p:cTn id="31" presetID="2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1000"/>
                                        <p:tgtEl>
                                          <p:spTgt spid="23"/>
                                        </p:tgtEl>
                                      </p:cBhvr>
                                    </p:animEffect>
                                  </p:childTnLst>
                                </p:cTn>
                              </p:par>
                            </p:childTnLst>
                          </p:cTn>
                        </p:par>
                        <p:par>
                          <p:cTn id="34" fill="hold">
                            <p:stCondLst>
                              <p:cond delay="5750"/>
                            </p:stCondLst>
                            <p:childTnLst>
                              <p:par>
                                <p:cTn id="35" presetID="2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childTnLst>
                                </p:cTn>
                              </p:par>
                            </p:childTnLst>
                          </p:cTn>
                        </p:par>
                        <p:par>
                          <p:cTn id="39" fill="hold">
                            <p:stCondLst>
                              <p:cond delay="675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1000"/>
                                        <p:tgtEl>
                                          <p:spTgt spid="24"/>
                                        </p:tgtEl>
                                      </p:cBhvr>
                                    </p:animEffect>
                                  </p:childTnLst>
                                </p:cTn>
                              </p:par>
                            </p:childTnLst>
                          </p:cTn>
                        </p:par>
                        <p:par>
                          <p:cTn id="43" fill="hold">
                            <p:stCondLst>
                              <p:cond delay="7750"/>
                            </p:stCondLst>
                            <p:childTnLst>
                              <p:par>
                                <p:cTn id="44" presetID="23" presetClass="entr" presetSubtype="16"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childTnLst>
                                </p:cTn>
                              </p:par>
                            </p:childTnLst>
                          </p:cTn>
                        </p:par>
                        <p:par>
                          <p:cTn id="48" fill="hold">
                            <p:stCondLst>
                              <p:cond delay="875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1000"/>
                                        <p:tgtEl>
                                          <p:spTgt spid="25"/>
                                        </p:tgtEl>
                                      </p:cBhvr>
                                    </p:animEffect>
                                  </p:childTnLst>
                                </p:cTn>
                              </p:par>
                            </p:childTnLst>
                          </p:cTn>
                        </p:par>
                        <p:par>
                          <p:cTn id="52" fill="hold">
                            <p:stCondLst>
                              <p:cond delay="9750"/>
                            </p:stCondLst>
                            <p:childTnLst>
                              <p:par>
                                <p:cTn id="53" presetID="23" presetClass="entr" presetSubtype="16"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childTnLst>
                                </p:cTn>
                              </p:par>
                            </p:childTnLst>
                          </p:cTn>
                        </p:par>
                        <p:par>
                          <p:cTn id="57" fill="hold">
                            <p:stCondLst>
                              <p:cond delay="1075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1000"/>
                                        <p:tgtEl>
                                          <p:spTgt spid="22"/>
                                        </p:tgtEl>
                                      </p:cBhvr>
                                    </p:animEffect>
                                  </p:childTnLst>
                                </p:cTn>
                              </p:par>
                            </p:childTnLst>
                          </p:cTn>
                        </p:par>
                        <p:par>
                          <p:cTn id="61" fill="hold">
                            <p:stCondLst>
                              <p:cond delay="11750"/>
                            </p:stCondLst>
                            <p:childTnLst>
                              <p:par>
                                <p:cTn id="62" presetID="23" presetClass="entr" presetSubtype="16"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fltVal val="0"/>
                                          </p:val>
                                        </p:tav>
                                        <p:tav tm="100000">
                                          <p:val>
                                            <p:strVal val="#ppt_w"/>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childTnLst>
                                </p:cTn>
                              </p:par>
                            </p:childTnLst>
                          </p:cTn>
                        </p:par>
                        <p:par>
                          <p:cTn id="66" fill="hold">
                            <p:stCondLst>
                              <p:cond delay="12750"/>
                            </p:stCondLst>
                            <p:childTnLst>
                              <p:par>
                                <p:cTn id="67" presetID="22" presetClass="entr" presetSubtype="1"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1000"/>
                                        <p:tgtEl>
                                          <p:spTgt spid="21"/>
                                        </p:tgtEl>
                                      </p:cBhvr>
                                    </p:animEffect>
                                  </p:childTnLst>
                                </p:cTn>
                              </p:par>
                            </p:childTnLst>
                          </p:cTn>
                        </p:par>
                        <p:par>
                          <p:cTn id="70" fill="hold">
                            <p:stCondLst>
                              <p:cond delay="13750"/>
                            </p:stCondLst>
                            <p:childTnLst>
                              <p:par>
                                <p:cTn id="71" presetID="23" presetClass="entr" presetSubtype="16"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 fill="hold"/>
                                        <p:tgtEl>
                                          <p:spTgt spid="10"/>
                                        </p:tgtEl>
                                        <p:attrNameLst>
                                          <p:attrName>ppt_w</p:attrName>
                                        </p:attrNameLst>
                                      </p:cBhvr>
                                      <p:tavLst>
                                        <p:tav tm="0">
                                          <p:val>
                                            <p:fltVal val="0"/>
                                          </p:val>
                                        </p:tav>
                                        <p:tav tm="100000">
                                          <p:val>
                                            <p:strVal val="#ppt_w"/>
                                          </p:val>
                                        </p:tav>
                                      </p:tavLst>
                                    </p:anim>
                                    <p:anim calcmode="lin" valueType="num">
                                      <p:cBhvr>
                                        <p:cTn id="74"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P spid="19"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en-US" altLang="zh-CN" dirty="0" smtClean="0"/>
              <a:t>1.</a:t>
            </a:r>
            <a:r>
              <a:rPr lang="zh-CN" altLang="en-US" dirty="0" smtClean="0"/>
              <a:t>摸清辖区内基本情况（居委会数、户数、人口数、残疾人人口数</a:t>
            </a:r>
            <a:r>
              <a:rPr lang="en-US" altLang="zh-CN" dirty="0" smtClean="0"/>
              <a:t>…...</a:t>
            </a:r>
            <a:r>
              <a:rPr lang="zh-CN" altLang="en-US" dirty="0" smtClean="0"/>
              <a:t>）</a:t>
            </a:r>
            <a:endParaRPr lang="en-US" altLang="zh-CN" dirty="0" smtClean="0"/>
          </a:p>
          <a:p>
            <a:r>
              <a:rPr lang="en-US" altLang="zh-CN" dirty="0" smtClean="0"/>
              <a:t>2.</a:t>
            </a:r>
            <a:r>
              <a:rPr lang="zh-CN" altLang="en-US" dirty="0" smtClean="0"/>
              <a:t>建立健全健康教育领导小组，有领导分管，配有专职人员负责健康教育工作，并健全健康教育网络，有经费投入；</a:t>
            </a:r>
            <a:endParaRPr lang="en-US" altLang="zh-CN" dirty="0" smtClean="0"/>
          </a:p>
          <a:p>
            <a:r>
              <a:rPr lang="en-US" altLang="zh-CN" dirty="0" smtClean="0"/>
              <a:t>3.</a:t>
            </a:r>
            <a:r>
              <a:rPr lang="zh-CN" altLang="en-US" dirty="0" smtClean="0"/>
              <a:t>社区与社区卫生服务中心联手，相互配合，共同抓好本辖区内社区的健康教育，社区卫生服务中心要积极配合街道社区组织的培训、讲座、咨询等健教活动，实现资源共享；</a:t>
            </a:r>
            <a:endParaRPr lang="en-US" altLang="zh-CN" dirty="0" smtClean="0"/>
          </a:p>
          <a:p>
            <a:r>
              <a:rPr lang="en-US" altLang="zh-CN" dirty="0" smtClean="0"/>
              <a:t>4.</a:t>
            </a:r>
            <a:r>
              <a:rPr lang="zh-CN" altLang="en-US" dirty="0" smtClean="0"/>
              <a:t>健康教育专职人员应积极参加各类业务培训，有培训计划和总结；</a:t>
            </a:r>
            <a:endParaRPr lang="en-US" altLang="zh-CN" dirty="0" smtClean="0"/>
          </a:p>
          <a:p>
            <a:r>
              <a:rPr lang="en-US" altLang="zh-CN" dirty="0" smtClean="0"/>
              <a:t>5.</a:t>
            </a:r>
            <a:r>
              <a:rPr lang="zh-CN" altLang="en-US" dirty="0" smtClean="0"/>
              <a:t>有年度健康教育工作计划；</a:t>
            </a:r>
            <a:endParaRPr lang="en-US" altLang="zh-CN" dirty="0" smtClean="0"/>
          </a:p>
        </p:txBody>
      </p:sp>
      <p:sp>
        <p:nvSpPr>
          <p:cNvPr id="3" name="标题 2"/>
          <p:cNvSpPr>
            <a:spLocks noGrp="1"/>
          </p:cNvSpPr>
          <p:nvPr>
            <p:ph type="title"/>
          </p:nvPr>
        </p:nvSpPr>
        <p:spPr/>
        <p:txBody>
          <a:bodyPr>
            <a:normAutofit fontScale="90000"/>
          </a:bodyPr>
          <a:lstStyle/>
          <a:p>
            <a:r>
              <a:rPr lang="zh-CN" altLang="en-US" dirty="0" smtClean="0">
                <a:solidFill>
                  <a:srgbClr val="FF0000"/>
                </a:solidFill>
                <a:effectLst/>
              </a:rPr>
              <a:t>社区、家庭健康教育的目的和任务</a:t>
            </a:r>
            <a:r>
              <a:rPr lang="en-US" altLang="zh-CN" dirty="0" smtClean="0">
                <a:solidFill>
                  <a:srgbClr val="FF0000"/>
                </a:solidFill>
                <a:effectLst/>
              </a:rPr>
              <a:t>1</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r>
              <a:rPr lang="en-US" altLang="zh-CN" sz="2400" dirty="0" smtClean="0"/>
              <a:t>6.</a:t>
            </a:r>
            <a:r>
              <a:rPr lang="zh-CN" altLang="en-US" sz="2400" dirty="0" smtClean="0"/>
              <a:t>健康教育工作记录：组织培训以及开展各项健康教育有关的教育和活动记录、照片、宣传资料等（如召开会会议、布置工作、设点宣传、举办讲座、墙板评比、知识竞赛、咨询热线、检查指导、考核评估等）各种资料保存完整，管理规范。</a:t>
            </a:r>
            <a:endParaRPr lang="en-US" altLang="zh-CN" sz="2400" dirty="0" smtClean="0"/>
          </a:p>
          <a:p>
            <a:r>
              <a:rPr lang="zh-CN" altLang="en-US" sz="2400" dirty="0" smtClean="0"/>
              <a:t>积极开展对重点人群开展有针对性的健康教育活动，以多种形式进行健康教育。</a:t>
            </a:r>
            <a:endParaRPr lang="en-US" altLang="zh-CN" sz="2400" dirty="0" smtClean="0"/>
          </a:p>
          <a:p>
            <a:r>
              <a:rPr lang="en-US" altLang="zh-CN" sz="2400" dirty="0" smtClean="0"/>
              <a:t>7.</a:t>
            </a:r>
            <a:r>
              <a:rPr lang="zh-CN" altLang="en-US" sz="2400" dirty="0" smtClean="0"/>
              <a:t>健康教育阵地：卫生宣传栏、墙板不少于</a:t>
            </a:r>
            <a:r>
              <a:rPr lang="en-US" altLang="zh-CN" sz="2400" dirty="0" smtClean="0"/>
              <a:t>3</a:t>
            </a:r>
            <a:r>
              <a:rPr lang="zh-CN" altLang="en-US" sz="2400" dirty="0" smtClean="0"/>
              <a:t>平方米。社区活动室有卫生报刊，资料。种类不少于</a:t>
            </a:r>
            <a:r>
              <a:rPr lang="en-US" altLang="zh-CN" sz="2400" dirty="0" smtClean="0"/>
              <a:t>4</a:t>
            </a:r>
            <a:r>
              <a:rPr lang="zh-CN" altLang="en-US" sz="2400" dirty="0" smtClean="0"/>
              <a:t>种。固定健康教育专栏定期更换，每年不少于</a:t>
            </a:r>
            <a:r>
              <a:rPr lang="en-US" altLang="zh-CN" sz="2400" dirty="0" smtClean="0"/>
              <a:t>6</a:t>
            </a:r>
            <a:r>
              <a:rPr lang="zh-CN" altLang="en-US" sz="2400" dirty="0" smtClean="0"/>
              <a:t>次，宣传内容能紧密围绕群众健康需求和卫生防疫工作为重点，版面要图文并茂，有出版的栏、期数及重要的内容（有记录、有照片）。</a:t>
            </a:r>
            <a:endParaRPr lang="en-US" altLang="zh-CN" sz="2400" dirty="0" smtClean="0"/>
          </a:p>
          <a:p>
            <a:endParaRPr lang="zh-CN" altLang="en-US" sz="2400" dirty="0"/>
          </a:p>
        </p:txBody>
      </p:sp>
      <p:sp>
        <p:nvSpPr>
          <p:cNvPr id="3" name="标题 2"/>
          <p:cNvSpPr>
            <a:spLocks noGrp="1"/>
          </p:cNvSpPr>
          <p:nvPr>
            <p:ph type="title"/>
          </p:nvPr>
        </p:nvSpPr>
        <p:spPr/>
        <p:txBody>
          <a:bodyPr>
            <a:normAutofit fontScale="90000"/>
          </a:bodyPr>
          <a:lstStyle/>
          <a:p>
            <a:r>
              <a:rPr lang="zh-CN" altLang="en-US" dirty="0" smtClean="0">
                <a:solidFill>
                  <a:srgbClr val="FF0000"/>
                </a:solidFill>
                <a:effectLst/>
              </a:rPr>
              <a:t>社区、家庭健康教育的目的和任务</a:t>
            </a:r>
            <a:r>
              <a:rPr lang="en-US" altLang="zh-CN" dirty="0" smtClean="0">
                <a:solidFill>
                  <a:srgbClr val="FF0000"/>
                </a:solidFill>
                <a:effectLst/>
              </a:rPr>
              <a:t>2</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en-US" altLang="zh-CN" dirty="0" smtClean="0"/>
              <a:t>8.</a:t>
            </a:r>
            <a:r>
              <a:rPr lang="zh-CN" altLang="en-US" dirty="0" smtClean="0"/>
              <a:t>资料派发记录：有健康教育进家庭的宣传资料和发放记录（以表格形式反应）。宣传资每年每户</a:t>
            </a:r>
            <a:r>
              <a:rPr lang="en-US" altLang="zh-CN" dirty="0" smtClean="0"/>
              <a:t>4</a:t>
            </a:r>
            <a:r>
              <a:rPr lang="zh-CN" altLang="en-US" dirty="0" smtClean="0"/>
              <a:t>种以上，要求入户</a:t>
            </a:r>
            <a:r>
              <a:rPr lang="en-US" altLang="zh-CN" dirty="0" smtClean="0"/>
              <a:t>80%</a:t>
            </a:r>
            <a:r>
              <a:rPr lang="zh-CN" altLang="en-US" dirty="0" smtClean="0"/>
              <a:t>以上，宣传资料保存完整，入户检查时能及时提供。</a:t>
            </a:r>
            <a:endParaRPr lang="en-US" altLang="zh-CN" dirty="0" smtClean="0"/>
          </a:p>
          <a:p>
            <a:r>
              <a:rPr lang="en-US" altLang="zh-CN" dirty="0" smtClean="0"/>
              <a:t>9.</a:t>
            </a:r>
            <a:r>
              <a:rPr lang="zh-CN" altLang="en-US" dirty="0" smtClean="0"/>
              <a:t>组织社区居民进行健康教育专题讲座，每季度至少一次，有讲座通知和授课记录。</a:t>
            </a:r>
            <a:endParaRPr lang="en-US" altLang="zh-CN" dirty="0" smtClean="0"/>
          </a:p>
          <a:p>
            <a:r>
              <a:rPr lang="en-US" altLang="zh-CN" dirty="0" smtClean="0"/>
              <a:t>10.</a:t>
            </a:r>
            <a:r>
              <a:rPr lang="zh-CN" altLang="en-US" dirty="0" smtClean="0"/>
              <a:t>对居民开展常见传染病，慢性非传染性疾病防治知识宣传。</a:t>
            </a:r>
            <a:endParaRPr lang="en-US" altLang="zh-CN" dirty="0" smtClean="0"/>
          </a:p>
          <a:p>
            <a:r>
              <a:rPr lang="en-US" altLang="zh-CN" dirty="0" smtClean="0"/>
              <a:t>11.</a:t>
            </a:r>
            <a:r>
              <a:rPr lang="zh-CN" altLang="en-US" dirty="0" smtClean="0"/>
              <a:t>开展无吸烟家庭检查评比活动。</a:t>
            </a:r>
            <a:endParaRPr lang="en-US" altLang="zh-CN" dirty="0" smtClean="0"/>
          </a:p>
          <a:p>
            <a:r>
              <a:rPr lang="en-US" altLang="zh-CN" dirty="0" smtClean="0"/>
              <a:t>12.</a:t>
            </a:r>
            <a:r>
              <a:rPr lang="zh-CN" altLang="en-US" dirty="0" smtClean="0"/>
              <a:t>调查或考核：每年对辖区内居民至少进行一次健康知识的调查或考核，有调查或考核的统计资料及样卷。健康知识知晓率达</a:t>
            </a:r>
            <a:r>
              <a:rPr lang="en-US" altLang="zh-CN" dirty="0" smtClean="0"/>
              <a:t>80%</a:t>
            </a:r>
            <a:r>
              <a:rPr lang="zh-CN" altLang="en-US" dirty="0" smtClean="0"/>
              <a:t>以上，健康行为形成率</a:t>
            </a:r>
            <a:r>
              <a:rPr lang="en-US" altLang="zh-CN" dirty="0" smtClean="0"/>
              <a:t>70%</a:t>
            </a:r>
            <a:r>
              <a:rPr lang="zh-CN" altLang="en-US" dirty="0" smtClean="0"/>
              <a:t>以上。</a:t>
            </a:r>
            <a:endParaRPr lang="en-US" altLang="zh-CN" dirty="0" smtClean="0"/>
          </a:p>
          <a:p>
            <a:endParaRPr lang="zh-CN" altLang="en-US" dirty="0" smtClean="0"/>
          </a:p>
          <a:p>
            <a:endParaRPr lang="zh-CN" altLang="en-US" dirty="0"/>
          </a:p>
        </p:txBody>
      </p:sp>
      <p:sp>
        <p:nvSpPr>
          <p:cNvPr id="3" name="标题 2"/>
          <p:cNvSpPr>
            <a:spLocks noGrp="1"/>
          </p:cNvSpPr>
          <p:nvPr>
            <p:ph type="title"/>
          </p:nvPr>
        </p:nvSpPr>
        <p:spPr/>
        <p:txBody>
          <a:bodyPr>
            <a:normAutofit fontScale="90000"/>
          </a:bodyPr>
          <a:lstStyle/>
          <a:p>
            <a:r>
              <a:rPr lang="zh-CN" altLang="en-US" dirty="0" smtClean="0">
                <a:solidFill>
                  <a:srgbClr val="FF0000"/>
                </a:solidFill>
                <a:effectLst/>
              </a:rPr>
              <a:t>社区、家庭健康教育的目的和任务</a:t>
            </a:r>
            <a:r>
              <a:rPr lang="en-US" altLang="zh-CN" dirty="0" smtClean="0">
                <a:solidFill>
                  <a:srgbClr val="FF0000"/>
                </a:solidFill>
                <a:effectLst/>
              </a:rPr>
              <a:t>3</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844824"/>
            <a:ext cx="8229600" cy="4162467"/>
          </a:xfrm>
        </p:spPr>
        <p:txBody>
          <a:bodyPr/>
          <a:lstStyle/>
          <a:p>
            <a:r>
              <a:rPr lang="zh-CN" altLang="en-US" dirty="0" smtClean="0"/>
              <a:t>残疾人受联合国</a:t>
            </a:r>
            <a:r>
              <a:rPr lang="en-US" altLang="zh-CN" dirty="0" smtClean="0"/>
              <a:t>《</a:t>
            </a:r>
            <a:r>
              <a:rPr lang="zh-CN" altLang="en-US" dirty="0" smtClean="0"/>
              <a:t>残疾人权利国际公约</a:t>
            </a:r>
            <a:r>
              <a:rPr lang="en-US" altLang="zh-CN" dirty="0" smtClean="0"/>
              <a:t>》</a:t>
            </a:r>
            <a:r>
              <a:rPr lang="zh-CN" altLang="en-US" dirty="0" smtClean="0"/>
              <a:t>和</a:t>
            </a:r>
            <a:r>
              <a:rPr lang="en-US" altLang="zh-CN" dirty="0" smtClean="0"/>
              <a:t>《</a:t>
            </a:r>
            <a:r>
              <a:rPr lang="zh-CN" altLang="en-US" dirty="0" smtClean="0"/>
              <a:t>中华人民共和国残疾人保障法</a:t>
            </a:r>
            <a:r>
              <a:rPr lang="en-US" altLang="zh-CN" dirty="0" smtClean="0"/>
              <a:t>》</a:t>
            </a:r>
            <a:r>
              <a:rPr lang="zh-CN" altLang="en-US" dirty="0" smtClean="0"/>
              <a:t>等的保护。</a:t>
            </a:r>
            <a:endParaRPr lang="zh-CN" altLang="en-US" dirty="0" smtClean="0"/>
          </a:p>
          <a:p>
            <a:endParaRPr lang="zh-CN" altLang="en-US" dirty="0"/>
          </a:p>
        </p:txBody>
      </p:sp>
      <p:sp>
        <p:nvSpPr>
          <p:cNvPr id="3" name="标题 2"/>
          <p:cNvSpPr>
            <a:spLocks noGrp="1"/>
          </p:cNvSpPr>
          <p:nvPr>
            <p:ph type="title"/>
          </p:nvPr>
        </p:nvSpPr>
        <p:spPr/>
        <p:txBody>
          <a:bodyPr>
            <a:normAutofit/>
          </a:bodyPr>
          <a:lstStyle/>
          <a:p>
            <a:r>
              <a:rPr lang="zh-CN" altLang="en-US" dirty="0" smtClean="0">
                <a:solidFill>
                  <a:srgbClr val="FF0000"/>
                </a:solidFill>
                <a:effectLst/>
              </a:rPr>
              <a:t>健康教育的重要性</a:t>
            </a:r>
            <a:endParaRPr lang="zh-CN" altLang="en-US" dirty="0">
              <a:solidFill>
                <a:srgbClr val="FF0000"/>
              </a:solidFill>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6793</Words>
  <Application>WPS 演示</Application>
  <PresentationFormat>全屏显示(4:3)</PresentationFormat>
  <Paragraphs>375</Paragraphs>
  <Slides>43</Slides>
  <Notes>5</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43</vt:i4>
      </vt:variant>
    </vt:vector>
  </HeadingPairs>
  <TitlesOfParts>
    <vt:vector size="65" baseType="lpstr">
      <vt:lpstr>Arial</vt:lpstr>
      <vt:lpstr>宋体</vt:lpstr>
      <vt:lpstr>Wingdings</vt:lpstr>
      <vt:lpstr>Wingdings 3</vt:lpstr>
      <vt:lpstr>Verdana</vt:lpstr>
      <vt:lpstr>Wingdings 2</vt:lpstr>
      <vt:lpstr>华文楷体</vt:lpstr>
      <vt:lpstr>方正小标宋简体</vt:lpstr>
      <vt:lpstr>方正兰亭大黑_GBK</vt:lpstr>
      <vt:lpstr>Calibri</vt:lpstr>
      <vt:lpstr>方正大黑简体</vt:lpstr>
      <vt:lpstr>黑体</vt:lpstr>
      <vt:lpstr>Arial</vt:lpstr>
      <vt:lpstr>微软雅黑</vt:lpstr>
      <vt:lpstr>方正大黑简体</vt:lpstr>
      <vt:lpstr>Lucida Sans Unicode</vt:lpstr>
      <vt:lpstr>Arial Unicode MS</vt:lpstr>
      <vt:lpstr>Times New Roman</vt:lpstr>
      <vt:lpstr>华文行楷</vt:lpstr>
      <vt:lpstr>Symbol</vt:lpstr>
      <vt:lpstr>Wingdings</vt:lpstr>
      <vt:lpstr>聚合</vt:lpstr>
      <vt:lpstr>PowerPoint 演示文稿</vt:lpstr>
      <vt:lpstr>PowerPoint 演示文稿</vt:lpstr>
      <vt:lpstr>PowerPoint 演示文稿</vt:lpstr>
      <vt:lpstr>社区、家庭健康教育的目的和任务</vt:lpstr>
      <vt:lpstr>PowerPoint 演示文稿</vt:lpstr>
      <vt:lpstr>社区、家庭健康教育的目的和任务1</vt:lpstr>
      <vt:lpstr>社区、家庭健康教育的目的和任务2</vt:lpstr>
      <vt:lpstr>社区、家庭健康教育的目的和任务3</vt:lpstr>
      <vt:lpstr>健康教育的重要性</vt:lpstr>
      <vt:lpstr>联合国《残疾人权利公约》</vt:lpstr>
      <vt:lpstr>《残疾人权利公约》</vt:lpstr>
      <vt:lpstr>《公约》第二十五条  健康</vt:lpstr>
      <vt:lpstr>PowerPoint 演示文稿</vt:lpstr>
      <vt:lpstr>PowerPoint 演示文稿</vt:lpstr>
      <vt:lpstr> 《公约》第二十六条  适应训练和康复</vt:lpstr>
      <vt:lpstr>健康教育</vt:lpstr>
      <vt:lpstr>残疾人家庭健康教育</vt:lpstr>
      <vt:lpstr>健康促进</vt:lpstr>
      <vt:lpstr>残疾人家庭健康促进</vt:lpstr>
      <vt:lpstr>残疾人健康教育与健康促进</vt:lpstr>
      <vt:lpstr>生命教育</vt:lpstr>
      <vt:lpstr>生命教育</vt:lpstr>
      <vt:lpstr>怎样做好残疾人的家庭健康教育 与生命教育</vt:lpstr>
      <vt:lpstr>1、总结、评价、反思、反省</vt:lpstr>
      <vt:lpstr>2.倾听残疾人的心声找准工作重心</vt:lpstr>
      <vt:lpstr>3、健康教育从我们自己做起</vt:lpstr>
      <vt:lpstr>4.将生命教育融入到健康教育当中</vt:lpstr>
      <vt:lpstr>5.明确残疾人家庭现状</vt:lpstr>
      <vt:lpstr>6.按照：联合国《残疾人权利公约》和《中华人民共和国残疾人保障法》等开展工作 </vt:lpstr>
      <vt:lpstr>7. 知残疾人的不易</vt:lpstr>
      <vt:lpstr>PowerPoint 演示文稿</vt:lpstr>
      <vt:lpstr>也许：</vt:lpstr>
      <vt:lpstr>8.注意方式方法，特别是有效沟通</vt:lpstr>
      <vt:lpstr>掌握沟通定律55 38 7</vt:lpstr>
      <vt:lpstr>PowerPoint 演示文稿</vt:lpstr>
      <vt:lpstr>PowerPoint 演示文稿</vt:lpstr>
      <vt:lpstr>9.健康教育的形式和方法</vt:lpstr>
      <vt:lpstr>10.残疾人康复和健康教育的侧重点 （盲人）</vt:lpstr>
      <vt:lpstr>10.残疾人康复和健康教育的侧重点（肢体残疾者）</vt:lpstr>
      <vt:lpstr>10.残疾人康复和健康教育的侧重点（听力和语言残疾者）</vt:lpstr>
      <vt:lpstr>10.残疾人康复和健康教育的侧重点（综合残疾者）</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浅谈残疾人家庭健康教育 和生命教育</dc:title>
  <dc:creator>SONY-LI</dc:creator>
  <cp:lastModifiedBy>Administrator</cp:lastModifiedBy>
  <cp:revision>48</cp:revision>
  <dcterms:created xsi:type="dcterms:W3CDTF">2023-04-23T03:47:00Z</dcterms:created>
  <dcterms:modified xsi:type="dcterms:W3CDTF">2023-07-07T03:09:18Z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ies>
</file>