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57" r:id="rId4"/>
    <p:sldId id="258" r:id="rId5"/>
    <p:sldId id="259" r:id="rId7"/>
    <p:sldId id="260"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40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A43D5A-7314-4697-99AD-7A25173EC6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806ED2-CC8F-471F-963B-F3EEA2629EE2}"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2E806ED2-CC8F-471F-963B-F3EEA2629EE2}"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zh-CN" altLang="en-US"/>
              <a:t>单击此处编辑母版标题样式</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zh-CN" altLang="en-US"/>
              <a:t>单击此处编辑母版标题样式</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endParaRPr lang="en-US" sz="8000" dirty="0">
              <a:solidFill>
                <a:schemeClr val="tx1"/>
              </a:solidFill>
              <a:effectLst/>
            </a:endParaRP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endParaRPr lang="en-US" sz="8000" dirty="0">
              <a:solidFill>
                <a:schemeClr val="tx1"/>
              </a:solidFill>
              <a:effectLs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栏">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zh-CN" altLang="en-US"/>
              <a:t>单击此处编辑母版标题样式</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3" name="Date Placeholder 2"/>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图片栏">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zh-CN" altLang="en-US"/>
              <a:t>单击此处编辑母版标题样式</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3" name="Date Placeholder 2"/>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zh-CN" altLang="en-US"/>
              <a:t>单击此处编辑母版标题样式</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zh-CN" altLang="en-US"/>
              <a:t>单击此处编辑母版标题样式</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zh-CN" altLang="en-US"/>
              <a:t>单击此处编辑母版标题样式</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12" name="Content Placeholder 3"/>
          <p:cNvSpPr>
            <a:spLocks noGrp="1"/>
          </p:cNvSpPr>
          <p:nvPr>
            <p:ph sz="quarter" idx="13"/>
          </p:nvPr>
        </p:nvSpPr>
        <p:spPr>
          <a:xfrm>
            <a:off x="913774" y="3051012"/>
            <a:ext cx="5106027" cy="274018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13" name="Content Placeholder 5"/>
          <p:cNvSpPr>
            <a:spLocks noGrp="1"/>
          </p:cNvSpPr>
          <p:nvPr>
            <p:ph sz="quarter" idx="14"/>
          </p:nvPr>
        </p:nvSpPr>
        <p:spPr>
          <a:xfrm>
            <a:off x="6172200" y="3051012"/>
            <a:ext cx="5105401" cy="2740187"/>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zh-CN" altLang="en-US"/>
              <a:t>单击此处编辑母版标题样式</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A6F8AF1-C80C-48AA-B9BA-5041BC034CB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8874D0B-EC4E-4037-B69F-CCF318BFEC2E}"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3.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FA6F8AF1-C80C-48AA-B9BA-5041BC034CB5}" type="datetimeFigureOut">
              <a:rPr lang="zh-CN" altLang="en-US" smtClean="0"/>
            </a:fld>
            <a:endParaRPr lang="zh-CN" alt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zh-CN" alt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88874D0B-EC4E-4037-B69F-CCF318BFEC2E}"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751012" y="1781354"/>
            <a:ext cx="8689976" cy="1314089"/>
          </a:xfrm>
        </p:spPr>
        <p:txBody>
          <a:bodyPr/>
          <a:lstStyle/>
          <a:p>
            <a:r>
              <a:rPr lang="zh-CN" altLang="en-US" dirty="0"/>
              <a:t>以案说法</a:t>
            </a:r>
            <a:r>
              <a:rPr lang="en-US" altLang="zh-CN" dirty="0"/>
              <a:t>——</a:t>
            </a:r>
            <a:r>
              <a:rPr lang="zh-CN" altLang="en-US" dirty="0"/>
              <a:t>残疾人权益保护</a:t>
            </a:r>
            <a:endParaRPr lang="zh-CN" altLang="en-US" dirty="0"/>
          </a:p>
        </p:txBody>
      </p:sp>
      <p:sp>
        <p:nvSpPr>
          <p:cNvPr id="4" name="副标题 3"/>
          <p:cNvSpPr/>
          <p:nvPr>
            <p:ph type="subTitle" idx="1"/>
          </p:nvPr>
        </p:nvSpPr>
        <p:spPr/>
        <p:txBody>
          <a:bodyPr/>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7"/>
            <a:ext cx="10364451" cy="1078011"/>
          </a:xfrm>
        </p:spPr>
        <p:txBody>
          <a:bodyPr>
            <a:normAutofit/>
          </a:bodyPr>
          <a:lstStyle/>
          <a:p>
            <a:r>
              <a:rPr lang="zh-CN" altLang="en-US" sz="3200" dirty="0"/>
              <a:t>劳动争议案件残疾人权益保护案例</a:t>
            </a:r>
            <a:br>
              <a:rPr lang="en-US" altLang="zh-CN" sz="3200" dirty="0"/>
            </a:br>
            <a:endParaRPr lang="zh-CN" altLang="en-US" sz="3200" dirty="0"/>
          </a:p>
        </p:txBody>
      </p:sp>
      <p:sp>
        <p:nvSpPr>
          <p:cNvPr id="3" name="内容占位符 2"/>
          <p:cNvSpPr>
            <a:spLocks noGrp="1"/>
          </p:cNvSpPr>
          <p:nvPr>
            <p:ph sz="quarter" idx="13"/>
          </p:nvPr>
        </p:nvSpPr>
        <p:spPr>
          <a:xfrm>
            <a:off x="913774" y="1696528"/>
            <a:ext cx="10363826" cy="4468483"/>
          </a:xfrm>
        </p:spPr>
        <p:txBody>
          <a:bodyPr/>
          <a:lstStyle/>
          <a:p>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牛某某为左手大拇指缺失残疾。其</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2019</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日到某物流公司工作，担任叉车工。入职时提交了在有效期内的叉车证，入职体检合格。公司要求填写员工登记表，登记表上列明有无大病病史、家族病史、工伤史、传染病史，并列了</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其他</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栏。牛某某均勾选</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无</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2020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7</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4</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日，某物流公司以牛某某隐瞒持有残疾人证，不接受公司安排的工作为由解除劳动合同。</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2020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7</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日，牛某某申请仲裁，要求某物流公司支付违法解除劳动合同赔偿金</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30000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2020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13</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日，劳动人事争议仲裁委员会裁决某物流公司支付牛某某违法解除劳动合同赔偿金</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5860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元。牛某某起诉请求某物流公司支付其违法解除劳动合同赔偿金</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30000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914087" y="2122099"/>
            <a:ext cx="10363826" cy="3594339"/>
          </a:xfrm>
        </p:spPr>
        <p:txBody>
          <a:bodyPr/>
          <a:lstStyle/>
          <a:p>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经审理认为，某物流公司招聘的系叉车工，牛某某已提供有效期内的叉车证，入职时体检合格，从工作情况来看，牛某某是否持有残疾人证并不影响其从事叉车工的工作。故某物流公司以牛某某隐瞒残疾人证为由解除合同，理由不能成立，其解除劳动合同违法。遂判决某物流公司支付牛某某违法解除劳动合同赔偿金</a:t>
            </a:r>
            <a:r>
              <a:rPr lang="en-US" altLang="zh-CN" sz="24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5860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zh-CN" altLang="en-US"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二审</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法院维持一审判决。</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a:xfrm>
            <a:off x="914087" y="2556874"/>
            <a:ext cx="10363826" cy="2498206"/>
          </a:xfrm>
        </p:spPr>
        <p:txBody>
          <a:bodyPr>
            <a:normAutofit/>
          </a:bodyPr>
          <a:lstStyle/>
          <a:p>
            <a:r>
              <a:rPr lang="en-US" altLang="zh-CN" sz="2400" b="0" i="0" dirty="0">
                <a:solidFill>
                  <a:srgbClr val="333333"/>
                </a:solidFill>
                <a:effectLst/>
                <a:latin typeface="宋体" panose="02010600030101010101" pitchFamily="2" charset="-122"/>
                <a:ea typeface="宋体" panose="02010600030101010101" pitchFamily="2" charset="-122"/>
              </a:rPr>
              <a:t>《</a:t>
            </a:r>
            <a:r>
              <a:rPr lang="zh-CN" altLang="en-US" sz="2400" b="0" i="0" dirty="0">
                <a:solidFill>
                  <a:srgbClr val="333333"/>
                </a:solidFill>
                <a:effectLst/>
                <a:latin typeface="宋体" panose="02010600030101010101" pitchFamily="2" charset="-122"/>
                <a:ea typeface="宋体" panose="02010600030101010101" pitchFamily="2" charset="-122"/>
              </a:rPr>
              <a:t>残疾人保障法</a:t>
            </a:r>
            <a:r>
              <a:rPr lang="en-US" altLang="zh-CN" sz="2400" b="0" i="0" dirty="0">
                <a:solidFill>
                  <a:srgbClr val="333333"/>
                </a:solidFill>
                <a:effectLst/>
                <a:latin typeface="宋体" panose="02010600030101010101" pitchFamily="2" charset="-122"/>
                <a:ea typeface="宋体" panose="02010600030101010101" pitchFamily="2" charset="-122"/>
              </a:rPr>
              <a:t>》</a:t>
            </a:r>
            <a:r>
              <a:rPr lang="zh-CN" altLang="en-US" sz="2400" b="0" i="0" dirty="0">
                <a:solidFill>
                  <a:srgbClr val="333333"/>
                </a:solidFill>
                <a:effectLst/>
                <a:latin typeface="宋体" panose="02010600030101010101" pitchFamily="2" charset="-122"/>
                <a:ea typeface="宋体" panose="02010600030101010101" pitchFamily="2" charset="-122"/>
              </a:rPr>
              <a:t>第六十四条　违反本法规定，在职工的招用等方面歧视残疾人的，由有关主管部门责令改正；残疾人劳动者可以依法向人民法院提起诉讼。</a:t>
            </a:r>
            <a:endParaRPr lang="zh-CN" altLang="en-US"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8"/>
            <a:ext cx="10364451" cy="767460"/>
          </a:xfrm>
        </p:spPr>
        <p:txBody>
          <a:bodyPr>
            <a:normAutofit fontScale="90000"/>
          </a:bodyPr>
          <a:lstStyle/>
          <a:p>
            <a:r>
              <a:rPr lang="zh-CN" altLang="en-US" sz="3200" dirty="0"/>
              <a:t>婚姻家庭案件残疾人权益保护案例</a:t>
            </a:r>
            <a:br>
              <a:rPr lang="en-US" altLang="zh-CN" sz="3200" dirty="0"/>
            </a:br>
            <a:endParaRPr lang="zh-CN" altLang="en-US" sz="3200" dirty="0"/>
          </a:p>
        </p:txBody>
      </p:sp>
      <p:sp>
        <p:nvSpPr>
          <p:cNvPr id="3" name="内容占位符 2"/>
          <p:cNvSpPr>
            <a:spLocks noGrp="1"/>
          </p:cNvSpPr>
          <p:nvPr>
            <p:ph sz="quarter" idx="13"/>
          </p:nvPr>
        </p:nvSpPr>
        <p:spPr>
          <a:xfrm>
            <a:off x="913774" y="1385978"/>
            <a:ext cx="10363826" cy="4589252"/>
          </a:xfrm>
        </p:spPr>
        <p:txBody>
          <a:bodyPr/>
          <a:lstStyle/>
          <a:p>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卢某某（女）系二级智力残疾，王某某与卢某某为夫妻关系。因婚前缺乏了解，婚后感情基础差，王某某在婚姻生活中稍有不满，即对卢某某及其父母拳脚相加，实施家庭暴力。卢某某为此提起离婚诉讼，并提交了公安机关的报警回执、受案回执、询问笔录、家庭暴力告诫书等证据。案件受理后，法院邀请区残联共同走访卢某某及其家人，向当事人及其单位了解具体情况，委托区残联对卢某某遭受家庭暴力的程度以及存在家庭暴力的现实危险等进行综合评估。经调查评估后，区残联以卢某某遭受家庭暴力且受到威胁不敢申请人身安全保护令为由，代卢某某向法院申请人身安全保护令。</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marL="0" indent="0">
              <a:buNone/>
            </a:pP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913774" y="1966824"/>
            <a:ext cx="10363826" cy="3824376"/>
          </a:xfrm>
        </p:spPr>
        <p:txBody>
          <a:bodyPr>
            <a:normAutofit/>
          </a:bodyPr>
          <a:lstStyle/>
          <a:p>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经审</a:t>
            </a:r>
            <a:r>
              <a:rPr lang="zh-CN" altLang="en-US" sz="2400" kern="0" dirty="0">
                <a:solidFill>
                  <a:srgbClr val="222222"/>
                </a:solidFill>
                <a:latin typeface="Arial" panose="020B0604020202020204" pitchFamily="34" charset="0"/>
                <a:ea typeface="宋体" panose="02010600030101010101" pitchFamily="2" charset="-122"/>
                <a:cs typeface="Arial" panose="020B0604020202020204" pitchFamily="34" charset="0"/>
              </a:rPr>
              <a:t>理</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认为，卢某某系二级智力残疾，残联曾为其发放残疾人证。现残联依法履行法律赋予的救助服务职责，以卢某某遭受家庭暴力危险无法申请人身安全保护令为由代卢某某提出申请，符合法律规定。遂裁定，禁止王某某对卢某某及其近亲属实施家庭暴力，禁止王某某在距离卢某某工作单位</a:t>
            </a:r>
            <a:r>
              <a:rPr lang="en-US" altLang="zh-CN" sz="2400" kern="0" dirty="0">
                <a:solidFill>
                  <a:srgbClr val="222222"/>
                </a:solidFill>
                <a:effectLst/>
                <a:latin typeface="Arial" panose="020B0604020202020204" pitchFamily="34" charset="0"/>
                <a:ea typeface="宋体" panose="02010600030101010101" pitchFamily="2" charset="-122"/>
              </a:rPr>
              <a:t>200</a:t>
            </a:r>
            <a:r>
              <a:rPr lang="zh-CN" altLang="zh-CN" sz="24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米范围内活动。</a:t>
            </a:r>
            <a:endParaRPr lang="zh-CN" alt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p:txBody>
          <a:bodyPr/>
          <a:lstStyle/>
          <a:p>
            <a:r>
              <a:rPr lang="zh-CN" altLang="en-US" dirty="0"/>
              <a:t> </a:t>
            </a:r>
            <a:r>
              <a:rPr lang="en-US" altLang="zh-CN" dirty="0"/>
              <a:t>《</a:t>
            </a:r>
            <a:r>
              <a:rPr lang="zh-CN" altLang="en-US" dirty="0"/>
              <a:t>反家庭暴力法</a:t>
            </a:r>
            <a:r>
              <a:rPr lang="en-US" altLang="zh-CN" dirty="0"/>
              <a:t>》</a:t>
            </a:r>
            <a:r>
              <a:rPr lang="zh-CN" altLang="en-US" dirty="0"/>
              <a:t> 第二十三条　当事人因遭受家庭暴力或者面临家庭暴力的现实危险，向人民法院申请人身安全保护令的，人民法院应当受理。</a:t>
            </a:r>
            <a:endParaRPr lang="zh-CN" altLang="en-US" dirty="0"/>
          </a:p>
          <a:p>
            <a:r>
              <a:rPr lang="zh-CN" altLang="en-US" dirty="0"/>
              <a:t>    当事人是无民事行为能力人、限制民事行为能力人，或者因受到强制、威吓等原因无法申请人身安全保护令的，其近亲属、公安机关、妇女联合会、居民委员会、村民委员会、救助管理机构可以代为申请。</a:t>
            </a:r>
            <a:endParaRPr lang="zh-CN" altLang="en-US" dirty="0"/>
          </a:p>
          <a:p>
            <a:endParaRPr lang="zh-CN"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7"/>
            <a:ext cx="10364451" cy="951491"/>
          </a:xfrm>
        </p:spPr>
        <p:txBody>
          <a:bodyPr>
            <a:normAutofit fontScale="90000"/>
          </a:bodyPr>
          <a:lstStyle/>
          <a:p>
            <a:r>
              <a:rPr lang="zh-CN" altLang="en-US" sz="3200" dirty="0"/>
              <a:t>继承案件残疾人权益保护案例</a:t>
            </a:r>
            <a:br>
              <a:rPr lang="en-US" altLang="zh-CN" sz="3200" dirty="0"/>
            </a:br>
            <a:endParaRPr lang="zh-CN" altLang="en-US" sz="3200" dirty="0"/>
          </a:p>
        </p:txBody>
      </p:sp>
      <p:sp>
        <p:nvSpPr>
          <p:cNvPr id="3" name="内容占位符 2"/>
          <p:cNvSpPr>
            <a:spLocks noGrp="1"/>
          </p:cNvSpPr>
          <p:nvPr>
            <p:ph sz="quarter" idx="13"/>
          </p:nvPr>
        </p:nvSpPr>
        <p:spPr>
          <a:xfrm>
            <a:off x="914400" y="2093345"/>
            <a:ext cx="10363826" cy="3669100"/>
          </a:xfrm>
        </p:spPr>
        <p:txBody>
          <a:bodyPr>
            <a:normAutofit/>
          </a:bodyPr>
          <a:lstStyle/>
          <a:p>
            <a:r>
              <a:rPr lang="zh-CN" altLang="en-US"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汪</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某红为持证智力残疾人，残疾等级贰级，经当地民政局审核，符合农村居民最低生活保障政策有关规定，享受最低生活保障。汪某富系汪某红之父，汪某华系汪某富养子。</a:t>
            </a:r>
            <a:r>
              <a:rPr lang="en-US" altLang="zh-CN" kern="0" dirty="0">
                <a:solidFill>
                  <a:srgbClr val="222222"/>
                </a:solidFill>
                <a:effectLst/>
                <a:latin typeface="Arial" panose="020B0604020202020204" pitchFamily="34" charset="0"/>
                <a:ea typeface="宋体" panose="02010600030101010101" pitchFamily="2" charset="-122"/>
              </a:rPr>
              <a:t>1988</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年，汪某富将汪某华、汪某红共同居住的房屋翻新重建。</a:t>
            </a:r>
            <a:r>
              <a:rPr lang="en-US" altLang="zh-CN" kern="0" dirty="0">
                <a:solidFill>
                  <a:srgbClr val="222222"/>
                </a:solidFill>
                <a:effectLst/>
                <a:latin typeface="Arial" panose="020B0604020202020204" pitchFamily="34" charset="0"/>
                <a:ea typeface="宋体" panose="02010600030101010101" pitchFamily="2" charset="-122"/>
              </a:rPr>
              <a:t>1996</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年因洪水冲毁部分房屋，汪某华重新建设了牛栏等附属房屋；后又建设厨房、洗澡间各一间，并对房屋进行了修缮。汪某富去世后，</a:t>
            </a:r>
            <a:r>
              <a:rPr lang="en-US" altLang="zh-CN" kern="0" dirty="0">
                <a:solidFill>
                  <a:srgbClr val="222222"/>
                </a:solidFill>
                <a:effectLst/>
                <a:latin typeface="Arial" panose="020B0604020202020204" pitchFamily="34" charset="0"/>
                <a:ea typeface="宋体" panose="02010600030101010101" pitchFamily="2" charset="-122"/>
              </a:rPr>
              <a:t>2019</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年，案涉房屋被列入拆迁范围，汪某华与某某人民政府签订《房屋拆迁安置补偿协议》，约定含主体房屋、附属房及简易房、附属物在内的拆迁补偿价款共</a:t>
            </a:r>
            <a:r>
              <a:rPr lang="en-US" altLang="zh-CN" kern="0" dirty="0">
                <a:solidFill>
                  <a:srgbClr val="222222"/>
                </a:solidFill>
                <a:effectLst/>
                <a:latin typeface="Arial" panose="020B0604020202020204" pitchFamily="34" charset="0"/>
                <a:ea typeface="宋体" panose="02010600030101010101" pitchFamily="2" charset="-122"/>
              </a:rPr>
              <a:t>490286.7</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元，汪某华实际领取。汪某红认可其中部分房屋由汪某华建设，扣除相应补偿款后剩余款项为</a:t>
            </a:r>
            <a:r>
              <a:rPr lang="en-US" altLang="zh-CN" kern="0" dirty="0">
                <a:solidFill>
                  <a:srgbClr val="222222"/>
                </a:solidFill>
                <a:effectLst/>
                <a:latin typeface="Arial" panose="020B0604020202020204" pitchFamily="34" charset="0"/>
                <a:ea typeface="宋体" panose="02010600030101010101" pitchFamily="2" charset="-122"/>
              </a:rPr>
              <a:t>314168</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元。汪某红起诉请求汪某华返还其中的</a:t>
            </a:r>
            <a:r>
              <a:rPr lang="en-US" altLang="zh-CN" kern="0" dirty="0">
                <a:solidFill>
                  <a:srgbClr val="222222"/>
                </a:solidFill>
                <a:effectLst/>
                <a:latin typeface="Arial" panose="020B0604020202020204" pitchFamily="34" charset="0"/>
                <a:ea typeface="宋体" panose="02010600030101010101" pitchFamily="2" charset="-122"/>
              </a:rPr>
              <a:t>230000</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endParaRPr lang="zh-CN" alt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983098" y="1582947"/>
            <a:ext cx="10363826" cy="3692105"/>
          </a:xfrm>
        </p:spPr>
        <p:txBody>
          <a:bodyPr/>
          <a:lstStyle/>
          <a:p>
            <a:pPr algn="l">
              <a:lnSpc>
                <a:spcPct val="100000"/>
              </a:lnSpc>
            </a:pPr>
            <a:r>
              <a:rPr lang="zh-CN" altLang="en-US"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一审法院</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经审理认为，汪某华作为养子，对汪某富进行赡养并承担了汪某富的丧葬事宜。汪某红享有低保且生活困难，分配遗产时亦应对其进行照顾。综合考虑涉案房屋及部分附属设施的建造、管理以及继承人赡养汪某富等实际情况，酌定汪某红继承的财产份额为</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30%</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，即</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94250</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314168</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×30%</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）。遂判决汪某华支付汪某红</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94250</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endParaRPr lang="zh-CN" altLang="zh-CN" kern="100" dirty="0">
              <a:effectLst/>
              <a:latin typeface="等线" panose="02010600030101010101" pitchFamily="2" charset="-122"/>
              <a:ea typeface="等线" panose="02010600030101010101" pitchFamily="2" charset="-122"/>
              <a:cs typeface="Times New Roman" panose="02020603050405020304" pitchFamily="18" charset="0"/>
            </a:endParaRPr>
          </a:p>
          <a:p>
            <a:pPr algn="l">
              <a:lnSpc>
                <a:spcPct val="100000"/>
              </a:lnSpc>
            </a:pPr>
            <a:r>
              <a:rPr lang="zh-CN" altLang="en-US"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二审</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法院经审理认为，汪某红系智力残疾人，其家庭为享受最低生活保障的特殊家庭。依据继承法第十三条第二款有关</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对生活有特殊困难的缺乏劳动能力的继承人，分配遗产时，应当予以照顾</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的规定，人民法院在确定遗产继承份额时应给予汪某红特殊照顾及倾斜保护。汪某华应向汪某红支付拆迁补偿款</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157084</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314168</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×50%</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）。遂撤销一审判决，改判汪某华支付汪某红拆迁补偿款</a:t>
            </a:r>
            <a:r>
              <a:rPr lang="en-US" altLang="zh-CN"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157084</a:t>
            </a:r>
            <a:r>
              <a:rPr lang="zh-CN" altLang="zh-CN"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endParaRPr lang="zh-CN" altLang="zh-CN"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a:xfrm>
            <a:off x="913775" y="2556873"/>
            <a:ext cx="10363826" cy="3424107"/>
          </a:xfrm>
        </p:spPr>
        <p:txBody>
          <a:bodyPr/>
          <a:lstStyle/>
          <a:p>
            <a:r>
              <a:rPr lang="en-US" altLang="zh-CN" dirty="0"/>
              <a:t>《</a:t>
            </a:r>
            <a:r>
              <a:rPr lang="zh-CN" altLang="en-US" dirty="0"/>
              <a:t>民法典</a:t>
            </a:r>
            <a:r>
              <a:rPr lang="en-US" altLang="zh-CN" dirty="0"/>
              <a:t>》</a:t>
            </a:r>
            <a:r>
              <a:rPr lang="zh-CN" altLang="en-US" dirty="0"/>
              <a:t>第一千一百三十条  同一顺序继承人继承遗产的份额，一般应当均等。对生活有特殊困难又缺乏劳动能力的继承人，分配遗产时，应当予以照顾。 </a:t>
            </a:r>
            <a:r>
              <a:rPr lang="en-US" altLang="zh-CN" dirty="0"/>
              <a:t> </a:t>
            </a:r>
            <a:r>
              <a:rPr lang="zh-CN" altLang="en-US" dirty="0"/>
              <a:t>对被继承人尽了主要扶养义务或者与被继承人共同生活的继承人，分配遗产时，可以多分。有扶养能力和有扶养条件的继承人，不尽扶养义务的，分配遗产时，应当不分或者少分。继承人协商同意的，也可以不均等。</a:t>
            </a:r>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8"/>
            <a:ext cx="10364451" cy="778962"/>
          </a:xfrm>
        </p:spPr>
        <p:txBody>
          <a:bodyPr>
            <a:normAutofit fontScale="90000"/>
          </a:bodyPr>
          <a:lstStyle/>
          <a:p>
            <a:r>
              <a:rPr lang="zh-CN" altLang="en-US" sz="3200" dirty="0"/>
              <a:t>执行案件残疾人权益保护案例</a:t>
            </a:r>
            <a:br>
              <a:rPr lang="en-US" altLang="zh-CN" sz="3200" dirty="0"/>
            </a:br>
            <a:endParaRPr lang="zh-CN" altLang="en-US" sz="3200" dirty="0"/>
          </a:p>
        </p:txBody>
      </p:sp>
      <p:sp>
        <p:nvSpPr>
          <p:cNvPr id="3" name="内容占位符 2"/>
          <p:cNvSpPr>
            <a:spLocks noGrp="1"/>
          </p:cNvSpPr>
          <p:nvPr>
            <p:ph sz="quarter" idx="13"/>
          </p:nvPr>
        </p:nvSpPr>
        <p:spPr>
          <a:xfrm>
            <a:off x="913774" y="1662024"/>
            <a:ext cx="10363826" cy="4129176"/>
          </a:xfrm>
        </p:spPr>
        <p:txBody>
          <a:bodyPr>
            <a:normAutofit/>
          </a:bodyPr>
          <a:lstStyle/>
          <a:p>
            <a:pPr algn="just"/>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郝某是残疾人，父母早已过世，其患有严重风湿病，近年又作了股骨头置换等手术，生活勉强自理，在养老院休养期间结识了梁某。出于对梁某信任，向其出借</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8.5</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万元钱款，后梁某迟迟未予归还并不知所踪。郝某提起诉讼，经公告送达，法院缺席判决梁某承担还款义务。判决生效后，郝某申请强制执行。</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2017</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年</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20</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日立案后，因无法联系上梁某，次日</a:t>
            </a:r>
            <a:r>
              <a:rPr lang="zh-CN" altLang="en-US" sz="1800" kern="100" dirty="0">
                <a:effectLst/>
                <a:latin typeface="等线" panose="02010600030101010101" pitchFamily="2" charset="-122"/>
                <a:ea typeface="等线" panose="02010600030101010101" pitchFamily="2" charset="-122"/>
                <a:cs typeface="Times New Roman" panose="02020603050405020304" pitchFamily="18" charset="0"/>
              </a:rPr>
              <a:t>法院</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通过司法专邮向梁户籍地辽宁省辽中县大黑乡某村邮寄了执行通知书和报告财产令。</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5</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月底，经多方查找，终于联系上梁某，梁某电话中答复会尽快联系郝某协商解决。但梁某并未实际履行，亦未向法院报告财产情况。</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9</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月，本院委托当地法院对其财产采取查封措施时，得知梁某已于</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8</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8</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日将自己名下唯一房产出售且房款已转移。</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9</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1800" kern="100" dirty="0">
                <a:effectLst/>
                <a:latin typeface="等线" panose="02010600030101010101" pitchFamily="2" charset="-122"/>
                <a:ea typeface="等线" panose="02010600030101010101" pitchFamily="2" charset="-122"/>
                <a:cs typeface="Times New Roman" panose="02020603050405020304" pitchFamily="18" charset="0"/>
              </a:rPr>
              <a:t>22</a:t>
            </a:r>
            <a:r>
              <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rPr>
              <a:t>日，执行法官将梁某传唤到本院，对其严正警告，但梁某依然百般抵赖，拒不给付，法官依法对其予以司法拘留。由于申请执行人情况较为特殊，被执行人明显具备履行能力却拒不履行且转移财产，对申请人生活造成进一步影响，并间接影响到申请人身体治疗进程，性质较为恶劣。</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目录</a:t>
            </a:r>
            <a:endParaRPr lang="zh-CN" altLang="en-US" dirty="0"/>
          </a:p>
        </p:txBody>
      </p:sp>
      <p:sp>
        <p:nvSpPr>
          <p:cNvPr id="3" name="内容占位符 2"/>
          <p:cNvSpPr>
            <a:spLocks noGrp="1"/>
          </p:cNvSpPr>
          <p:nvPr>
            <p:ph sz="quarter" idx="13"/>
          </p:nvPr>
        </p:nvSpPr>
        <p:spPr/>
        <p:txBody>
          <a:bodyPr/>
          <a:lstStyle/>
          <a:p>
            <a:r>
              <a:rPr lang="zh-CN" altLang="en-US" dirty="0"/>
              <a:t>侵权案件残疾人权益保护案例</a:t>
            </a:r>
            <a:endParaRPr lang="en-US" altLang="zh-CN" dirty="0"/>
          </a:p>
          <a:p>
            <a:r>
              <a:rPr lang="zh-CN" altLang="en-US" dirty="0"/>
              <a:t>合同案件残疾人权益保护案例</a:t>
            </a:r>
            <a:endParaRPr lang="en-US" altLang="zh-CN" dirty="0"/>
          </a:p>
          <a:p>
            <a:r>
              <a:rPr lang="zh-CN" altLang="en-US" dirty="0"/>
              <a:t>劳动争议案件残疾人权益保护案例</a:t>
            </a:r>
            <a:endParaRPr lang="en-US" altLang="zh-CN" dirty="0"/>
          </a:p>
          <a:p>
            <a:r>
              <a:rPr lang="zh-CN" altLang="en-US" dirty="0"/>
              <a:t>婚姻家庭案件残疾人权益保护案例</a:t>
            </a:r>
            <a:endParaRPr lang="en-US" altLang="zh-CN" dirty="0"/>
          </a:p>
          <a:p>
            <a:r>
              <a:rPr lang="zh-CN" altLang="en-US" dirty="0"/>
              <a:t>继承案件残疾人权益保护案例</a:t>
            </a:r>
            <a:endParaRPr lang="en-US" altLang="zh-CN" dirty="0"/>
          </a:p>
          <a:p>
            <a:r>
              <a:rPr lang="zh-CN" altLang="en-US" dirty="0"/>
              <a:t>执行案件残疾人权益保护案例</a:t>
            </a:r>
            <a:endParaRPr lang="en-US" altLang="zh-CN" dirty="0"/>
          </a:p>
          <a:p>
            <a:r>
              <a:rPr lang="zh-CN" altLang="en-US" sz="1600" dirty="0"/>
              <a:t>（以上案例来源最高人民法院及北京法院公布的案例）</a:t>
            </a:r>
            <a:endParaRPr lang="zh-CN" altLang="en-US" sz="1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914087" y="1857555"/>
            <a:ext cx="10363826" cy="4031411"/>
          </a:xfrm>
        </p:spPr>
        <p:txBody>
          <a:bodyPr>
            <a:normAutofit/>
          </a:bodyPr>
          <a:lstStyle/>
          <a:p>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综合以上情况，执行法官认为被执行人的行为已涉嫌拒不执行生效判决罪。</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9</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27</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日，本案移送</a:t>
            </a:r>
            <a:r>
              <a:rPr lang="zh-CN" altLang="en-US" sz="2000" kern="100" dirty="0">
                <a:effectLst/>
                <a:latin typeface="等线" panose="02010600030101010101" pitchFamily="2" charset="-122"/>
                <a:ea typeface="等线" panose="02010600030101010101" pitchFamily="2" charset="-122"/>
                <a:cs typeface="Times New Roman" panose="02020603050405020304" pitchFamily="18" charset="0"/>
              </a:rPr>
              <a:t>公安机关</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侦查并</a:t>
            </a:r>
            <a:r>
              <a:rPr lang="zh-CN" altLang="en-US" sz="2000" kern="100" dirty="0">
                <a:effectLst/>
                <a:latin typeface="等线" panose="02010600030101010101" pitchFamily="2" charset="-122"/>
                <a:ea typeface="等线" panose="02010600030101010101" pitchFamily="2" charset="-122"/>
                <a:cs typeface="Times New Roman" panose="02020603050405020304" pitchFamily="18" charset="0"/>
              </a:rPr>
              <a:t>最终</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提起公诉。</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9</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29</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日、</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9</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30</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日，梁某将欠款全部缴纳。经审理，梁某于</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11</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28</a:t>
            </a:r>
            <a:r>
              <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rPr>
              <a:t>日被法院以拒不执行判决罪判处拘役三个月。本案被执行人显然具备履行能力，明知生效判决确定的履行义务却心存侥幸，不仅不主动履行义务，反而拒绝、阻碍执行，且转移财产试图逃避执行。对法官的多次严正告知置若罔闻，对申请人的实际困难置之不理，在被采取强制措施，进入刑事追责程序后才迫于压力履行，其行为破坏了正常的执行秩序，也严重侵害了申请人合法权益。</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7"/>
            <a:ext cx="10364451" cy="1066509"/>
          </a:xfrm>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a:xfrm>
            <a:off x="913774" y="2219864"/>
            <a:ext cx="10363826" cy="3571335"/>
          </a:xfrm>
        </p:spPr>
        <p:txBody>
          <a:bodyPr/>
          <a:lstStyle/>
          <a:p>
            <a:pPr algn="l"/>
            <a:r>
              <a:rPr lang="en-US" altLang="zh-CN" b="0" i="0" dirty="0">
                <a:solidFill>
                  <a:srgbClr val="333333"/>
                </a:solidFill>
                <a:effectLst/>
                <a:latin typeface="Helvetica Neue"/>
              </a:rPr>
              <a:t>《</a:t>
            </a:r>
            <a:r>
              <a:rPr lang="zh-CN" altLang="en-US" b="0" i="0" dirty="0">
                <a:solidFill>
                  <a:srgbClr val="333333"/>
                </a:solidFill>
                <a:effectLst/>
                <a:latin typeface="Helvetica Neue"/>
              </a:rPr>
              <a:t>刑法</a:t>
            </a:r>
            <a:r>
              <a:rPr lang="en-US" altLang="zh-CN" b="0" i="0" dirty="0">
                <a:solidFill>
                  <a:srgbClr val="333333"/>
                </a:solidFill>
                <a:effectLst/>
                <a:latin typeface="Helvetica Neue"/>
              </a:rPr>
              <a:t>》</a:t>
            </a:r>
            <a:r>
              <a:rPr lang="zh-CN" altLang="en-US" b="0" i="0" dirty="0">
                <a:solidFill>
                  <a:srgbClr val="333333"/>
                </a:solidFill>
                <a:effectLst/>
                <a:latin typeface="Helvetica Neue"/>
              </a:rPr>
              <a:t>第三百一十三条　</a:t>
            </a:r>
            <a:r>
              <a:rPr lang="en-US" altLang="zh-CN" b="0" i="0" dirty="0">
                <a:solidFill>
                  <a:srgbClr val="333333"/>
                </a:solidFill>
                <a:effectLst/>
                <a:latin typeface="Helvetica Neue"/>
              </a:rPr>
              <a:t>【</a:t>
            </a:r>
            <a:r>
              <a:rPr lang="zh-CN" altLang="en-US" b="0" i="0" dirty="0">
                <a:solidFill>
                  <a:srgbClr val="333333"/>
                </a:solidFill>
                <a:effectLst/>
                <a:latin typeface="Helvetica Neue"/>
              </a:rPr>
              <a:t>拒不执行判决、裁定罪</a:t>
            </a:r>
            <a:r>
              <a:rPr lang="en-US" altLang="zh-CN" b="0" i="0" dirty="0">
                <a:solidFill>
                  <a:srgbClr val="333333"/>
                </a:solidFill>
                <a:effectLst/>
                <a:latin typeface="Helvetica Neue"/>
              </a:rPr>
              <a:t>】</a:t>
            </a:r>
            <a:r>
              <a:rPr lang="zh-CN" altLang="en-US" b="0" i="0" dirty="0">
                <a:solidFill>
                  <a:srgbClr val="333333"/>
                </a:solidFill>
                <a:effectLst/>
                <a:latin typeface="Helvetica Neue"/>
              </a:rPr>
              <a:t>对人民法院的判决、裁定有能力执行而拒不执行，情节严重的，处三年以下有期徒刑、拘役或者罚金；情节特别严重的，处三年以上七年以下有期徒刑，并处罚金。</a:t>
            </a:r>
            <a:endParaRPr lang="zh-CN" altLang="en-US" b="0" i="0" dirty="0">
              <a:solidFill>
                <a:srgbClr val="333333"/>
              </a:solidFill>
              <a:effectLst/>
              <a:latin typeface="Helvetica Neue"/>
            </a:endParaRPr>
          </a:p>
          <a:p>
            <a:pPr algn="l"/>
            <a:r>
              <a:rPr lang="zh-CN" altLang="en-US" b="0" i="0" dirty="0">
                <a:solidFill>
                  <a:srgbClr val="333333"/>
                </a:solidFill>
                <a:effectLst/>
                <a:latin typeface="Helvetica Neue"/>
              </a:rPr>
              <a:t>单位犯前款罪的，对单位判处罚金，并对其直接负责的主管人员和其他直接责任人员，依照前款的规定处罚。</a:t>
            </a:r>
            <a:endParaRPr lang="zh-CN" altLang="en-US" b="0" i="0" dirty="0">
              <a:solidFill>
                <a:srgbClr val="333333"/>
              </a:solidFill>
              <a:effectLst/>
              <a:latin typeface="Helvetica Neue"/>
            </a:endParaRPr>
          </a:p>
          <a:p>
            <a:endParaRPr lang="zh-CN"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913774" y="2367092"/>
            <a:ext cx="10363826" cy="1733331"/>
          </a:xfrm>
        </p:spPr>
        <p:txBody>
          <a:bodyPr>
            <a:normAutofit/>
          </a:bodyPr>
          <a:lstStyle/>
          <a:p>
            <a:pPr marL="0" indent="0" algn="ctr">
              <a:buNone/>
            </a:pPr>
            <a:r>
              <a:rPr lang="zh-CN" altLang="en-US" sz="4800" dirty="0">
                <a:solidFill>
                  <a:schemeClr val="bg2">
                    <a:lumMod val="50000"/>
                  </a:schemeClr>
                </a:solidFill>
                <a:latin typeface="华文行楷" panose="02010800040101010101" pitchFamily="2" charset="-122"/>
                <a:ea typeface="华文行楷" panose="02010800040101010101" pitchFamily="2" charset="-122"/>
              </a:rPr>
              <a:t>感谢聆听！</a:t>
            </a:r>
            <a:endParaRPr lang="zh-CN" altLang="en-US" sz="4800" dirty="0">
              <a:solidFill>
                <a:schemeClr val="bg2">
                  <a:lumMod val="50000"/>
                </a:schemeClr>
              </a:solidFill>
              <a:latin typeface="华文行楷" panose="02010800040101010101" pitchFamily="2" charset="-122"/>
              <a:ea typeface="华文行楷" panose="02010800040101010101"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8"/>
            <a:ext cx="10364451" cy="997498"/>
          </a:xfrm>
        </p:spPr>
        <p:txBody>
          <a:bodyPr>
            <a:normAutofit/>
          </a:bodyPr>
          <a:lstStyle/>
          <a:p>
            <a:r>
              <a:rPr lang="zh-CN" altLang="en-US" sz="3200" dirty="0"/>
              <a:t>侵权责任案件残疾人权益保护案例</a:t>
            </a:r>
            <a:r>
              <a:rPr lang="en-US" altLang="zh-CN" sz="3200" dirty="0"/>
              <a:t>1</a:t>
            </a:r>
            <a:br>
              <a:rPr lang="en-US" altLang="zh-CN" sz="3200" dirty="0"/>
            </a:br>
            <a:endParaRPr lang="zh-CN" altLang="en-US" sz="3200" dirty="0"/>
          </a:p>
        </p:txBody>
      </p:sp>
      <p:sp>
        <p:nvSpPr>
          <p:cNvPr id="3" name="内容占位符 2"/>
          <p:cNvSpPr>
            <a:spLocks noGrp="1"/>
          </p:cNvSpPr>
          <p:nvPr>
            <p:ph sz="quarter" idx="13"/>
          </p:nvPr>
        </p:nvSpPr>
        <p:spPr>
          <a:xfrm>
            <a:off x="913773" y="1518250"/>
            <a:ext cx="10576611" cy="4272950"/>
          </a:xfrm>
        </p:spPr>
        <p:txBody>
          <a:bodyPr/>
          <a:lstStyle/>
          <a:p>
            <a:pPr indent="304800" algn="l"/>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张某患有小儿麻痹多年，右侧肢体活动受限。</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2017</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年</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11</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月</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18</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日，张某在某银行支行网点办理业务，离开时在门口处摔伤。当日入院治疗，于</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2017</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年</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11</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月</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28</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日出院，出院诊断证明为右股骨骨折</a:t>
            </a:r>
            <a:r>
              <a:rPr lang="zh-CN" altLang="en-US" sz="1800" kern="0" dirty="0">
                <a:effectLst/>
                <a:latin typeface="等线" panose="02010600030101010101" pitchFamily="2" charset="-122"/>
                <a:ea typeface="宋体" panose="02010600030101010101" pitchFamily="2" charset="-122"/>
                <a:cs typeface="宋体" panose="02010600030101010101" pitchFamily="2" charset="-122"/>
              </a:rPr>
              <a:t>等</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304800" algn="l"/>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该银行支行认为其设有专门的无障碍通道，已经尽到安全保障义务，张某摔倒主要是由于其自身行动不便，无法及时调整重心导致。</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304800" algn="l"/>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一审法院认为，推拉门是银行客户进出的必经之路，</a:t>
            </a:r>
            <a:r>
              <a:rPr lang="zh-CN" altLang="zh-CN" sz="1800" b="1" kern="0" dirty="0">
                <a:effectLst/>
                <a:latin typeface="等线" panose="02010600030101010101" pitchFamily="2" charset="-122"/>
                <a:ea typeface="宋体" panose="02010600030101010101" pitchFamily="2" charset="-122"/>
                <a:cs typeface="宋体" panose="02010600030101010101" pitchFamily="2" charset="-122"/>
              </a:rPr>
              <a:t>该银行支行作为公共场所管理者，推拉门损坏却未及时维修，未尽到安全保障义务。</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因此，张某在其经营场所发生事故，该银行支行应承担主要责任，而张某因其自身因患有小儿麻痹，行动缓慢，其对事故发生亦应承担部分责任。根据本案的具体情况，一审法院酌定该银行支行、张某各应承担的责任比例为</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70%</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a:t>
            </a:r>
            <a:r>
              <a:rPr lang="en-US" altLang="zh-CN" sz="1800" kern="0" dirty="0">
                <a:effectLst/>
                <a:latin typeface="等线" panose="02010600030101010101" pitchFamily="2" charset="-122"/>
                <a:ea typeface="宋体" panose="02010600030101010101" pitchFamily="2" charset="-122"/>
                <a:cs typeface="宋体" panose="02010600030101010101" pitchFamily="2" charset="-122"/>
              </a:rPr>
              <a:t>30%</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304800" algn="l"/>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一审判决后，该银行支行不服一审判决，提出上诉。</a:t>
            </a:r>
            <a:r>
              <a:rPr lang="zh-CN" altLang="en-US" sz="1800" kern="0" dirty="0">
                <a:latin typeface="等线" panose="02010600030101010101" pitchFamily="2" charset="-122"/>
                <a:ea typeface="宋体" panose="02010600030101010101" pitchFamily="2" charset="-122"/>
                <a:cs typeface="宋体" panose="02010600030101010101" pitchFamily="2" charset="-122"/>
              </a:rPr>
              <a:t>二审法院</a:t>
            </a:r>
            <a:r>
              <a:rPr lang="zh-CN" altLang="zh-CN" sz="1800" kern="0" dirty="0">
                <a:effectLst/>
                <a:latin typeface="等线" panose="02010600030101010101" pitchFamily="2" charset="-122"/>
                <a:ea typeface="宋体" panose="02010600030101010101" pitchFamily="2" charset="-122"/>
                <a:cs typeface="宋体" panose="02010600030101010101" pitchFamily="2" charset="-122"/>
              </a:rPr>
              <a:t>审理后驳回上诉，维持原判。</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p:txBody>
          <a:bodyPr/>
          <a:lstStyle/>
          <a:p>
            <a:r>
              <a:rPr lang="en-US" altLang="zh-CN" dirty="0"/>
              <a:t>《</a:t>
            </a:r>
            <a:r>
              <a:rPr lang="zh-CN" altLang="en-US" dirty="0"/>
              <a:t>民法典</a:t>
            </a:r>
            <a:r>
              <a:rPr lang="en-US" altLang="zh-CN" dirty="0"/>
              <a:t>》</a:t>
            </a:r>
            <a:r>
              <a:rPr lang="zh-CN" altLang="en-US" dirty="0"/>
              <a:t>第一千一百九十八条：   宾馆、商场、银行、车站、机场、体育场馆、娱乐场所等经营场所、公共场所的经营者、管理者或者群众性活动的组织者，未尽到安全保障义务，造成他人损害的，应当承担侵权责任。 因第三人的行为造成他人损害的，由第三人承担侵权责任；经营者、管理者或者组织者未尽到安全保障义务的，承担相应的补充责任。经营者、管理者或者组织者承担补充责任后，可以向第三人追偿。</a:t>
            </a:r>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7"/>
            <a:ext cx="10364451" cy="1101015"/>
          </a:xfrm>
        </p:spPr>
        <p:txBody>
          <a:bodyPr>
            <a:normAutofit/>
          </a:bodyPr>
          <a:lstStyle/>
          <a:p>
            <a:r>
              <a:rPr lang="zh-CN" altLang="en-US" sz="3200" dirty="0"/>
              <a:t>侵权责任案件残疾人权益保护案例</a:t>
            </a:r>
            <a:r>
              <a:rPr lang="en-US" altLang="zh-CN" sz="3200" dirty="0"/>
              <a:t>2</a:t>
            </a:r>
            <a:br>
              <a:rPr lang="en-US" altLang="zh-CN" sz="3200" dirty="0"/>
            </a:br>
            <a:endParaRPr lang="zh-CN" altLang="en-US" sz="3200" dirty="0"/>
          </a:p>
        </p:txBody>
      </p:sp>
      <p:sp>
        <p:nvSpPr>
          <p:cNvPr id="3" name="内容占位符 2"/>
          <p:cNvSpPr>
            <a:spLocks noGrp="1"/>
          </p:cNvSpPr>
          <p:nvPr>
            <p:ph sz="quarter" idx="13"/>
          </p:nvPr>
        </p:nvSpPr>
        <p:spPr>
          <a:xfrm>
            <a:off x="913774" y="1719532"/>
            <a:ext cx="10363826" cy="4071667"/>
          </a:xfrm>
        </p:spPr>
        <p:txBody>
          <a:bodyPr/>
          <a:lstStyle/>
          <a:p>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刘某某系听力壹级、言语壹级多重残疾人，享受农村五保供养待遇。</a:t>
            </a:r>
            <a:r>
              <a:rPr lang="en-US" altLang="zh-CN" sz="18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2018</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年，某景观工程公司与李某某签订制作冰灯协议，约定由李某某为其制作冰灯</a:t>
            </a:r>
            <a:r>
              <a:rPr lang="en-US" altLang="zh-CN" sz="18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4</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组。</a:t>
            </a:r>
            <a:r>
              <a:rPr lang="en-US" altLang="zh-CN" sz="1800" kern="0" dirty="0">
                <a:solidFill>
                  <a:srgbClr val="222222"/>
                </a:solidFill>
                <a:effectLst/>
                <a:latin typeface="Arial" panose="020B0604020202020204" pitchFamily="34" charset="0"/>
                <a:ea typeface="宋体" panose="02010600030101010101" pitchFamily="2" charset="-122"/>
                <a:cs typeface="Times New Roman" panose="02020603050405020304" pitchFamily="18" charset="0"/>
              </a:rPr>
              <a:t>2019</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李某某承包的工程完工，某景观工程公司告知李某某以工人工资的形式结算工程款。因李某某雇佣的工人工资不能达到工程款数额，李某某便盗用刘某某身份信息，冒充自己雇佣的工人。后某景观工程公司做工资账目时，使用了刘某某的身份信息，同时向税务部门进行了个人所得税明细申报。</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r>
              <a:rPr lang="en-US" altLang="zh-CN" sz="1800" kern="0" dirty="0">
                <a:solidFill>
                  <a:srgbClr val="222222"/>
                </a:solidFill>
                <a:effectLst/>
                <a:latin typeface="Arial" panose="020B0604020202020204" pitchFamily="34" charset="0"/>
                <a:ea typeface="宋体" panose="02010600030101010101" pitchFamily="2" charset="-122"/>
              </a:rPr>
              <a:t>2019</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年，民政部门对城乡低保人员复审工作期间，发现刘某某收入超标，于</a:t>
            </a:r>
            <a:r>
              <a:rPr lang="en-US" altLang="zh-CN" sz="1800" kern="0" dirty="0">
                <a:solidFill>
                  <a:srgbClr val="222222"/>
                </a:solidFill>
                <a:effectLst/>
                <a:latin typeface="Arial" panose="020B0604020202020204" pitchFamily="34" charset="0"/>
                <a:ea typeface="宋体" panose="02010600030101010101" pitchFamily="2" charset="-122"/>
              </a:rPr>
              <a:t>2019</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1800" kern="0" dirty="0">
                <a:solidFill>
                  <a:srgbClr val="222222"/>
                </a:solidFill>
                <a:effectLst/>
                <a:latin typeface="Arial" panose="020B0604020202020204" pitchFamily="34" charset="0"/>
                <a:ea typeface="宋体" panose="02010600030101010101" pitchFamily="2" charset="-122"/>
              </a:rPr>
              <a:t>7</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月开始终止对刘某某的特困人员救助供养。刘某某以侵害姓名权为由，起诉请求某景观工程公司、李某某赔偿损失。</a:t>
            </a:r>
            <a:endParaRPr lang="en-US"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endParaRPr>
          </a:p>
          <a:p>
            <a:r>
              <a:rPr lang="zh-CN" altLang="en-US"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法院</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判决某景观工程公司、李某某连带赔偿刘某某</a:t>
            </a:r>
            <a:r>
              <a:rPr lang="en-US" altLang="zh-CN" sz="1800" kern="0" dirty="0">
                <a:solidFill>
                  <a:srgbClr val="222222"/>
                </a:solidFill>
                <a:effectLst/>
                <a:latin typeface="Arial" panose="020B0604020202020204" pitchFamily="34" charset="0"/>
                <a:ea typeface="宋体" panose="02010600030101010101" pitchFamily="2" charset="-122"/>
              </a:rPr>
              <a:t>2019</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1800" kern="0" dirty="0">
                <a:solidFill>
                  <a:srgbClr val="222222"/>
                </a:solidFill>
                <a:effectLst/>
                <a:latin typeface="Arial" panose="020B0604020202020204" pitchFamily="34" charset="0"/>
                <a:ea typeface="宋体" panose="02010600030101010101" pitchFamily="2" charset="-122"/>
              </a:rPr>
              <a:t>7</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月至同年</a:t>
            </a:r>
            <a:r>
              <a:rPr lang="en-US" altLang="zh-CN" sz="1800" kern="0" dirty="0">
                <a:solidFill>
                  <a:srgbClr val="222222"/>
                </a:solidFill>
                <a:effectLst/>
                <a:latin typeface="Arial" panose="020B0604020202020204" pitchFamily="34" charset="0"/>
                <a:ea typeface="宋体" panose="02010600030101010101" pitchFamily="2" charset="-122"/>
              </a:rPr>
              <a:t>12</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月的基本生活费</a:t>
            </a:r>
            <a:r>
              <a:rPr lang="en-US" altLang="zh-CN" sz="1800" kern="0" dirty="0">
                <a:solidFill>
                  <a:srgbClr val="222222"/>
                </a:solidFill>
                <a:effectLst/>
                <a:latin typeface="Arial" panose="020B0604020202020204" pitchFamily="34" charset="0"/>
                <a:ea typeface="宋体" panose="02010600030101010101" pitchFamily="2" charset="-122"/>
              </a:rPr>
              <a:t>9900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元、生活照料费</a:t>
            </a:r>
            <a:r>
              <a:rPr lang="en-US" altLang="zh-CN" sz="1800" kern="0" dirty="0">
                <a:solidFill>
                  <a:srgbClr val="222222"/>
                </a:solidFill>
                <a:effectLst/>
                <a:latin typeface="Arial" panose="020B0604020202020204" pitchFamily="34" charset="0"/>
                <a:ea typeface="宋体" panose="02010600030101010101" pitchFamily="2" charset="-122"/>
              </a:rPr>
              <a:t>7680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元、物价临时补贴</a:t>
            </a:r>
            <a:r>
              <a:rPr lang="en-US" altLang="zh-CN" sz="1800" kern="0" dirty="0">
                <a:solidFill>
                  <a:srgbClr val="222222"/>
                </a:solidFill>
                <a:effectLst/>
                <a:latin typeface="Arial" panose="020B0604020202020204" pitchFamily="34" charset="0"/>
                <a:ea typeface="宋体" panose="02010600030101010101" pitchFamily="2" charset="-122"/>
              </a:rPr>
              <a:t>300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元、电价补贴</a:t>
            </a:r>
            <a:r>
              <a:rPr lang="en-US" altLang="zh-CN" sz="1800" kern="0" dirty="0">
                <a:solidFill>
                  <a:srgbClr val="222222"/>
                </a:solidFill>
                <a:effectLst/>
                <a:latin typeface="Arial" panose="020B0604020202020204" pitchFamily="34" charset="0"/>
                <a:ea typeface="宋体" panose="02010600030101010101" pitchFamily="2" charset="-122"/>
              </a:rPr>
              <a:t>42.92</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sz="1800" kern="0" dirty="0">
                <a:solidFill>
                  <a:srgbClr val="222222"/>
                </a:solidFill>
                <a:effectLst/>
                <a:latin typeface="Arial" panose="020B0604020202020204" pitchFamily="34" charset="0"/>
                <a:ea typeface="宋体" panose="02010600030101010101" pitchFamily="2" charset="-122"/>
              </a:rPr>
              <a:t>2019</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年的采暖补贴</a:t>
            </a:r>
            <a:r>
              <a:rPr lang="en-US" altLang="zh-CN" sz="1800" kern="0" dirty="0">
                <a:solidFill>
                  <a:srgbClr val="222222"/>
                </a:solidFill>
                <a:effectLst/>
                <a:latin typeface="Arial" panose="020B0604020202020204" pitchFamily="34" charset="0"/>
                <a:ea typeface="宋体" panose="02010600030101010101" pitchFamily="2" charset="-122"/>
              </a:rPr>
              <a:t>1800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r>
              <a:rPr lang="en-US" altLang="zh-CN" sz="1800" kern="0" dirty="0">
                <a:solidFill>
                  <a:srgbClr val="222222"/>
                </a:solidFill>
                <a:effectLst/>
                <a:latin typeface="Arial" panose="020B0604020202020204" pitchFamily="34" charset="0"/>
                <a:ea typeface="宋体" panose="02010600030101010101" pitchFamily="2" charset="-122"/>
              </a:rPr>
              <a:t>2019</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1800" kern="0" dirty="0">
                <a:solidFill>
                  <a:srgbClr val="222222"/>
                </a:solidFill>
                <a:effectLst/>
                <a:latin typeface="Arial" panose="020B0604020202020204" pitchFamily="34" charset="0"/>
                <a:ea typeface="宋体" panose="02010600030101010101" pitchFamily="2" charset="-122"/>
              </a:rPr>
              <a:t>7</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月至</a:t>
            </a:r>
            <a:r>
              <a:rPr lang="en-US" altLang="zh-CN" sz="1800" kern="0" dirty="0">
                <a:solidFill>
                  <a:srgbClr val="222222"/>
                </a:solidFill>
                <a:effectLst/>
                <a:latin typeface="Arial" panose="020B0604020202020204" pitchFamily="34" charset="0"/>
                <a:ea typeface="宋体" panose="02010600030101010101" pitchFamily="2" charset="-122"/>
              </a:rPr>
              <a:t>2020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年</a:t>
            </a:r>
            <a:r>
              <a:rPr lang="en-US" altLang="zh-CN" sz="1800" kern="0" dirty="0">
                <a:solidFill>
                  <a:srgbClr val="222222"/>
                </a:solidFill>
                <a:effectLst/>
                <a:latin typeface="Arial" panose="020B0604020202020204" pitchFamily="34" charset="0"/>
                <a:ea typeface="宋体" panose="02010600030101010101" pitchFamily="2" charset="-122"/>
              </a:rPr>
              <a:t>1</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月</a:t>
            </a:r>
            <a:r>
              <a:rPr lang="en-US" altLang="zh-CN" sz="1800" kern="0" dirty="0">
                <a:solidFill>
                  <a:srgbClr val="222222"/>
                </a:solidFill>
                <a:effectLst/>
                <a:latin typeface="Arial" panose="020B0604020202020204" pitchFamily="34" charset="0"/>
                <a:ea typeface="宋体" panose="02010600030101010101" pitchFamily="2" charset="-122"/>
              </a:rPr>
              <a:t>3</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日的医疗费</a:t>
            </a:r>
            <a:r>
              <a:rPr lang="en-US" altLang="zh-CN" sz="1800" kern="0" dirty="0">
                <a:solidFill>
                  <a:srgbClr val="222222"/>
                </a:solidFill>
                <a:effectLst/>
                <a:latin typeface="Arial" panose="020B0604020202020204" pitchFamily="34" charset="0"/>
                <a:ea typeface="宋体" panose="02010600030101010101" pitchFamily="2" charset="-122"/>
              </a:rPr>
              <a:t>3847.44</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元、精神抚慰金</a:t>
            </a:r>
            <a:r>
              <a:rPr lang="en-US" altLang="zh-CN" sz="1800" kern="0" dirty="0">
                <a:solidFill>
                  <a:srgbClr val="222222"/>
                </a:solidFill>
                <a:effectLst/>
                <a:latin typeface="Arial" panose="020B0604020202020204" pitchFamily="34" charset="0"/>
                <a:ea typeface="宋体" panose="02010600030101010101" pitchFamily="2" charset="-122"/>
              </a:rPr>
              <a:t>5000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元、交通费及误工费</a:t>
            </a:r>
            <a:r>
              <a:rPr lang="en-US" altLang="zh-CN" sz="1800" kern="0" dirty="0">
                <a:solidFill>
                  <a:srgbClr val="222222"/>
                </a:solidFill>
                <a:effectLst/>
                <a:latin typeface="Arial" panose="020B0604020202020204" pitchFamily="34" charset="0"/>
                <a:ea typeface="宋体" panose="02010600030101010101" pitchFamily="2" charset="-122"/>
              </a:rPr>
              <a:t>5000</a:t>
            </a:r>
            <a:r>
              <a:rPr lang="zh-CN" altLang="zh-CN" sz="1800" kern="0" dirty="0">
                <a:solidFill>
                  <a:srgbClr val="222222"/>
                </a:solidFill>
                <a:effectLst/>
                <a:latin typeface="Arial" panose="020B0604020202020204" pitchFamily="34" charset="0"/>
                <a:ea typeface="宋体" panose="02010600030101010101" pitchFamily="2" charset="-122"/>
                <a:cs typeface="Arial" panose="020B0604020202020204" pitchFamily="34" charset="0"/>
              </a:rPr>
              <a:t>元。</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p:txBody>
          <a:bodyPr/>
          <a:lstStyle/>
          <a:p>
            <a:r>
              <a:rPr lang="en-US" altLang="zh-CN" dirty="0"/>
              <a:t>《</a:t>
            </a:r>
            <a:r>
              <a:rPr lang="zh-CN" altLang="en-US" dirty="0"/>
              <a:t>民法典</a:t>
            </a:r>
            <a:r>
              <a:rPr lang="en-US" altLang="zh-CN" dirty="0"/>
              <a:t>》</a:t>
            </a:r>
            <a:r>
              <a:rPr lang="zh-CN" altLang="en-US" dirty="0"/>
              <a:t>第一千零一十二条 自然人享有姓名权，有权依法决定、使用、变更或者许可他人使用自己的姓名，但是不得违背公序良俗。</a:t>
            </a:r>
            <a:endParaRPr lang="en-US" altLang="zh-CN" dirty="0"/>
          </a:p>
          <a:p>
            <a:r>
              <a:rPr lang="en-US" altLang="zh-CN" dirty="0"/>
              <a:t>《</a:t>
            </a:r>
            <a:r>
              <a:rPr lang="zh-CN" altLang="en-US" dirty="0"/>
              <a:t>民法典</a:t>
            </a:r>
            <a:r>
              <a:rPr lang="en-US" altLang="zh-CN" dirty="0"/>
              <a:t>》</a:t>
            </a:r>
            <a:r>
              <a:rPr lang="zh-CN" altLang="en-US" dirty="0"/>
              <a:t>第一千零一十四条 任何组织或者个人不得以干涉、盗用、假冒等方式侵害他人的姓名权或者名称权。</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8"/>
            <a:ext cx="10364451" cy="847974"/>
          </a:xfrm>
        </p:spPr>
        <p:txBody>
          <a:bodyPr>
            <a:normAutofit fontScale="90000"/>
          </a:bodyPr>
          <a:lstStyle/>
          <a:p>
            <a:r>
              <a:rPr lang="zh-CN" altLang="en-US" sz="3200" dirty="0"/>
              <a:t>合同案件残疾人权益保护案例</a:t>
            </a:r>
            <a:br>
              <a:rPr lang="en-US" altLang="zh-CN" sz="3200" dirty="0"/>
            </a:br>
            <a:endParaRPr lang="zh-CN" altLang="en-US" sz="3200" dirty="0"/>
          </a:p>
        </p:txBody>
      </p:sp>
      <p:sp>
        <p:nvSpPr>
          <p:cNvPr id="3" name="内容占位符 2"/>
          <p:cNvSpPr>
            <a:spLocks noGrp="1"/>
          </p:cNvSpPr>
          <p:nvPr>
            <p:ph sz="quarter" idx="13"/>
          </p:nvPr>
        </p:nvSpPr>
        <p:spPr>
          <a:xfrm>
            <a:off x="913774" y="1316966"/>
            <a:ext cx="10363826" cy="4474233"/>
          </a:xfrm>
        </p:spPr>
        <p:txBody>
          <a:bodyPr>
            <a:normAutofit/>
          </a:bodyPr>
          <a:lstStyle/>
          <a:p>
            <a:pPr indent="304800" algn="just"/>
            <a:r>
              <a:rPr lang="zh-CN" altLang="zh-CN" sz="1800" kern="0" spc="40" dirty="0">
                <a:solidFill>
                  <a:srgbClr val="000000"/>
                </a:solidFill>
                <a:effectLst/>
                <a:latin typeface="+mn-ea"/>
                <a:cs typeface="宋体" panose="02010600030101010101" pitchFamily="2" charset="-122"/>
              </a:rPr>
              <a:t>马某曾因车祸导致双下肢活动功能丧失截瘫</a:t>
            </a:r>
            <a:r>
              <a:rPr lang="zh-CN" altLang="en-US" sz="1800" kern="0" spc="40" dirty="0">
                <a:solidFill>
                  <a:srgbClr val="000000"/>
                </a:solidFill>
                <a:effectLst/>
                <a:latin typeface="+mn-ea"/>
                <a:cs typeface="宋体" panose="02010600030101010101" pitchFamily="2" charset="-122"/>
              </a:rPr>
              <a:t>二</a:t>
            </a:r>
            <a:r>
              <a:rPr lang="zh-CN" altLang="zh-CN" sz="1800" kern="0" spc="40" dirty="0">
                <a:solidFill>
                  <a:srgbClr val="000000"/>
                </a:solidFill>
                <a:effectLst/>
                <a:latin typeface="+mn-ea"/>
                <a:cs typeface="宋体" panose="02010600030101010101" pitchFamily="2" charset="-122"/>
              </a:rPr>
              <a:t>级伤残，日常行动需乘坐轮椅。</a:t>
            </a:r>
            <a:endParaRPr lang="zh-CN" altLang="zh-CN" sz="1800" kern="100" dirty="0">
              <a:effectLst/>
              <a:latin typeface="+mn-ea"/>
              <a:cs typeface="Times New Roman" panose="02020603050405020304" pitchFamily="18" charset="0"/>
            </a:endParaRPr>
          </a:p>
          <a:p>
            <a:pPr indent="304800" algn="just"/>
            <a:r>
              <a:rPr lang="en-US" altLang="zh-CN" sz="1800" kern="0" spc="135" dirty="0">
                <a:solidFill>
                  <a:srgbClr val="000000"/>
                </a:solidFill>
                <a:effectLst/>
                <a:latin typeface="+mn-ea"/>
                <a:cs typeface="宋体" panose="02010600030101010101" pitchFamily="2" charset="-122"/>
              </a:rPr>
              <a:t>2019</a:t>
            </a:r>
            <a:r>
              <a:rPr lang="zh-CN" altLang="zh-CN" sz="1800" kern="0" spc="135" dirty="0">
                <a:solidFill>
                  <a:srgbClr val="000000"/>
                </a:solidFill>
                <a:effectLst/>
                <a:latin typeface="+mn-ea"/>
                <a:cs typeface="宋体" panose="02010600030101010101" pitchFamily="2" charset="-122"/>
              </a:rPr>
              <a:t>年，已经年过花甲的马某独自坐轮椅乘坐高铁从天津前往邯郸。上车时，马某按照规定将自身情况告诉了列车长和乘务员，并表示下车时需要列车工作人员尽心尽责提供帮助，工作人员也多次询问马某下车地点，并承诺下车时予以护送，但当列车抵达邯郸时，并无工作人员到场。马某无奈在没有列车员帮助的情况下从列车车厢转移至站台，不料在过程中轮椅侧翻，马某从轮椅摔下，身体受伤。</a:t>
            </a:r>
            <a:endParaRPr lang="zh-CN" altLang="zh-CN" sz="1800" kern="100" dirty="0">
              <a:effectLst/>
              <a:latin typeface="+mn-ea"/>
              <a:cs typeface="Times New Roman" panose="02020603050405020304" pitchFamily="18" charset="0"/>
            </a:endParaRPr>
          </a:p>
          <a:p>
            <a:pPr indent="304800" algn="just"/>
            <a:r>
              <a:rPr lang="zh-CN" altLang="zh-CN" sz="1800" kern="0" spc="40" dirty="0">
                <a:solidFill>
                  <a:srgbClr val="000000"/>
                </a:solidFill>
                <a:effectLst/>
                <a:latin typeface="+mn-ea"/>
                <a:cs typeface="宋体" panose="02010600030101010101" pitchFamily="2" charset="-122"/>
              </a:rPr>
              <a:t>经鉴定，本次事故导致马某双下肢肌力</a:t>
            </a:r>
            <a:r>
              <a:rPr lang="en-US" altLang="zh-CN" sz="1800" kern="0" spc="40" dirty="0">
                <a:solidFill>
                  <a:srgbClr val="000000"/>
                </a:solidFill>
                <a:effectLst/>
                <a:latin typeface="+mn-ea"/>
                <a:cs typeface="宋体" panose="02010600030101010101" pitchFamily="2" charset="-122"/>
              </a:rPr>
              <a:t>2</a:t>
            </a:r>
            <a:r>
              <a:rPr lang="zh-CN" altLang="zh-CN" sz="1800" kern="0" spc="40" dirty="0">
                <a:solidFill>
                  <a:srgbClr val="000000"/>
                </a:solidFill>
                <a:effectLst/>
                <a:latin typeface="+mn-ea"/>
                <a:cs typeface="宋体" panose="02010600030101010101" pitchFamily="2" charset="-122"/>
              </a:rPr>
              <a:t>级以下，为二级伤残，呈截瘫状，两人搀扶下不能站立。然而在此之前，马某已经通过多方治疗和努力康复锻炼能够自己架双拐行走，下肢肌肉力量已恢复达肌力</a:t>
            </a:r>
            <a:r>
              <a:rPr lang="en-US" altLang="zh-CN" sz="1800" kern="0" spc="40" dirty="0">
                <a:solidFill>
                  <a:srgbClr val="000000"/>
                </a:solidFill>
                <a:effectLst/>
                <a:latin typeface="+mn-ea"/>
                <a:cs typeface="宋体" panose="02010600030101010101" pitchFamily="2" charset="-122"/>
              </a:rPr>
              <a:t>4</a:t>
            </a:r>
            <a:r>
              <a:rPr lang="zh-CN" altLang="zh-CN" sz="1800" kern="0" spc="40" dirty="0">
                <a:solidFill>
                  <a:srgbClr val="000000"/>
                </a:solidFill>
                <a:effectLst/>
                <a:latin typeface="+mn-ea"/>
                <a:cs typeface="宋体" panose="02010600030101010101" pitchFamily="2" charset="-122"/>
              </a:rPr>
              <a:t>级状态。鉴定意见表明，马某此次二级伤残与原有旧伤存在因果关系，两次事故对其本次残疾后果中的作用力大小为同等作用。</a:t>
            </a:r>
            <a:endParaRPr lang="zh-CN" altLang="zh-CN" sz="1800" kern="100" dirty="0">
              <a:effectLst/>
              <a:latin typeface="+mn-ea"/>
              <a:cs typeface="Times New Roman" panose="02020603050405020304" pitchFamily="18" charset="0"/>
            </a:endParaRPr>
          </a:p>
          <a:p>
            <a:pPr indent="304800" algn="just"/>
            <a:r>
              <a:rPr lang="zh-CN" altLang="zh-CN" sz="1800" kern="0" spc="40" dirty="0">
                <a:solidFill>
                  <a:srgbClr val="000000"/>
                </a:solidFill>
                <a:effectLst/>
                <a:latin typeface="+mn-ea"/>
                <a:cs typeface="宋体" panose="02010600030101010101" pitchFamily="2" charset="-122"/>
              </a:rPr>
              <a:t>马某为此支出了大量治疗费用，每个月</a:t>
            </a:r>
            <a:r>
              <a:rPr lang="en-US" altLang="zh-CN" sz="1800" kern="0" spc="40" dirty="0">
                <a:solidFill>
                  <a:srgbClr val="000000"/>
                </a:solidFill>
                <a:effectLst/>
                <a:latin typeface="+mn-ea"/>
                <a:cs typeface="宋体" panose="02010600030101010101" pitchFamily="2" charset="-122"/>
              </a:rPr>
              <a:t>6500</a:t>
            </a:r>
            <a:r>
              <a:rPr lang="zh-CN" altLang="zh-CN" sz="1800" kern="0" spc="40" dirty="0">
                <a:solidFill>
                  <a:srgbClr val="000000"/>
                </a:solidFill>
                <a:effectLst/>
                <a:latin typeface="+mn-ea"/>
                <a:cs typeface="宋体" panose="02010600030101010101" pitchFamily="2" charset="-122"/>
              </a:rPr>
              <a:t>元的工资也因无法上班而停发，当时家中还有一个未成年的女儿需要抚养，于是马某将铁路公司诉至法院。</a:t>
            </a:r>
            <a:endParaRPr lang="zh-CN" altLang="zh-CN" sz="1800" kern="100" dirty="0">
              <a:effectLst/>
              <a:latin typeface="+mn-ea"/>
              <a:cs typeface="Times New Roman" panose="02020603050405020304" pitchFamily="18" charset="0"/>
            </a:endParaRPr>
          </a:p>
          <a:p>
            <a:endParaRPr lang="zh-CN"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sz="quarter" idx="13"/>
          </p:nvPr>
        </p:nvSpPr>
        <p:spPr>
          <a:xfrm>
            <a:off x="913774" y="1040922"/>
            <a:ext cx="10363826" cy="4750278"/>
          </a:xfrm>
        </p:spPr>
        <p:txBody>
          <a:bodyPr>
            <a:normAutofit/>
          </a:bodyPr>
          <a:lstStyle/>
          <a:p>
            <a:r>
              <a:rPr lang="zh-CN" altLang="zh-CN" sz="2000" kern="0" spc="40" dirty="0">
                <a:solidFill>
                  <a:srgbClr val="000000"/>
                </a:solidFill>
                <a:effectLst/>
                <a:latin typeface="+mn-ea"/>
                <a:cs typeface="宋体" panose="02010600030101010101" pitchFamily="2" charset="-122"/>
              </a:rPr>
              <a:t>铁路公司表示，工作人员未直接巡视到现场，只算是工作中存在小小的纰漏，且马某轮椅侧翻既非工作人员造成，也非列车设施缺陷造成，因此仅愿意承担部分责任。</a:t>
            </a:r>
            <a:endParaRPr lang="en-US" altLang="zh-CN" sz="2000" kern="0" spc="40" dirty="0">
              <a:solidFill>
                <a:srgbClr val="000000"/>
              </a:solidFill>
              <a:effectLst/>
              <a:latin typeface="+mn-ea"/>
              <a:cs typeface="宋体" panose="02010600030101010101" pitchFamily="2" charset="-122"/>
            </a:endParaRPr>
          </a:p>
          <a:p>
            <a:pPr indent="304800"/>
            <a:r>
              <a:rPr lang="zh-CN" altLang="zh-CN" kern="0" spc="40" dirty="0">
                <a:solidFill>
                  <a:srgbClr val="000000"/>
                </a:solidFill>
                <a:latin typeface="+mn-ea"/>
              </a:rPr>
              <a:t>法院经审理认为，马某作为旅客，其通过购买高铁火车票的方式与铁路公司签订了铁路旅客运输服务合同，双方当事人均应当依据合同约定享有权利、承担义务。铁路公司作为承运人，负有将旅客安全送达目的地的义务，而对于在铁路旅客运送期间发生的旅客人身损害，铁路公司应当承担相应的违约责任。因马某此次伤残结果与之前车祸导致的原有伤存在因果关系，且二者对其残疾后果的作用力大小相等，所以铁路公司对本次事故造成的马某人身损害应承担</a:t>
            </a:r>
            <a:r>
              <a:rPr lang="en-US" altLang="zh-CN" kern="0" spc="40" dirty="0">
                <a:solidFill>
                  <a:srgbClr val="000000"/>
                </a:solidFill>
                <a:latin typeface="+mn-ea"/>
              </a:rPr>
              <a:t>50%</a:t>
            </a:r>
            <a:r>
              <a:rPr lang="zh-CN" altLang="zh-CN" kern="0" spc="40" dirty="0">
                <a:solidFill>
                  <a:srgbClr val="000000"/>
                </a:solidFill>
                <a:latin typeface="+mn-ea"/>
              </a:rPr>
              <a:t>的责任。</a:t>
            </a:r>
            <a:endParaRPr lang="zh-CN" altLang="zh-CN" kern="0" spc="40" dirty="0">
              <a:solidFill>
                <a:srgbClr val="000000"/>
              </a:solidFill>
              <a:latin typeface="+mn-ea"/>
            </a:endParaRPr>
          </a:p>
          <a:p>
            <a:pPr indent="304800" algn="just"/>
            <a:r>
              <a:rPr lang="zh-CN" altLang="zh-CN" kern="0" spc="40" dirty="0">
                <a:solidFill>
                  <a:srgbClr val="000000"/>
                </a:solidFill>
                <a:latin typeface="+mn-ea"/>
              </a:rPr>
              <a:t>最终，</a:t>
            </a:r>
            <a:r>
              <a:rPr lang="zh-CN" altLang="en-US" kern="0" spc="40" dirty="0">
                <a:solidFill>
                  <a:srgbClr val="000000"/>
                </a:solidFill>
                <a:latin typeface="+mn-ea"/>
              </a:rPr>
              <a:t>法院</a:t>
            </a:r>
            <a:r>
              <a:rPr lang="zh-CN" altLang="zh-CN" kern="0" spc="40" dirty="0">
                <a:solidFill>
                  <a:srgbClr val="000000"/>
                </a:solidFill>
                <a:latin typeface="+mn-ea"/>
              </a:rPr>
              <a:t>判决铁路公司赔偿马某医疗费、误工费、护理费、营养费、伤残赔偿金、被扶养人生活费</a:t>
            </a:r>
            <a:r>
              <a:rPr lang="zh-CN" altLang="zh-CN" sz="1800" kern="0" spc="40" dirty="0">
                <a:solidFill>
                  <a:srgbClr val="000000"/>
                </a:solidFill>
                <a:effectLst/>
                <a:latin typeface="+mn-ea"/>
                <a:cs typeface="宋体" panose="02010600030101010101" pitchFamily="2" charset="-122"/>
              </a:rPr>
              <a:t>、交通费、后续治疗及配置和更换辅助器具费等，共计</a:t>
            </a:r>
            <a:r>
              <a:rPr lang="en-US" altLang="zh-CN" sz="1800" kern="0" spc="40" dirty="0">
                <a:solidFill>
                  <a:srgbClr val="000000"/>
                </a:solidFill>
                <a:effectLst/>
                <a:latin typeface="+mn-ea"/>
                <a:cs typeface="宋体" panose="02010600030101010101" pitchFamily="2" charset="-122"/>
              </a:rPr>
              <a:t>682 791.34</a:t>
            </a:r>
            <a:r>
              <a:rPr lang="zh-CN" altLang="zh-CN" sz="1800" kern="0" spc="40" dirty="0">
                <a:solidFill>
                  <a:srgbClr val="000000"/>
                </a:solidFill>
                <a:effectLst/>
                <a:latin typeface="+mn-ea"/>
                <a:cs typeface="宋体" panose="02010600030101010101" pitchFamily="2" charset="-122"/>
              </a:rPr>
              <a:t>元。</a:t>
            </a:r>
            <a:endParaRPr lang="zh-CN" altLang="zh-CN" sz="1800" kern="100" dirty="0">
              <a:effectLst/>
              <a:latin typeface="+mn-ea"/>
              <a:cs typeface="Times New Roman" panose="02020603050405020304" pitchFamily="18" charset="0"/>
            </a:endParaRPr>
          </a:p>
          <a:p>
            <a:endParaRPr lang="zh-CN" altLang="zh-CN" sz="2000" kern="100" dirty="0">
              <a:effectLst/>
              <a:latin typeface="+mn-ea"/>
              <a:cs typeface="Times New Roman" panose="02020603050405020304" pitchFamily="18" charset="0"/>
            </a:endParaRPr>
          </a:p>
          <a:p>
            <a:endParaRPr lang="zh-CN"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13775" y="618517"/>
            <a:ext cx="10364451" cy="1124019"/>
          </a:xfrm>
        </p:spPr>
        <p:txBody>
          <a:bodyPr>
            <a:normAutofit/>
          </a:bodyPr>
          <a:lstStyle/>
          <a:p>
            <a:r>
              <a:rPr lang="zh-CN" altLang="en-US" sz="3200" dirty="0"/>
              <a:t>法条链接（现行）</a:t>
            </a:r>
            <a:endParaRPr lang="zh-CN" altLang="en-US" sz="3200" dirty="0"/>
          </a:p>
        </p:txBody>
      </p:sp>
      <p:sp>
        <p:nvSpPr>
          <p:cNvPr id="3" name="内容占位符 2"/>
          <p:cNvSpPr>
            <a:spLocks noGrp="1"/>
          </p:cNvSpPr>
          <p:nvPr>
            <p:ph sz="quarter" idx="13"/>
          </p:nvPr>
        </p:nvSpPr>
        <p:spPr>
          <a:xfrm>
            <a:off x="913774" y="1943820"/>
            <a:ext cx="10363826" cy="3847380"/>
          </a:xfrm>
        </p:spPr>
        <p:txBody>
          <a:bodyPr/>
          <a:lstStyle/>
          <a:p>
            <a:r>
              <a:rPr lang="en-US" altLang="zh-CN" dirty="0"/>
              <a:t>《</a:t>
            </a:r>
            <a:r>
              <a:rPr lang="zh-CN" altLang="en-US" dirty="0"/>
              <a:t>民法典</a:t>
            </a:r>
            <a:r>
              <a:rPr lang="en-US" altLang="zh-CN" dirty="0"/>
              <a:t>》</a:t>
            </a:r>
            <a:r>
              <a:rPr lang="zh-CN" altLang="en-US" dirty="0"/>
              <a:t>第八百一十一条 承运人应当在约定期限或者合理期限内将旅客、货物安全运输到约定地点。</a:t>
            </a:r>
            <a:endParaRPr lang="en-US" altLang="zh-CN" dirty="0"/>
          </a:p>
          <a:p>
            <a:r>
              <a:rPr lang="en-US" altLang="zh-CN" dirty="0"/>
              <a:t>《</a:t>
            </a:r>
            <a:r>
              <a:rPr lang="zh-CN" altLang="en-US" dirty="0"/>
              <a:t>民法典</a:t>
            </a:r>
            <a:r>
              <a:rPr lang="en-US" altLang="zh-CN" dirty="0"/>
              <a:t>》</a:t>
            </a:r>
            <a:r>
              <a:rPr lang="zh-CN" altLang="en-US" dirty="0"/>
              <a:t>第八百二十二条 承运人在运输过程中，应当尽力救助患有急病、分娩、遇险的旅客。</a:t>
            </a:r>
            <a:endParaRPr lang="en-US" altLang="zh-CN" dirty="0"/>
          </a:p>
          <a:p>
            <a:r>
              <a:rPr lang="en-US" altLang="zh-CN" dirty="0"/>
              <a:t>《</a:t>
            </a:r>
            <a:r>
              <a:rPr lang="zh-CN" altLang="en-US" dirty="0"/>
              <a:t>民法典</a:t>
            </a:r>
            <a:r>
              <a:rPr lang="en-US" altLang="zh-CN" dirty="0"/>
              <a:t>》</a:t>
            </a:r>
            <a:r>
              <a:rPr lang="zh-CN" altLang="en-US" dirty="0"/>
              <a:t>第八百二十三条 承运人应当对运输过程中旅客的伤亡承担赔偿责任；但是，伤亡是旅客自身健康原因造成的或者承运人证明伤亡是旅客故意、重大过失造成的除外。前款规定适用于按照规定免票、持优待票或者经承运人许可搭乘的无票旅客。</a:t>
            </a:r>
            <a:endParaRPr lang="zh-CN" altLang="en-US" dirty="0"/>
          </a:p>
        </p:txBody>
      </p:sp>
    </p:spTree>
  </p:cSld>
  <p:clrMapOvr>
    <a:masterClrMapping/>
  </p:clrMapOvr>
</p:sld>
</file>

<file path=ppt/theme/theme1.xml><?xml version="1.0" encoding="utf-8"?>
<a:theme xmlns:a="http://schemas.openxmlformats.org/drawingml/2006/main" name="水滴">
  <a:themeElements>
    <a:clrScheme name="水滴">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水滴">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水滴">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TM04033925[[fn=水滴]]</Template>
  <TotalTime>0</TotalTime>
  <Words>5140</Words>
  <Application>WPS 演示</Application>
  <PresentationFormat>宽屏</PresentationFormat>
  <Paragraphs>107</Paragraphs>
  <Slides>22</Slides>
  <Notes>1</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22</vt:i4>
      </vt:variant>
    </vt:vector>
  </HeadingPairs>
  <TitlesOfParts>
    <vt:vector size="34" baseType="lpstr">
      <vt:lpstr>Arial</vt:lpstr>
      <vt:lpstr>宋体</vt:lpstr>
      <vt:lpstr>Wingdings</vt:lpstr>
      <vt:lpstr>等线</vt:lpstr>
      <vt:lpstr>Times New Roman</vt:lpstr>
      <vt:lpstr>Tw Cen MT</vt:lpstr>
      <vt:lpstr>Segoe Print</vt:lpstr>
      <vt:lpstr>微软雅黑</vt:lpstr>
      <vt:lpstr>Arial Unicode MS</vt:lpstr>
      <vt:lpstr>Helvetica Neue</vt:lpstr>
      <vt:lpstr>华文行楷</vt:lpstr>
      <vt:lpstr>水滴</vt:lpstr>
      <vt:lpstr>以案说法——残疾人权益保护</vt:lpstr>
      <vt:lpstr>目录</vt:lpstr>
      <vt:lpstr>侵权责任案件残疾人权益保护案例1 </vt:lpstr>
      <vt:lpstr>法条链接（现行）</vt:lpstr>
      <vt:lpstr>侵权责任案件残疾人权益保护案例2 </vt:lpstr>
      <vt:lpstr>法条链接（现行）</vt:lpstr>
      <vt:lpstr>合同案件残疾人权益保护案例 </vt:lpstr>
      <vt:lpstr>PowerPoint 演示文稿</vt:lpstr>
      <vt:lpstr>法条链接（现行）</vt:lpstr>
      <vt:lpstr>劳动争议案件残疾人权益保护案例 </vt:lpstr>
      <vt:lpstr>PowerPoint 演示文稿</vt:lpstr>
      <vt:lpstr>法条链接（现行）</vt:lpstr>
      <vt:lpstr>婚姻家庭案件残疾人权益保护案例 </vt:lpstr>
      <vt:lpstr>PowerPoint 演示文稿</vt:lpstr>
      <vt:lpstr>法条链接（现行）</vt:lpstr>
      <vt:lpstr>继承案件残疾人权益保护案例 </vt:lpstr>
      <vt:lpstr>PowerPoint 演示文稿</vt:lpstr>
      <vt:lpstr>法条链接（现行）</vt:lpstr>
      <vt:lpstr>执行案件残疾人权益保护案例 </vt:lpstr>
      <vt:lpstr>PowerPoint 演示文稿</vt:lpstr>
      <vt:lpstr>法条链接（现行）</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以案说法——残疾人权益保护</dc:title>
  <dc:creator>chen wr</dc:creator>
  <cp:lastModifiedBy>Administrator</cp:lastModifiedBy>
  <cp:revision>4</cp:revision>
  <dcterms:created xsi:type="dcterms:W3CDTF">2023-04-13T06:52:00Z</dcterms:created>
  <dcterms:modified xsi:type="dcterms:W3CDTF">2023-07-07T03:14:32Z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2052-11.1.0.9021</vt:lpwstr>
  </property>
</Properties>
</file>