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3"/>
    <p:sldId id="282" r:id="rId4"/>
    <p:sldId id="259" r:id="rId5"/>
    <p:sldId id="286" r:id="rId6"/>
    <p:sldId id="295" r:id="rId7"/>
    <p:sldId id="261" r:id="rId8"/>
    <p:sldId id="302" r:id="rId9"/>
    <p:sldId id="296" r:id="rId10"/>
    <p:sldId id="297" r:id="rId11"/>
    <p:sldId id="298" r:id="rId12"/>
    <p:sldId id="301" r:id="rId13"/>
    <p:sldId id="299" r:id="rId14"/>
    <p:sldId id="300" r:id="rId15"/>
    <p:sldId id="287" r:id="rId16"/>
    <p:sldId id="304" r:id="rId17"/>
    <p:sldId id="303" r:id="rId18"/>
    <p:sldId id="288" r:id="rId19"/>
    <p:sldId id="305" r:id="rId20"/>
    <p:sldId id="266" r:id="rId21"/>
    <p:sldId id="306" r:id="rId22"/>
    <p:sldId id="307" r:id="rId23"/>
    <p:sldId id="308" r:id="rId24"/>
    <p:sldId id="289" r:id="rId25"/>
    <p:sldId id="290" r:id="rId26"/>
    <p:sldId id="309" r:id="rId27"/>
    <p:sldId id="310" r:id="rId28"/>
    <p:sldId id="293" r:id="rId29"/>
  </p:sldIdLst>
  <p:sldSz cx="12192000" cy="6858000"/>
  <p:notesSz cx="6858000" cy="9144000"/>
  <p:embeddedFontLst>
    <p:embeddedFont>
      <p:font typeface="汉仪润圆-65简" panose="0002060004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085"/>
    <a:srgbClr val="91BFDB"/>
    <a:srgbClr val="F4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72.xml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润圆-65简" panose="00020600040101010101" charset="-122"/>
              </a:rPr>
            </a:fld>
            <a:endParaRPr lang="zh-CN" altLang="en-US">
              <a:latin typeface="汉仪润圆-6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润圆-65简" panose="00020600040101010101" charset="-122"/>
              </a:rPr>
            </a:fld>
            <a:endParaRPr lang="zh-CN" altLang="en-US">
              <a:latin typeface="汉仪润圆-65简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润圆-65简" panose="00020600040101010101" charset="-122"/>
        <a:ea typeface="汉仪润圆-65简" panose="00020600040101010101" charset="-122"/>
        <a:cs typeface="汉仪润圆-65简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charset="-122"/>
        <a:ea typeface="汉仪润圆-65简" panose="00020600040101010101" charset="-122"/>
        <a:cs typeface="汉仪润圆-65简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charset="-122"/>
        <a:ea typeface="汉仪润圆-65简" panose="00020600040101010101" charset="-122"/>
        <a:cs typeface="汉仪润圆-65简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charset="-122"/>
        <a:ea typeface="汉仪润圆-65简" panose="00020600040101010101" charset="-122"/>
        <a:cs typeface="汉仪润圆-65简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润圆-65简" panose="00020600040101010101" charset="-122"/>
        <a:ea typeface="汉仪润圆-65简" panose="00020600040101010101" charset="-122"/>
        <a:cs typeface="汉仪润圆-65简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45"/>
            <a:ext cx="12192000" cy="686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45"/>
            <a:ext cx="12192000" cy="686752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92100" y="234950"/>
            <a:ext cx="11607165" cy="6388100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527935" y="1090295"/>
            <a:ext cx="8089265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疫情常态化管理下</a:t>
            </a:r>
            <a:endParaRPr lang="en-US" altLang="zh-CN" sz="4000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200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如何做好心理调适</a:t>
            </a:r>
            <a:endParaRPr lang="zh-CN" altLang="en-US" sz="7200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845403" y="906351"/>
            <a:ext cx="448540" cy="105805"/>
            <a:chOff x="10533138" y="858625"/>
            <a:chExt cx="853190" cy="201257"/>
          </a:xfrm>
        </p:grpSpPr>
        <p:sp>
          <p:nvSpPr>
            <p:cNvPr id="18" name="椭圆 17"/>
            <p:cNvSpPr/>
            <p:nvPr/>
          </p:nvSpPr>
          <p:spPr>
            <a:xfrm>
              <a:off x="10533138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859574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185071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1313976" y="5740083"/>
            <a:ext cx="404189" cy="404189"/>
          </a:xfrm>
          <a:prstGeom prst="ellipse">
            <a:avLst/>
          </a:prstGeom>
          <a:solidFill>
            <a:srgbClr val="6F9FB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420" y="57746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cs typeface="汉仪润圆-65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677" y="2006600"/>
            <a:ext cx="2403224" cy="35687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76500" y="1295350"/>
            <a:ext cx="9258300" cy="406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能量学说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物理学家已经证实，我们世界上的所有物体是由旋转的粒子组成的，这些粒子在能量的作用下有着不同的振动频率，粒子的振动使我们的世界表现为目前的样子，我们的人身也是如此。人类科学早已揭示出，宇宙间万物的本质是能量，一切都考能量的转变而运作，人类所有的问题都是能量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rPr>
              <a:t>情绪也是有能量的。</a:t>
            </a:r>
            <a:endParaRPr lang="zh-CN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0" y="577850"/>
            <a:ext cx="30607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1075691" y="2006600"/>
            <a:ext cx="2403224" cy="35687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98" y="335388"/>
            <a:ext cx="6658609" cy="61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34390" y="908050"/>
            <a:ext cx="32677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720977" y="1765302"/>
            <a:ext cx="2403224" cy="381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5290" y="692150"/>
            <a:ext cx="31915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94" y="1765301"/>
            <a:ext cx="7099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632077" y="1574802"/>
            <a:ext cx="2403224" cy="4102099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39900"/>
            <a:ext cx="6350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95290" y="692150"/>
            <a:ext cx="31915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13"/>
          <p:cNvSpPr txBox="1"/>
          <p:nvPr>
            <p:custDataLst>
              <p:tags r:id="rId1"/>
            </p:custDataLst>
          </p:nvPr>
        </p:nvSpPr>
        <p:spPr>
          <a:xfrm>
            <a:off x="1541063" y="1752600"/>
            <a:ext cx="1773636" cy="628647"/>
          </a:xfrm>
          <a:prstGeom prst="rect">
            <a:avLst/>
          </a:prstGeom>
          <a:noFill/>
        </p:spPr>
        <p:txBody>
          <a:bodyPr wrap="square" tIns="46800" bIns="46800" rtlCol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685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000" spc="22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情绪能量</a:t>
            </a:r>
            <a:endParaRPr lang="en-US" altLang="zh-CN" sz="3000" spc="22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2"/>
            </p:custDataLst>
          </p:nvPr>
        </p:nvCxnSpPr>
        <p:spPr>
          <a:xfrm>
            <a:off x="3606800" y="1963788"/>
            <a:ext cx="7067616" cy="0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3"/>
            </p:custDataLst>
          </p:nvPr>
        </p:nvCxnSpPr>
        <p:spPr>
          <a:xfrm>
            <a:off x="10674416" y="1963788"/>
            <a:ext cx="0" cy="3157289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4"/>
            </p:custDataLst>
          </p:nvPr>
        </p:nvCxnSpPr>
        <p:spPr>
          <a:xfrm flipH="1">
            <a:off x="1312464" y="5121077"/>
            <a:ext cx="9361952" cy="0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5"/>
            </p:custDataLst>
          </p:nvPr>
        </p:nvCxnSpPr>
        <p:spPr>
          <a:xfrm flipV="1">
            <a:off x="1312463" y="2082800"/>
            <a:ext cx="1" cy="3038278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506540" y="2660651"/>
            <a:ext cx="9142476" cy="1997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400" spc="8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      每当我们经历一次情绪波动就有一股聚集的能量，需要得到舒解。</a:t>
            </a:r>
            <a:r>
              <a:rPr lang="zh-CN" altLang="en-US" sz="2400" spc="8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如果善于处理情绪的能量，EQ将得到极大的改进，情绪会刺激中枢神经系统的电子化学反应相连的能量，如果情绪没有得到适当的处理，就会变成无法控制的能量，甚至导致生病。</a:t>
            </a:r>
            <a:endParaRPr lang="zh-CN" altLang="en-US" sz="2400" spc="8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zh-CN" altLang="en-US" sz="2400" spc="8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0884" y="2006600"/>
            <a:ext cx="2403224" cy="35687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4390" y="908050"/>
            <a:ext cx="32677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4" name="文本框 12"/>
          <p:cNvSpPr txBox="1"/>
          <p:nvPr/>
        </p:nvSpPr>
        <p:spPr>
          <a:xfrm flipH="1">
            <a:off x="4229098" y="2222500"/>
            <a:ext cx="6604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SzTx/>
              <a:buFontTx/>
            </a:pP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思伤脾</a:t>
            </a:r>
            <a:endParaRPr lang="en-US" altLang="zh-CN" sz="2800" dirty="0">
              <a:latin typeface="汉仪润圆-65简" panose="00020600040101010101" charset="-122"/>
              <a:ea typeface="汉仪润圆-65简" panose="00020600040101010101" charset="-122"/>
              <a:sym typeface="+mn-ea"/>
            </a:endParaRPr>
          </a:p>
          <a:p>
            <a:pPr lvl="0">
              <a:buClrTx/>
              <a:buSzTx/>
              <a:buFontTx/>
            </a:pPr>
            <a:endParaRPr lang="en-US" altLang="zh-CN" sz="2800" dirty="0">
              <a:latin typeface="汉仪润圆-65简" panose="00020600040101010101" charset="-122"/>
              <a:ea typeface="汉仪润圆-65简" panose="00020600040101010101" charset="-122"/>
              <a:sym typeface="+mn-ea"/>
            </a:endParaRPr>
          </a:p>
          <a:p>
            <a:pPr lvl="0">
              <a:buClrTx/>
              <a:buSzTx/>
              <a:buFontTx/>
            </a:pP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脾主运化，需要气血运行，而思虑过多则导致气结，伤脾胃。</a:t>
            </a:r>
            <a:endParaRPr lang="en-US" altLang="zh-CN" sz="2800" dirty="0">
              <a:latin typeface="汉仪润圆-65简" panose="00020600040101010101" charset="-122"/>
              <a:ea typeface="汉仪润圆-65简" panose="00020600040101010101" charset="-122"/>
              <a:sym typeface="+mn-ea"/>
            </a:endParaRPr>
          </a:p>
          <a:p>
            <a:pPr lvl="0" algn="dist">
              <a:buClrTx/>
              <a:buSzTx/>
              <a:buFontTx/>
            </a:pPr>
            <a:endParaRPr lang="en-US" altLang="zh-CN" sz="2800" dirty="0">
              <a:latin typeface="汉仪润圆-65简" panose="00020600040101010101" charset="-122"/>
              <a:ea typeface="汉仪润圆-65简" panose="00020600040101010101" charset="-122"/>
              <a:sym typeface="+mn-ea"/>
            </a:endParaRPr>
          </a:p>
          <a:p>
            <a:pPr lvl="0" algn="dist">
              <a:buClrTx/>
              <a:buSzTx/>
              <a:buFontTx/>
            </a:pP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压力源</a:t>
            </a:r>
            <a:r>
              <a:rPr lang="en-US" altLang="zh-CN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—</a:t>
            </a: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焦虑</a:t>
            </a:r>
            <a:r>
              <a:rPr lang="en-US" altLang="zh-CN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—</a:t>
            </a: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战或逃</a:t>
            </a:r>
            <a:r>
              <a:rPr lang="en-US" altLang="zh-CN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—</a:t>
            </a: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激素分泌</a:t>
            </a:r>
            <a:r>
              <a:rPr lang="en-US" altLang="zh-CN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—</a:t>
            </a:r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sym typeface="+mn-ea"/>
              </a:rPr>
              <a:t>能量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677" y="2006600"/>
            <a:ext cx="2403224" cy="35687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76500" y="1295350"/>
            <a:ext cx="9258300" cy="373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踢猫效应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情绪能量由高层次流向低层次。                                      破坏亲子关系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爱的账户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爱的账户余额不足，预示着关系的破裂。                        破坏夫妻关系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远离负能量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负能量对人是一种消耗。                                                破坏朋友关系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0800" y="577850"/>
            <a:ext cx="38735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情绪对人际关系的影响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1275" y="2857500"/>
            <a:ext cx="702945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24425" y="990600"/>
            <a:ext cx="2343150" cy="2343150"/>
          </a:xfrm>
          <a:prstGeom prst="ellipse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7300" y="1398905"/>
            <a:ext cx="2057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u="sng" dirty="0">
                <a:solidFill>
                  <a:srgbClr val="F47880"/>
                </a:solidFill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03</a:t>
            </a:r>
            <a:endParaRPr lang="en-US" altLang="zh-CN" sz="8000" b="1" u="sng" dirty="0">
              <a:solidFill>
                <a:srgbClr val="F47880"/>
              </a:solidFill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64790" y="3346450"/>
            <a:ext cx="6661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如何做好心理调适</a:t>
            </a:r>
            <a:endParaRPr lang="zh-CN" altLang="en-US" sz="6000" b="1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051588" y="4303249"/>
            <a:ext cx="60198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3038" y="3219449"/>
            <a:ext cx="5791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768600" y="1905000"/>
            <a:ext cx="6223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1534" y="1248410"/>
            <a:ext cx="2831465" cy="506095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 fontScale="925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疫情之下的心理问题</a:t>
            </a:r>
            <a:endParaRPr lang="zh-CN" altLang="en-US" sz="24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65500" y="2514599"/>
            <a:ext cx="5168900" cy="2162811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</a:t>
            </a:r>
            <a:r>
              <a:rPr lang="zh-CN" altLang="en-US" sz="20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来源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</a:t>
            </a:r>
            <a:r>
              <a:rPr lang="zh-CN" altLang="en-US" sz="20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释放</a:t>
            </a:r>
            <a:endParaRPr lang="en-US" altLang="zh-CN" sz="2000" b="1" spc="16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认知← ←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情绪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→ →行为</a:t>
            </a:r>
            <a:endParaRPr lang="en-US" altLang="zh-CN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    </a:t>
            </a:r>
            <a:r>
              <a:rPr lang="zh-CN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↓</a:t>
            </a:r>
            <a:endParaRPr lang="en-US" altLang="zh-CN" sz="3200" b="1" spc="16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   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生理</a:t>
            </a:r>
            <a:endParaRPr lang="zh-CN" altLang="en-US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877935" y="4880611"/>
            <a:ext cx="1421765" cy="47879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环 境</a:t>
            </a:r>
            <a:endParaRPr lang="zh-CN" altLang="en-US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988820" y="2386965"/>
            <a:ext cx="246253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感觉通道的满足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47645" y="3958103"/>
            <a:ext cx="259766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来自中医九气的思考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28900" y="5166995"/>
            <a:ext cx="2597661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生物反馈，冥想打坐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01965" y="2257425"/>
            <a:ext cx="2578735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吃喝拉撒  衣食住行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72451" y="3834765"/>
            <a:ext cx="268605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睡眠充足，营养均衡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92340" y="5141595"/>
            <a:ext cx="169926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各种运动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89500" y="2411095"/>
            <a:ext cx="2755900" cy="2755900"/>
          </a:xfrm>
          <a:prstGeom prst="ellipse">
            <a:avLst/>
          </a:prstGeom>
          <a:solidFill>
            <a:srgbClr val="91BFDB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4345305" y="2174240"/>
            <a:ext cx="3543300" cy="3543300"/>
          </a:xfrm>
          <a:prstGeom prst="arc">
            <a:avLst/>
          </a:prstGeom>
          <a:ln>
            <a:solidFill>
              <a:srgbClr val="91BFD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6200000" flipH="1">
            <a:off x="4650105" y="1851660"/>
            <a:ext cx="3543300" cy="3543300"/>
          </a:xfrm>
          <a:prstGeom prst="arc">
            <a:avLst/>
          </a:prstGeom>
          <a:ln>
            <a:solidFill>
              <a:srgbClr val="91BFD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7350" y="3179445"/>
            <a:ext cx="1659890" cy="5034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/>
              <a:t>生理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如何做好心理调适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91260" y="762318"/>
            <a:ext cx="9809480" cy="5333365"/>
          </a:xfrm>
          <a:prstGeom prst="roundRect">
            <a:avLst>
              <a:gd name="adj" fmla="val 6120"/>
            </a:avLst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9700" y="2711450"/>
            <a:ext cx="4318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疫情之下的心理问题</a:t>
            </a:r>
            <a:endParaRPr lang="zh-CN" altLang="en-US" sz="32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3499" y="3511550"/>
            <a:ext cx="388683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可能会造成的影响</a:t>
            </a:r>
            <a:endParaRPr lang="zh-CN" altLang="en-US" sz="32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0" y="4337050"/>
            <a:ext cx="37465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如何做好心理调适</a:t>
            </a:r>
            <a:endParaRPr lang="zh-CN" altLang="en-US" sz="32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24710" y="2704465"/>
            <a:ext cx="590550" cy="590550"/>
          </a:xfrm>
          <a:prstGeom prst="ellipse">
            <a:avLst/>
          </a:prstGeom>
          <a:solidFill>
            <a:srgbClr val="60B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1</a:t>
            </a:r>
            <a:endParaRPr lang="en-US" altLang="zh-CN" sz="240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82950" y="3511550"/>
            <a:ext cx="590550" cy="590550"/>
          </a:xfrm>
          <a:prstGeom prst="ellipse">
            <a:avLst/>
          </a:prstGeom>
          <a:solidFill>
            <a:srgbClr val="F47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2</a:t>
            </a:r>
            <a:endParaRPr lang="en-US" altLang="zh-CN" sz="240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64050" y="4330065"/>
            <a:ext cx="590550" cy="590550"/>
          </a:xfrm>
          <a:prstGeom prst="ellipse">
            <a:avLst/>
          </a:prstGeom>
          <a:solidFill>
            <a:srgbClr val="60B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3</a:t>
            </a:r>
            <a:endParaRPr lang="en-US" altLang="zh-CN" sz="24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97150" y="1256030"/>
            <a:ext cx="6997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目录</a:t>
            </a:r>
            <a:endParaRPr lang="zh-CN" altLang="en-US" sz="7200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988820" y="2450465"/>
            <a:ext cx="246253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停止无效的行为模式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6485" y="4021603"/>
            <a:ext cx="2258819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换一种表达方式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64031" y="5230495"/>
            <a:ext cx="2258819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延迟行动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01965" y="2320925"/>
            <a:ext cx="2313305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多种工具释放情绪：书写、沙盘、倾诉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72451" y="3898265"/>
            <a:ext cx="224282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的改变开始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92340" y="5205095"/>
            <a:ext cx="241046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态度转变三个步骤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89500" y="2474595"/>
            <a:ext cx="2755900" cy="2755900"/>
          </a:xfrm>
          <a:prstGeom prst="ellipse">
            <a:avLst/>
          </a:prstGeom>
          <a:solidFill>
            <a:srgbClr val="91BFDB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4345305" y="2237740"/>
            <a:ext cx="3543300" cy="3543300"/>
          </a:xfrm>
          <a:prstGeom prst="arc">
            <a:avLst/>
          </a:prstGeom>
          <a:ln>
            <a:solidFill>
              <a:srgbClr val="91BFD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6200000" flipH="1">
            <a:off x="4650105" y="1915160"/>
            <a:ext cx="3543300" cy="3543300"/>
          </a:xfrm>
          <a:prstGeom prst="arc">
            <a:avLst/>
          </a:prstGeom>
          <a:ln>
            <a:solidFill>
              <a:srgbClr val="91BFD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7350" y="3242945"/>
            <a:ext cx="1659890" cy="5034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/>
              <a:t>行为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如何做好心理调适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87220" y="2259965"/>
            <a:ext cx="246253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合理情绪疗法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4885" y="3831103"/>
            <a:ext cx="2258819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积极思维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46500" y="5039995"/>
            <a:ext cx="117475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合理归因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00365" y="2130425"/>
            <a:ext cx="2143125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通过沟通确认信息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70851" y="3707765"/>
            <a:ext cx="224282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心理灵活度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90740" y="5014595"/>
            <a:ext cx="224282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黄金规则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787900" y="2284095"/>
            <a:ext cx="2755900" cy="2755900"/>
          </a:xfrm>
          <a:prstGeom prst="ellipse">
            <a:avLst/>
          </a:prstGeom>
          <a:solidFill>
            <a:srgbClr val="91BFDB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4243705" y="2047240"/>
            <a:ext cx="3543300" cy="3543300"/>
          </a:xfrm>
          <a:prstGeom prst="arc">
            <a:avLst/>
          </a:prstGeom>
          <a:ln>
            <a:solidFill>
              <a:srgbClr val="91BFD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6200000" flipH="1">
            <a:off x="4548505" y="1724660"/>
            <a:ext cx="3543300" cy="3543300"/>
          </a:xfrm>
          <a:prstGeom prst="arc">
            <a:avLst/>
          </a:prstGeom>
          <a:ln>
            <a:solidFill>
              <a:srgbClr val="91BFD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65750" y="3052445"/>
            <a:ext cx="1659890" cy="5034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/>
              <a:t>认知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如何做好心理调适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988820" y="2450465"/>
            <a:ext cx="246253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寻求社会支持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6485" y="4021603"/>
            <a:ext cx="2258819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远离负能量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64031" y="5230495"/>
            <a:ext cx="2306444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团体治疗：融入集体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01965" y="2320925"/>
            <a:ext cx="2313305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斯坦福监狱实验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72450" y="3898265"/>
            <a:ext cx="3257549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社会资源的意义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心理安全感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92340" y="5205095"/>
            <a:ext cx="285496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打扫房间就是收拾心情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89500" y="2474595"/>
            <a:ext cx="2755900" cy="2755900"/>
          </a:xfrm>
          <a:prstGeom prst="ellipse">
            <a:avLst/>
          </a:prstGeom>
          <a:solidFill>
            <a:srgbClr val="91BFDB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4345305" y="2237740"/>
            <a:ext cx="3543300" cy="3543300"/>
          </a:xfrm>
          <a:prstGeom prst="arc">
            <a:avLst/>
          </a:prstGeom>
          <a:ln>
            <a:solidFill>
              <a:srgbClr val="91BFD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6200000" flipH="1">
            <a:off x="4650105" y="1915160"/>
            <a:ext cx="3543300" cy="3543300"/>
          </a:xfrm>
          <a:prstGeom prst="arc">
            <a:avLst/>
          </a:prstGeom>
          <a:ln>
            <a:solidFill>
              <a:srgbClr val="91BFD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7350" y="3242945"/>
            <a:ext cx="1659890" cy="5034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/>
              <a:t>环境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如何做好心理调适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1275" y="2857500"/>
            <a:ext cx="702945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24425" y="990600"/>
            <a:ext cx="2343150" cy="2343150"/>
          </a:xfrm>
          <a:prstGeom prst="ellipse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7300" y="1398905"/>
            <a:ext cx="2057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u="sng" dirty="0">
                <a:solidFill>
                  <a:srgbClr val="F47880"/>
                </a:solidFill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04</a:t>
            </a:r>
            <a:endParaRPr lang="en-US" altLang="zh-CN" sz="8000" b="1" u="sng" dirty="0">
              <a:solidFill>
                <a:srgbClr val="F47880"/>
              </a:solidFill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64790" y="3346450"/>
            <a:ext cx="6661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课程小结</a:t>
            </a:r>
            <a:endParaRPr lang="zh-CN" altLang="en-US" sz="6000" b="1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051588" y="4303249"/>
            <a:ext cx="60198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3038" y="3219449"/>
            <a:ext cx="5791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文本框 16"/>
          <p:cNvSpPr txBox="1"/>
          <p:nvPr>
            <p:custDataLst>
              <p:tags r:id="rId1"/>
            </p:custDataLst>
          </p:nvPr>
        </p:nvSpPr>
        <p:spPr>
          <a:xfrm>
            <a:off x="6455410" y="1910715"/>
            <a:ext cx="4203065" cy="693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>
            <a:lvl1pPr>
              <a:lnSpc>
                <a:spcPct val="130000"/>
              </a:lnSpc>
              <a:defRPr sz="1200" spc="128">
                <a:solidFill>
                  <a:srgbClr val="262626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以心理健康为中心。</a:t>
            </a:r>
            <a:endParaRPr lang="zh-CN" altLang="en-US" sz="1800" spc="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117" name="01"/>
          <p:cNvSpPr txBox="1"/>
          <p:nvPr>
            <p:custDataLst>
              <p:tags r:id="rId2"/>
            </p:custDataLst>
          </p:nvPr>
        </p:nvSpPr>
        <p:spPr>
          <a:xfrm>
            <a:off x="5633565" y="2007319"/>
            <a:ext cx="606567" cy="500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>
              <a:defRPr b="1">
                <a:solidFill>
                  <a:srgbClr val="59C78A"/>
                </a:solidFill>
              </a:defRPr>
            </a:lvl1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01</a:t>
            </a:r>
            <a:endParaRPr sz="2000" spc="12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" name="圆角矩形 16"/>
          <p:cNvSpPr/>
          <p:nvPr>
            <p:custDataLst>
              <p:tags r:id="rId3"/>
            </p:custDataLst>
          </p:nvPr>
        </p:nvSpPr>
        <p:spPr>
          <a:xfrm>
            <a:off x="2179688" y="2855582"/>
            <a:ext cx="1891637" cy="787861"/>
          </a:xfrm>
          <a:prstGeom prst="roundRect">
            <a:avLst/>
          </a:prstGeom>
          <a:solidFill>
            <a:srgbClr val="60B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17"/>
          <p:cNvSpPr/>
          <p:nvPr>
            <p:custDataLst>
              <p:tags r:id="rId4"/>
            </p:custDataLst>
          </p:nvPr>
        </p:nvSpPr>
        <p:spPr>
          <a:xfrm>
            <a:off x="1871478" y="3849558"/>
            <a:ext cx="2508057" cy="787861"/>
          </a:xfrm>
          <a:prstGeom prst="roundRect">
            <a:avLst/>
          </a:prstGeom>
          <a:solidFill>
            <a:srgbClr val="F47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1561984" y="4841608"/>
            <a:ext cx="3127045" cy="787861"/>
          </a:xfrm>
          <a:prstGeom prst="round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>
            <p:custDataLst>
              <p:tags r:id="rId6"/>
            </p:custDataLst>
          </p:nvPr>
        </p:nvSpPr>
        <p:spPr>
          <a:xfrm>
            <a:off x="2450656" y="1863531"/>
            <a:ext cx="1349702" cy="787861"/>
          </a:xfrm>
          <a:prstGeom prst="round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45" name="01"/>
          <p:cNvSpPr txBox="1"/>
          <p:nvPr>
            <p:custDataLst>
              <p:tags r:id="rId7"/>
            </p:custDataLst>
          </p:nvPr>
        </p:nvSpPr>
        <p:spPr>
          <a:xfrm>
            <a:off x="2540000" y="1998777"/>
            <a:ext cx="1196858" cy="568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70000" lnSpcReduction="20000"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1</a:t>
            </a:r>
            <a:r>
              <a:rPr lang="zh-CN" alt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个中心</a:t>
            </a:r>
            <a:endParaRPr sz="2600" spc="1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4" name="01"/>
          <p:cNvSpPr txBox="1"/>
          <p:nvPr>
            <p:custDataLst>
              <p:tags r:id="rId8"/>
            </p:custDataLst>
          </p:nvPr>
        </p:nvSpPr>
        <p:spPr>
          <a:xfrm>
            <a:off x="2438400" y="2990827"/>
            <a:ext cx="1396999" cy="568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70000" lnSpcReduction="20000"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2</a:t>
            </a:r>
            <a:r>
              <a:rPr lang="zh-CN" alt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个基本点</a:t>
            </a:r>
            <a:endParaRPr lang="en-US" sz="2600" spc="1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01"/>
          <p:cNvSpPr txBox="1"/>
          <p:nvPr>
            <p:custDataLst>
              <p:tags r:id="rId9"/>
            </p:custDataLst>
          </p:nvPr>
        </p:nvSpPr>
        <p:spPr>
          <a:xfrm>
            <a:off x="2324100" y="3959403"/>
            <a:ext cx="1476258" cy="568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92500"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3</a:t>
            </a:r>
            <a:r>
              <a:rPr lang="zh-CN" alt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个方向</a:t>
            </a:r>
            <a:endParaRPr lang="en-US" sz="2600" spc="1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1" name="01"/>
          <p:cNvSpPr txBox="1"/>
          <p:nvPr>
            <p:custDataLst>
              <p:tags r:id="rId10"/>
            </p:custDataLst>
          </p:nvPr>
        </p:nvSpPr>
        <p:spPr>
          <a:xfrm>
            <a:off x="2179688" y="4951454"/>
            <a:ext cx="1770012" cy="5681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4</a:t>
            </a:r>
            <a:r>
              <a:rPr lang="zh-CN" altLang="en-US" sz="26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个能力</a:t>
            </a:r>
            <a:endParaRPr lang="en-US" sz="2600" spc="1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0" name="文本框 16"/>
          <p:cNvSpPr txBox="1"/>
          <p:nvPr>
            <p:custDataLst>
              <p:tags r:id="rId11"/>
            </p:custDataLst>
          </p:nvPr>
        </p:nvSpPr>
        <p:spPr>
          <a:xfrm>
            <a:off x="6455410" y="2903220"/>
            <a:ext cx="4102735" cy="693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>
            <a:lvl1pPr>
              <a:lnSpc>
                <a:spcPct val="130000"/>
              </a:lnSpc>
              <a:defRPr sz="1200" spc="128">
                <a:solidFill>
                  <a:srgbClr val="262626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lvl1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不钻牛角尖，糊涂一点，灵活一点。</a:t>
            </a:r>
            <a:endParaRPr lang="zh-CN" altLang="en-US" sz="1800" spc="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31" name="文本框 16"/>
          <p:cNvSpPr txBox="1"/>
          <p:nvPr>
            <p:custDataLst>
              <p:tags r:id="rId12"/>
            </p:custDataLst>
          </p:nvPr>
        </p:nvSpPr>
        <p:spPr>
          <a:xfrm>
            <a:off x="6455410" y="3896995"/>
            <a:ext cx="4504690" cy="693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>
            <a:lvl1pPr>
              <a:lnSpc>
                <a:spcPct val="130000"/>
              </a:lnSpc>
              <a:defRPr sz="1200" spc="128">
                <a:solidFill>
                  <a:srgbClr val="262626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lvl1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通过生理、心理、环境</a:t>
            </a:r>
            <a:r>
              <a:rPr lang="en-US" altLang="zh-CN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3</a:t>
            </a:r>
            <a:r>
              <a:rPr lang="zh-CN" altLang="en-US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个层面改善情绪。</a:t>
            </a:r>
            <a:endParaRPr lang="zh-CN" altLang="en-US" sz="1800" spc="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32" name="文本框 16"/>
          <p:cNvSpPr txBox="1"/>
          <p:nvPr>
            <p:custDataLst>
              <p:tags r:id="rId13"/>
            </p:custDataLst>
          </p:nvPr>
        </p:nvSpPr>
        <p:spPr>
          <a:xfrm>
            <a:off x="6455410" y="4888865"/>
            <a:ext cx="5253990" cy="693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>
            <a:lvl1pPr>
              <a:lnSpc>
                <a:spcPct val="130000"/>
              </a:lnSpc>
              <a:defRPr sz="1200" spc="128">
                <a:solidFill>
                  <a:srgbClr val="262626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lvl1pPr>
          </a:lstStyle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18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提升自己情绪自觉力、理解力、运用力和摆脱力。</a:t>
            </a:r>
            <a:endParaRPr lang="zh-CN" altLang="en-US" sz="1800" spc="8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36" name="01"/>
          <p:cNvSpPr txBox="1"/>
          <p:nvPr>
            <p:custDataLst>
              <p:tags r:id="rId14"/>
            </p:custDataLst>
          </p:nvPr>
        </p:nvSpPr>
        <p:spPr>
          <a:xfrm>
            <a:off x="5633565" y="2999369"/>
            <a:ext cx="606567" cy="500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>
              <a:defRPr b="1">
                <a:solidFill>
                  <a:srgbClr val="59C78A"/>
                </a:solidFill>
              </a:defRPr>
            </a:lvl1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sz="2000" spc="12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</a:t>
            </a:r>
            <a:r>
              <a:rPr lang="en-US" sz="2000" spc="12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2</a:t>
            </a:r>
            <a:endParaRPr lang="en-US" sz="2000" spc="12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7" name="01"/>
          <p:cNvSpPr txBox="1"/>
          <p:nvPr>
            <p:custDataLst>
              <p:tags r:id="rId15"/>
            </p:custDataLst>
          </p:nvPr>
        </p:nvSpPr>
        <p:spPr>
          <a:xfrm>
            <a:off x="5633565" y="3993346"/>
            <a:ext cx="606567" cy="500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>
              <a:defRPr b="1">
                <a:solidFill>
                  <a:srgbClr val="59C78A"/>
                </a:solidFill>
              </a:defRPr>
            </a:lvl1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</a:t>
            </a: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3</a:t>
            </a:r>
            <a:endParaRPr lang="en-US" sz="2000" spc="12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8" name="01"/>
          <p:cNvSpPr txBox="1"/>
          <p:nvPr>
            <p:custDataLst>
              <p:tags r:id="rId16"/>
            </p:custDataLst>
          </p:nvPr>
        </p:nvSpPr>
        <p:spPr>
          <a:xfrm>
            <a:off x="5633565" y="4985396"/>
            <a:ext cx="606567" cy="500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lvl1pPr>
              <a:defRPr b="1">
                <a:solidFill>
                  <a:srgbClr val="59C78A"/>
                </a:solidFill>
              </a:defRPr>
            </a:lvl1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</a:t>
            </a: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4</a:t>
            </a:r>
            <a:endParaRPr lang="en-US" sz="2000" spc="120" dirty="0">
              <a:solidFill>
                <a:schemeClr val="tx1">
                  <a:lumMod val="85000"/>
                  <a:lumOff val="15000"/>
                </a:schemeClr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课程小结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835277" y="1574802"/>
            <a:ext cx="2403224" cy="41020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4390" y="831850"/>
            <a:ext cx="31915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课程小结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9" y="456213"/>
            <a:ext cx="7355347" cy="594557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13"/>
          <p:cNvSpPr txBox="1"/>
          <p:nvPr>
            <p:custDataLst>
              <p:tags r:id="rId1"/>
            </p:custDataLst>
          </p:nvPr>
        </p:nvSpPr>
        <p:spPr>
          <a:xfrm>
            <a:off x="1541063" y="1752600"/>
            <a:ext cx="1773636" cy="628647"/>
          </a:xfrm>
          <a:prstGeom prst="rect">
            <a:avLst/>
          </a:prstGeom>
          <a:noFill/>
        </p:spPr>
        <p:txBody>
          <a:bodyPr wrap="square" tIns="46800" bIns="46800" rtlCol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685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000" spc="22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送给大家</a:t>
            </a:r>
            <a:endParaRPr lang="en-US" altLang="zh-CN" sz="3000" spc="22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2"/>
            </p:custDataLst>
          </p:nvPr>
        </p:nvCxnSpPr>
        <p:spPr>
          <a:xfrm>
            <a:off x="3606800" y="1963788"/>
            <a:ext cx="7067616" cy="0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3"/>
            </p:custDataLst>
          </p:nvPr>
        </p:nvCxnSpPr>
        <p:spPr>
          <a:xfrm>
            <a:off x="10674416" y="1963788"/>
            <a:ext cx="0" cy="3157289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4"/>
            </p:custDataLst>
          </p:nvPr>
        </p:nvCxnSpPr>
        <p:spPr>
          <a:xfrm flipH="1">
            <a:off x="1312464" y="5121077"/>
            <a:ext cx="9361952" cy="0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5"/>
            </p:custDataLst>
          </p:nvPr>
        </p:nvCxnSpPr>
        <p:spPr>
          <a:xfrm flipV="1">
            <a:off x="1312463" y="2082800"/>
            <a:ext cx="1" cy="3038278"/>
          </a:xfrm>
          <a:prstGeom prst="line">
            <a:avLst/>
          </a:prstGeom>
          <a:ln w="12700">
            <a:solidFill>
              <a:schemeClr val="accent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506540" y="2660650"/>
            <a:ext cx="9142476" cy="223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400" spc="8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      改变心态比改变事情容易。</a:t>
            </a:r>
            <a:endParaRPr lang="en-US" altLang="zh-CN" sz="2400" spc="8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400" spc="8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      改变自己比改变别人容易。</a:t>
            </a:r>
            <a:endParaRPr lang="en-US" altLang="zh-CN" sz="2400" spc="8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400" spc="8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      你本就有强大的内在力量。</a:t>
            </a:r>
            <a:endParaRPr lang="en-US" altLang="zh-CN" sz="2400" spc="8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400" spc="8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                                               ------</a:t>
            </a:r>
            <a:r>
              <a:rPr lang="zh-CN" altLang="en-US" sz="2400" spc="8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做自己情绪的主人</a:t>
            </a:r>
            <a:endParaRPr lang="en-US" altLang="zh-CN" sz="2400" spc="8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6090" y="654050"/>
            <a:ext cx="3639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课程小结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799080" y="1851025"/>
            <a:ext cx="659384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感谢大家</a:t>
            </a:r>
            <a:endParaRPr lang="zh-CN" altLang="en-US" sz="11500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845403" y="906351"/>
            <a:ext cx="448540" cy="105805"/>
            <a:chOff x="10533138" y="858625"/>
            <a:chExt cx="853190" cy="201257"/>
          </a:xfrm>
        </p:grpSpPr>
        <p:sp>
          <p:nvSpPr>
            <p:cNvPr id="18" name="椭圆 17"/>
            <p:cNvSpPr/>
            <p:nvPr/>
          </p:nvSpPr>
          <p:spPr>
            <a:xfrm>
              <a:off x="10533138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859574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185071" y="858625"/>
              <a:ext cx="201257" cy="2012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1313976" y="5740083"/>
            <a:ext cx="404189" cy="404189"/>
          </a:xfrm>
          <a:prstGeom prst="ellipse">
            <a:avLst/>
          </a:prstGeom>
          <a:solidFill>
            <a:srgbClr val="6F9FB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420" y="57746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cs typeface="汉仪润圆-65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1275" y="2857500"/>
            <a:ext cx="702945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24425" y="990600"/>
            <a:ext cx="2343150" cy="2343150"/>
          </a:xfrm>
          <a:prstGeom prst="ellipse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7300" y="1398905"/>
            <a:ext cx="2057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u="sng" dirty="0">
                <a:solidFill>
                  <a:srgbClr val="F47880"/>
                </a:solidFill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01</a:t>
            </a:r>
            <a:endParaRPr lang="en-US" altLang="zh-CN" sz="8000" b="1" u="sng" dirty="0">
              <a:solidFill>
                <a:srgbClr val="F47880"/>
              </a:solidFill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59990" y="3282950"/>
            <a:ext cx="725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疫情之下的心理问题</a:t>
            </a:r>
            <a:endParaRPr lang="zh-CN" altLang="en-US" sz="5400" b="1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051588" y="4303249"/>
            <a:ext cx="60198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3038" y="3219449"/>
            <a:ext cx="5791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1534" y="1642110"/>
            <a:ext cx="2831465" cy="506095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疫情带来的问题</a:t>
            </a:r>
            <a:endParaRPr lang="zh-CN" altLang="en-US" sz="24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7" name="任意多边形 4"/>
          <p:cNvSpPr/>
          <p:nvPr>
            <p:custDataLst>
              <p:tags r:id="rId2"/>
            </p:custDataLst>
          </p:nvPr>
        </p:nvSpPr>
        <p:spPr>
          <a:xfrm rot="19800000">
            <a:off x="1499323" y="2339367"/>
            <a:ext cx="1027894" cy="631419"/>
          </a:xfrm>
          <a:custGeom>
            <a:avLst/>
            <a:gdLst>
              <a:gd name="connsiteX0" fmla="*/ 444500 w 889000"/>
              <a:gd name="connsiteY0" fmla="*/ 0 h 546100"/>
              <a:gd name="connsiteX1" fmla="*/ 889000 w 889000"/>
              <a:gd name="connsiteY1" fmla="*/ 444500 h 546100"/>
              <a:gd name="connsiteX2" fmla="*/ 879969 w 889000"/>
              <a:gd name="connsiteY2" fmla="*/ 534082 h 546100"/>
              <a:gd name="connsiteX3" fmla="*/ 876239 w 889000"/>
              <a:gd name="connsiteY3" fmla="*/ 546100 h 546100"/>
              <a:gd name="connsiteX4" fmla="*/ 12761 w 889000"/>
              <a:gd name="connsiteY4" fmla="*/ 546100 h 546100"/>
              <a:gd name="connsiteX5" fmla="*/ 9031 w 889000"/>
              <a:gd name="connsiteY5" fmla="*/ 534082 h 546100"/>
              <a:gd name="connsiteX6" fmla="*/ 0 w 889000"/>
              <a:gd name="connsiteY6" fmla="*/ 444500 h 546100"/>
              <a:gd name="connsiteX7" fmla="*/ 444500 w 889000"/>
              <a:gd name="connsiteY7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0" h="546100">
                <a:moveTo>
                  <a:pt x="444500" y="0"/>
                </a:moveTo>
                <a:cubicBezTo>
                  <a:pt x="689991" y="0"/>
                  <a:pt x="889000" y="199009"/>
                  <a:pt x="889000" y="444500"/>
                </a:cubicBezTo>
                <a:cubicBezTo>
                  <a:pt x="889000" y="475186"/>
                  <a:pt x="885891" y="505147"/>
                  <a:pt x="879969" y="534082"/>
                </a:cubicBezTo>
                <a:lnTo>
                  <a:pt x="876239" y="546100"/>
                </a:lnTo>
                <a:lnTo>
                  <a:pt x="12761" y="546100"/>
                </a:lnTo>
                <a:lnTo>
                  <a:pt x="9031" y="534082"/>
                </a:lnTo>
                <a:cubicBezTo>
                  <a:pt x="3110" y="505147"/>
                  <a:pt x="0" y="475186"/>
                  <a:pt x="0" y="444500"/>
                </a:cubicBezTo>
                <a:cubicBezTo>
                  <a:pt x="0" y="199009"/>
                  <a:pt x="199009" y="0"/>
                  <a:pt x="444500" y="0"/>
                </a:cubicBezTo>
                <a:close/>
              </a:path>
            </a:pathLst>
          </a:custGeom>
          <a:solidFill>
            <a:srgbClr val="91BFD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spc="150" dirty="0" err="1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2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4400000" flipV="1">
            <a:off x="2117978" y="2273436"/>
            <a:ext cx="70862" cy="1248735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22" name="矩形 7"/>
          <p:cNvSpPr/>
          <p:nvPr>
            <p:custDataLst>
              <p:tags r:id="rId5"/>
            </p:custDataLst>
          </p:nvPr>
        </p:nvSpPr>
        <p:spPr>
          <a:xfrm>
            <a:off x="2711842" y="2737375"/>
            <a:ext cx="3134804" cy="1447200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自身患病，并传染身边人（家人、同事、邻居）</a:t>
            </a:r>
            <a:endParaRPr lang="en-US" altLang="zh-CN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 kern="0" spc="15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心理问题：恐惧、焦虑</a:t>
            </a:r>
            <a:endParaRPr lang="zh-CN" altLang="en-US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23" name="任意多边形 13"/>
          <p:cNvSpPr/>
          <p:nvPr>
            <p:custDataLst>
              <p:tags r:id="rId6"/>
            </p:custDataLst>
          </p:nvPr>
        </p:nvSpPr>
        <p:spPr>
          <a:xfrm rot="19800000">
            <a:off x="1499323" y="4502861"/>
            <a:ext cx="1027894" cy="631419"/>
          </a:xfrm>
          <a:custGeom>
            <a:avLst/>
            <a:gdLst>
              <a:gd name="connsiteX0" fmla="*/ 444500 w 889000"/>
              <a:gd name="connsiteY0" fmla="*/ 0 h 546100"/>
              <a:gd name="connsiteX1" fmla="*/ 889000 w 889000"/>
              <a:gd name="connsiteY1" fmla="*/ 444500 h 546100"/>
              <a:gd name="connsiteX2" fmla="*/ 879969 w 889000"/>
              <a:gd name="connsiteY2" fmla="*/ 534082 h 546100"/>
              <a:gd name="connsiteX3" fmla="*/ 876239 w 889000"/>
              <a:gd name="connsiteY3" fmla="*/ 546100 h 546100"/>
              <a:gd name="connsiteX4" fmla="*/ 12761 w 889000"/>
              <a:gd name="connsiteY4" fmla="*/ 546100 h 546100"/>
              <a:gd name="connsiteX5" fmla="*/ 9031 w 889000"/>
              <a:gd name="connsiteY5" fmla="*/ 534082 h 546100"/>
              <a:gd name="connsiteX6" fmla="*/ 0 w 889000"/>
              <a:gd name="connsiteY6" fmla="*/ 444500 h 546100"/>
              <a:gd name="connsiteX7" fmla="*/ 444500 w 889000"/>
              <a:gd name="connsiteY7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0" h="546100">
                <a:moveTo>
                  <a:pt x="444500" y="0"/>
                </a:moveTo>
                <a:cubicBezTo>
                  <a:pt x="689991" y="0"/>
                  <a:pt x="889000" y="199009"/>
                  <a:pt x="889000" y="444500"/>
                </a:cubicBezTo>
                <a:cubicBezTo>
                  <a:pt x="889000" y="475186"/>
                  <a:pt x="885891" y="505147"/>
                  <a:pt x="879969" y="534082"/>
                </a:cubicBezTo>
                <a:lnTo>
                  <a:pt x="876239" y="546100"/>
                </a:lnTo>
                <a:lnTo>
                  <a:pt x="12761" y="546100"/>
                </a:lnTo>
                <a:lnTo>
                  <a:pt x="9031" y="534082"/>
                </a:lnTo>
                <a:cubicBezTo>
                  <a:pt x="3110" y="505147"/>
                  <a:pt x="0" y="475186"/>
                  <a:pt x="0" y="444500"/>
                </a:cubicBezTo>
                <a:cubicBezTo>
                  <a:pt x="0" y="199009"/>
                  <a:pt x="199009" y="0"/>
                  <a:pt x="444500" y="0"/>
                </a:cubicBezTo>
                <a:close/>
              </a:path>
            </a:pathLst>
          </a:custGeom>
          <a:solidFill>
            <a:srgbClr val="F4788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spc="150" dirty="0" err="1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24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4400000" flipV="1">
            <a:off x="2117978" y="4436930"/>
            <a:ext cx="70862" cy="1248735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25" name="矩形 12"/>
          <p:cNvSpPr/>
          <p:nvPr>
            <p:custDataLst>
              <p:tags r:id="rId8"/>
            </p:custDataLst>
          </p:nvPr>
        </p:nvSpPr>
        <p:spPr>
          <a:xfrm>
            <a:off x="2711842" y="4900869"/>
            <a:ext cx="3134804" cy="1447200"/>
          </a:xfrm>
          <a:prstGeom prst="rect">
            <a:avLst/>
          </a:prstGeom>
        </p:spPr>
        <p:txBody>
          <a:bodyPr wrap="square" anchor="t" anchorCtr="0">
            <a:normAutofit lnSpcReduction="1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城市无法正常运转，某些行业受到重创，导致失业</a:t>
            </a:r>
            <a:endParaRPr lang="en-US" altLang="zh-CN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 kern="0" spc="15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心理问题：无助、焦虑、愤怒、抑郁</a:t>
            </a:r>
            <a:endParaRPr lang="zh-CN" altLang="en-US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26" name="任意多边形 29"/>
          <p:cNvSpPr/>
          <p:nvPr>
            <p:custDataLst>
              <p:tags r:id="rId9"/>
            </p:custDataLst>
          </p:nvPr>
        </p:nvSpPr>
        <p:spPr>
          <a:xfrm rot="19800000">
            <a:off x="6344720" y="2339367"/>
            <a:ext cx="1027894" cy="631419"/>
          </a:xfrm>
          <a:custGeom>
            <a:avLst/>
            <a:gdLst>
              <a:gd name="connsiteX0" fmla="*/ 444500 w 889000"/>
              <a:gd name="connsiteY0" fmla="*/ 0 h 546100"/>
              <a:gd name="connsiteX1" fmla="*/ 889000 w 889000"/>
              <a:gd name="connsiteY1" fmla="*/ 444500 h 546100"/>
              <a:gd name="connsiteX2" fmla="*/ 879969 w 889000"/>
              <a:gd name="connsiteY2" fmla="*/ 534082 h 546100"/>
              <a:gd name="connsiteX3" fmla="*/ 876239 w 889000"/>
              <a:gd name="connsiteY3" fmla="*/ 546100 h 546100"/>
              <a:gd name="connsiteX4" fmla="*/ 12761 w 889000"/>
              <a:gd name="connsiteY4" fmla="*/ 546100 h 546100"/>
              <a:gd name="connsiteX5" fmla="*/ 9031 w 889000"/>
              <a:gd name="connsiteY5" fmla="*/ 534082 h 546100"/>
              <a:gd name="connsiteX6" fmla="*/ 0 w 889000"/>
              <a:gd name="connsiteY6" fmla="*/ 444500 h 546100"/>
              <a:gd name="connsiteX7" fmla="*/ 444500 w 889000"/>
              <a:gd name="connsiteY7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0" h="546100">
                <a:moveTo>
                  <a:pt x="444500" y="0"/>
                </a:moveTo>
                <a:cubicBezTo>
                  <a:pt x="689991" y="0"/>
                  <a:pt x="889000" y="199009"/>
                  <a:pt x="889000" y="444500"/>
                </a:cubicBezTo>
                <a:cubicBezTo>
                  <a:pt x="889000" y="475186"/>
                  <a:pt x="885891" y="505147"/>
                  <a:pt x="879969" y="534082"/>
                </a:cubicBezTo>
                <a:lnTo>
                  <a:pt x="876239" y="546100"/>
                </a:lnTo>
                <a:lnTo>
                  <a:pt x="12761" y="546100"/>
                </a:lnTo>
                <a:lnTo>
                  <a:pt x="9031" y="534082"/>
                </a:lnTo>
                <a:cubicBezTo>
                  <a:pt x="3110" y="505147"/>
                  <a:pt x="0" y="475186"/>
                  <a:pt x="0" y="444500"/>
                </a:cubicBezTo>
                <a:cubicBezTo>
                  <a:pt x="0" y="199009"/>
                  <a:pt x="199009" y="0"/>
                  <a:pt x="444500" y="0"/>
                </a:cubicBezTo>
                <a:close/>
              </a:path>
            </a:pathLst>
          </a:custGeom>
          <a:solidFill>
            <a:srgbClr val="60B08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spc="150" dirty="0" err="1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4400000" flipV="1">
            <a:off x="6963374" y="2273436"/>
            <a:ext cx="70862" cy="1248735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7557240" y="2737375"/>
            <a:ext cx="3134804" cy="1447200"/>
          </a:xfrm>
          <a:prstGeom prst="rect">
            <a:avLst/>
          </a:prstGeom>
        </p:spPr>
        <p:txBody>
          <a:bodyPr wrap="square" anchor="t" anchorCtr="0">
            <a:normAutofit lnSpcReduction="1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因患病被集中隔离，或者因接触患病者被居家隔离、小区封控、城市静默</a:t>
            </a:r>
            <a:r>
              <a:rPr lang="zh-CN" altLang="en-US" sz="1600" kern="0" spc="15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、失去自由</a:t>
            </a:r>
            <a:endParaRPr lang="en-US" altLang="zh-CN" sz="1600" kern="0" spc="15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心理问题：焦虑、愤怒、抑郁</a:t>
            </a:r>
            <a:endParaRPr lang="en-US" altLang="zh-CN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 kern="0" spc="15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35" name="任意多边形 34"/>
          <p:cNvSpPr/>
          <p:nvPr>
            <p:custDataLst>
              <p:tags r:id="rId12"/>
            </p:custDataLst>
          </p:nvPr>
        </p:nvSpPr>
        <p:spPr>
          <a:xfrm rot="19800000">
            <a:off x="6344720" y="4502861"/>
            <a:ext cx="1027894" cy="631421"/>
          </a:xfrm>
          <a:custGeom>
            <a:avLst/>
            <a:gdLst>
              <a:gd name="connsiteX0" fmla="*/ 444500 w 889000"/>
              <a:gd name="connsiteY0" fmla="*/ 0 h 546100"/>
              <a:gd name="connsiteX1" fmla="*/ 889000 w 889000"/>
              <a:gd name="connsiteY1" fmla="*/ 444500 h 546100"/>
              <a:gd name="connsiteX2" fmla="*/ 879969 w 889000"/>
              <a:gd name="connsiteY2" fmla="*/ 534082 h 546100"/>
              <a:gd name="connsiteX3" fmla="*/ 876239 w 889000"/>
              <a:gd name="connsiteY3" fmla="*/ 546100 h 546100"/>
              <a:gd name="connsiteX4" fmla="*/ 12761 w 889000"/>
              <a:gd name="connsiteY4" fmla="*/ 546100 h 546100"/>
              <a:gd name="connsiteX5" fmla="*/ 9031 w 889000"/>
              <a:gd name="connsiteY5" fmla="*/ 534082 h 546100"/>
              <a:gd name="connsiteX6" fmla="*/ 0 w 889000"/>
              <a:gd name="connsiteY6" fmla="*/ 444500 h 546100"/>
              <a:gd name="connsiteX7" fmla="*/ 444500 w 889000"/>
              <a:gd name="connsiteY7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0" h="546100">
                <a:moveTo>
                  <a:pt x="444500" y="0"/>
                </a:moveTo>
                <a:cubicBezTo>
                  <a:pt x="689991" y="0"/>
                  <a:pt x="889000" y="199009"/>
                  <a:pt x="889000" y="444500"/>
                </a:cubicBezTo>
                <a:cubicBezTo>
                  <a:pt x="889000" y="475186"/>
                  <a:pt x="885891" y="505147"/>
                  <a:pt x="879969" y="534082"/>
                </a:cubicBezTo>
                <a:lnTo>
                  <a:pt x="876239" y="546100"/>
                </a:lnTo>
                <a:lnTo>
                  <a:pt x="12761" y="546100"/>
                </a:lnTo>
                <a:lnTo>
                  <a:pt x="9031" y="534082"/>
                </a:lnTo>
                <a:cubicBezTo>
                  <a:pt x="3110" y="505147"/>
                  <a:pt x="0" y="475186"/>
                  <a:pt x="0" y="444500"/>
                </a:cubicBezTo>
                <a:cubicBezTo>
                  <a:pt x="0" y="199009"/>
                  <a:pt x="199009" y="0"/>
                  <a:pt x="4445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 b="1" spc="150" dirty="0" err="1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4400000" flipV="1">
            <a:off x="6963374" y="4436932"/>
            <a:ext cx="70862" cy="1248735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4" name="矩形 33"/>
          <p:cNvSpPr/>
          <p:nvPr>
            <p:custDataLst>
              <p:tags r:id="rId14"/>
            </p:custDataLst>
          </p:nvPr>
        </p:nvSpPr>
        <p:spPr>
          <a:xfrm>
            <a:off x="7557239" y="4900869"/>
            <a:ext cx="3134804" cy="1447200"/>
          </a:xfrm>
          <a:prstGeom prst="rect">
            <a:avLst/>
          </a:prstGeom>
        </p:spPr>
        <p:txBody>
          <a:bodyPr wrap="square" anchor="t" anchorCtr="0">
            <a:normAutofit lnSpcReduction="1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因疫情带来的工作负担加重，居家导致的压力及家庭关系矛盾</a:t>
            </a:r>
            <a:endParaRPr lang="en-US" altLang="zh-CN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 kern="0" spc="150" dirty="0"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kern="0" spc="150" dirty="0">
                <a:solidFill>
                  <a:schemeClr val="tx1"/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心理问题：烦躁、愤怒</a:t>
            </a:r>
            <a:endParaRPr lang="zh-CN" altLang="en-US" sz="1600" kern="0" spc="150" dirty="0">
              <a:solidFill>
                <a:schemeClr val="tx1"/>
              </a:solidFill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27" name="矩形 1"/>
          <p:cNvSpPr/>
          <p:nvPr>
            <p:custDataLst>
              <p:tags r:id="rId15"/>
            </p:custDataLst>
          </p:nvPr>
        </p:nvSpPr>
        <p:spPr>
          <a:xfrm rot="19800000">
            <a:off x="1662430" y="2407285"/>
            <a:ext cx="844550" cy="494665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en-US" altLang="zh-CN" sz="2400" b="1" spc="150" dirty="0">
                <a:solidFill>
                  <a:schemeClr val="bg1"/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01</a:t>
            </a:r>
            <a:endParaRPr lang="en-US" altLang="zh-CN" sz="2400" b="1" spc="150" dirty="0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3" name="矩形 18"/>
          <p:cNvSpPr/>
          <p:nvPr>
            <p:custDataLst>
              <p:tags r:id="rId16"/>
            </p:custDataLst>
          </p:nvPr>
        </p:nvSpPr>
        <p:spPr>
          <a:xfrm rot="19800000">
            <a:off x="6456680" y="2417445"/>
            <a:ext cx="804545" cy="494665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en-US" altLang="zh-CN" sz="2400" b="1" spc="150" dirty="0">
                <a:solidFill>
                  <a:schemeClr val="bg1"/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02</a:t>
            </a:r>
            <a:endParaRPr lang="en-US" altLang="zh-CN" sz="2400" b="1" spc="150" dirty="0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7" name="矩形 19"/>
          <p:cNvSpPr/>
          <p:nvPr>
            <p:custDataLst>
              <p:tags r:id="rId17"/>
            </p:custDataLst>
          </p:nvPr>
        </p:nvSpPr>
        <p:spPr>
          <a:xfrm rot="19800000">
            <a:off x="1624330" y="4571365"/>
            <a:ext cx="779145" cy="494665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en-US" altLang="zh-CN" sz="2400" b="1" spc="150" dirty="0">
                <a:solidFill>
                  <a:schemeClr val="bg1"/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03</a:t>
            </a:r>
            <a:endParaRPr lang="en-US" altLang="zh-CN" sz="2400" b="1" spc="150" dirty="0">
              <a:solidFill>
                <a:schemeClr val="bg1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8" name="矩形 20"/>
          <p:cNvSpPr/>
          <p:nvPr>
            <p:custDataLst>
              <p:tags r:id="rId18"/>
            </p:custDataLst>
          </p:nvPr>
        </p:nvSpPr>
        <p:spPr>
          <a:xfrm rot="19800000">
            <a:off x="6390005" y="4572000"/>
            <a:ext cx="939165" cy="494665"/>
          </a:xfrm>
          <a:prstGeom prst="rect">
            <a:avLst/>
          </a:prstGeom>
        </p:spPr>
        <p:txBody>
          <a:bodyPr wrap="square"/>
          <a:lstStyle/>
          <a:p>
            <a:pPr algn="ctr">
              <a:lnSpc>
                <a:spcPct val="120000"/>
              </a:lnSpc>
            </a:pPr>
            <a:r>
              <a:rPr lang="en-US" altLang="zh-CN" sz="2400" b="1" spc="150" dirty="0">
                <a:solidFill>
                  <a:srgbClr val="000000"/>
                </a:solidFill>
                <a:latin typeface="汉仪润圆-65简" panose="00020600040101010101" charset="-122"/>
                <a:ea typeface="汉仪润圆-65简" panose="00020600040101010101" charset="-122"/>
                <a:sym typeface="Arial" panose="020B0604020202020204" pitchFamily="34" charset="0"/>
              </a:rPr>
              <a:t>04</a:t>
            </a:r>
            <a:endParaRPr lang="en-US" altLang="zh-CN" sz="2400" b="1" spc="150" dirty="0">
              <a:solidFill>
                <a:srgbClr val="000000"/>
              </a:solidFill>
              <a:latin typeface="汉仪润圆-65简" panose="00020600040101010101" charset="-122"/>
              <a:ea typeface="汉仪润圆-65简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768600" y="1905000"/>
            <a:ext cx="6223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1534" y="1248410"/>
            <a:ext cx="2831465" cy="506095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 fontScale="925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疫情之下的心理问题</a:t>
            </a:r>
            <a:endParaRPr lang="zh-CN" altLang="en-US" sz="24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65500" y="2514599"/>
            <a:ext cx="5168900" cy="2162811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</a:t>
            </a:r>
            <a:r>
              <a:rPr lang="zh-CN" altLang="en-US" sz="20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来源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</a:t>
            </a:r>
            <a:r>
              <a:rPr lang="zh-CN" altLang="en-US" sz="20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释放</a:t>
            </a:r>
            <a:endParaRPr lang="en-US" altLang="zh-CN" sz="2000" b="1" spc="16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认知← ←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情绪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→ →行为</a:t>
            </a:r>
            <a:endParaRPr lang="en-US" altLang="zh-CN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    </a:t>
            </a:r>
            <a:r>
              <a:rPr lang="zh-CN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↓</a:t>
            </a:r>
            <a:endParaRPr lang="en-US" altLang="zh-CN" sz="3200" b="1" spc="16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pPr>
              <a:buSzPct val="100000"/>
            </a:pPr>
            <a:r>
              <a:rPr lang="en-US" altLang="zh-CN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        </a:t>
            </a: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生理</a:t>
            </a:r>
            <a:endParaRPr lang="zh-CN" altLang="en-US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877935" y="4880611"/>
            <a:ext cx="1421765" cy="47879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sym typeface="+mn-lt"/>
              </a:rPr>
              <a:t>环 境</a:t>
            </a:r>
            <a:endParaRPr lang="zh-CN" altLang="en-US" sz="3200" b="1" spc="16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汉仪润圆-65简" panose="00020600040101010101" charset="-122"/>
              <a:ea typeface="汉仪润圆-65简" panose="00020600040101010101" charset="-122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677" y="2006600"/>
            <a:ext cx="2403224" cy="35687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01900" y="1384250"/>
            <a:ext cx="9258300" cy="188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①情绪是人对客观外界事物的态度的体验，是人脑对客观外界事物与主体需要之间关系的反应。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需求满足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----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愉悦；需求未满足：挫败感、抑郁、愤怒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33391" y="641350"/>
            <a:ext cx="2696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关于情绪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1100" y="3746450"/>
            <a:ext cx="9258300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②情绪无所谓好坏，情绪是工具和信号。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3800" y="4724350"/>
            <a:ext cx="9258300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③情绪处理不好会造成负面影响。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1275" y="2857500"/>
            <a:ext cx="702945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24425" y="990600"/>
            <a:ext cx="2343150" cy="2343150"/>
          </a:xfrm>
          <a:prstGeom prst="ellipse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润圆-65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7300" y="1398905"/>
            <a:ext cx="2057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u="sng" dirty="0">
                <a:solidFill>
                  <a:srgbClr val="F47880"/>
                </a:solidFill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02</a:t>
            </a:r>
            <a:endParaRPr lang="en-US" altLang="zh-CN" sz="8000" b="1" u="sng" dirty="0">
              <a:solidFill>
                <a:srgbClr val="F47880"/>
              </a:solidFill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59990" y="3282950"/>
            <a:ext cx="725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汉仪润圆-65简" panose="00020600040101010101" charset="-122"/>
                <a:ea typeface="汉仪润圆-65简" panose="00020600040101010101" charset="-122"/>
                <a:cs typeface="+mn-ea"/>
                <a:sym typeface="+mn-lt"/>
              </a:rPr>
              <a:t>可能会造成的影响</a:t>
            </a:r>
            <a:endParaRPr lang="zh-CN" altLang="en-US" sz="5400" b="1" dirty="0">
              <a:latin typeface="汉仪润圆-65简" panose="00020600040101010101" charset="-122"/>
              <a:ea typeface="汉仪润圆-65简" panose="00020600040101010101" charset="-122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051588" y="4303249"/>
            <a:ext cx="60198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3038" y="3219449"/>
            <a:ext cx="5791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677" y="2006600"/>
            <a:ext cx="2403224" cy="35687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76500" y="1295350"/>
            <a:ext cx="9258300" cy="465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中医理论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类经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情志致病。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/>
              <a:t>《</a:t>
            </a:r>
            <a:r>
              <a:rPr lang="zh-CN" altLang="en-US" sz="2000" dirty="0"/>
              <a:t>素问 举痛论</a:t>
            </a:r>
            <a:r>
              <a:rPr lang="en-US" altLang="zh-CN" sz="2000" dirty="0"/>
              <a:t>》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百病生于气也。怒则气上，喜则气缓，悲则气消，恐则气下，寒则气收，炅则气泄，惊则气乱，劳则气耗，思则气结。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《</a:t>
            </a:r>
            <a:r>
              <a:rPr lang="zh-CN" altLang="en-US" sz="2000" dirty="0"/>
              <a:t>黄帝内经</a:t>
            </a:r>
            <a:r>
              <a:rPr lang="en-US" altLang="zh-CN" sz="2000" dirty="0"/>
              <a:t>》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怒伤肝，喜伤心，思伤脾，悲伤肺，恐伤肾。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悲胜怒，恐胜喜，怒胜思，喜胜悲，思胜恐。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0800" y="577850"/>
            <a:ext cx="30988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45827" r="68958"/>
          <a:stretch>
            <a:fillRect/>
          </a:stretch>
        </p:blipFill>
        <p:spPr>
          <a:xfrm>
            <a:off x="980884" y="2006600"/>
            <a:ext cx="2403224" cy="35687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4390" y="908050"/>
            <a:ext cx="326770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</a:rPr>
              <a:t>情绪对健康的影响</a:t>
            </a:r>
            <a:endParaRPr lang="zh-CN" altLang="en-US" sz="2800" dirty="0">
              <a:latin typeface="汉仪润圆-65简" panose="00020600040101010101" charset="-122"/>
              <a:ea typeface="汉仪润圆-65简" panose="00020600040101010101" charset="-122"/>
              <a:cs typeface="汉仪润圆-65简" panose="00020600040101010101" charset="-122"/>
            </a:endParaRPr>
          </a:p>
        </p:txBody>
      </p:sp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45" y="1169035"/>
            <a:ext cx="554984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1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418_3*l_h_f*1_2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18_3*l_h_i*1_4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18_3*l_h_i*1_4_2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USESOURCEFORMAT_APPLY" val="1"/>
</p:tagLst>
</file>

<file path=ppt/tags/tag13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418_3*l_h_f*1_4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3"/>
  <p:tag name="KSO_WM_UNIT_ID" val="diagram160418_3*l_h_i*1_1_3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3"/>
  <p:tag name="KSO_WM_UNIT_ID" val="diagram160418_3*l_h_i*1_2_3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3"/>
  <p:tag name="KSO_WM_UNIT_ID" val="diagram160418_3*l_h_i*1_3_3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3"/>
  <p:tag name="KSO_WM_UNIT_ID" val="diagram160418_3*l_h_i*1_4_3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ISLIDE.DIAGRAM" val="#259846;"/>
  <p:tag name="KSO_WM_BEAUTIFY_FLAG" val="#wm#"/>
  <p:tag name="KSO_WM_TEMPLATE_CATEGORY" val="diagram"/>
  <p:tag name="KSO_WM_TEMPLATE_INDEX" val="20214796"/>
  <p:tag name="KSO_WM_SLIDE_ID" val="diagram2021479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864*444"/>
  <p:tag name="KSO_WM_SLIDE_POSITION" val="48*48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56:14&quot;,&quot;maxSize&quot;:{&quot;size1&quot;:28.9},&quot;minSize&quot;:{&quot;size1&quot;:17.9},&quot;normalSize&quot;:{&quot;size1&quot;:17.9},&quot;subLayout&quot;:[{&quot;id&quot;:&quot;2021-04-01T15:56:14&quot;,&quot;margin&quot;:{&quot;bottom&quot;:0.0260000042617321,&quot;left&quot;:2.9629998207092285,&quot;right&quot;:1.692000150680542,&quot;top&quot;:1.6929999589920044},&quot;type&quot;:0},{&quot;id&quot;:&quot;2021-04-01T15:56:14&quot;,&quot;maxSize&quot;:{&quot;size1&quot;:29.8},&quot;minSize&quot;:{&quot;size1&quot;:16.2},&quot;normalSize&quot;:{&quot;size1&quot;:16.2},&quot;subLayout&quot;:[{&quot;id&quot;:&quot;2021-04-01T15:56:14&quot;,&quot;margin&quot;:{&quot;bottom&quot;:0.0260000042617321,&quot;left&quot;:2.9629998207092285,&quot;right&quot;:1.692000150680542,&quot;top&quot;:0.3970000147819519},&quot;type&quot;:0},{&quot;id&quot;:&quot;2021-04-01T15:56:14&quot;,&quot;margin&quot;:{&quot;bottom&quot;:1.6929999589920044,&quot;left&quot;:1.6929999589920044,&quot;right&quot;:1.6929999589920044,&quot;top&quot;:0.8199999928474426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08d94747e3ea6e292a801"/>
  <p:tag name="KSO_WM_CHIP_FILLPROP" val="[[{&quot;text_align&quot;:&quot;lt&quot;,&quot;text_direction&quot;:&quot;horizontal&quot;,&quot;support_big_font&quot;:false,&quot;picture_toward&quot;:0,&quot;picture_dockside&quot;:[],&quot;fill_id&quot;:&quot;2cb183515b8641c9ace778787b879424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9a6bdccd29e94bd69f8c779b7e642031&quot;,&quot;fill_align&quot;:&quot;lt&quot;,&quot;chip_types&quot;:[&quot;text&quot;]},{&quot;text_align&quot;:&quot;lt&quot;,&quot;text_direction&quot;:&quot;horizontal&quot;,&quot;support_features&quot;:[&quot;collage&quot;,&quot;carousel&quot;],&quot;support_big_font&quot;:false,&quot;picture_toward&quot;:0,&quot;picture_dockside&quot;:[],&quot;fill_id&quot;:&quot;577d36910ae04ab595296b66134fbb6f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708d94747e3ea6e292a800"/>
  <p:tag name="KSO_WM_SLIDE_BK_DARK_LIGHT" val="2"/>
  <p:tag name="KSO_WM_SLIDE_BACKGROUND_TYPE" val="general"/>
  <p:tag name="KSO_WM_SLIDE_SUPPORT_FEATURE_TYPE" val="3"/>
  <p:tag name="KSO_WM_TEMPLATE_ASSEMBLE_XID" val="60656fa04054ed1e2fb80d95"/>
  <p:tag name="KSO_WM_TEMPLATE_ASSEMBLE_GROUPID" val="60656fa04054ed1e2fb80d95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18_3*l_h_i*1_1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22.xml><?xml version="1.0" encoding="utf-8"?>
<p:tagLst xmlns:p="http://schemas.openxmlformats.org/presentationml/2006/main">
  <p:tag name="ISLIDE.DIAGRAM" val="#259846;"/>
  <p:tag name="KSO_WM_BEAUTIFY_FLAG" val="#wm#"/>
  <p:tag name="KSO_WM_TEMPLATE_CATEGORY" val="diagram"/>
  <p:tag name="KSO_WM_TEMPLATE_INDEX" val="20214796"/>
  <p:tag name="KSO_WM_SLIDE_ID" val="diagram2021479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864*444"/>
  <p:tag name="KSO_WM_SLIDE_POSITION" val="48*48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56:14&quot;,&quot;maxSize&quot;:{&quot;size1&quot;:28.9},&quot;minSize&quot;:{&quot;size1&quot;:17.9},&quot;normalSize&quot;:{&quot;size1&quot;:17.9},&quot;subLayout&quot;:[{&quot;id&quot;:&quot;2021-04-01T15:56:14&quot;,&quot;margin&quot;:{&quot;bottom&quot;:0.0260000042617321,&quot;left&quot;:2.9629998207092285,&quot;right&quot;:1.692000150680542,&quot;top&quot;:1.6929999589920044},&quot;type&quot;:0},{&quot;id&quot;:&quot;2021-04-01T15:56:14&quot;,&quot;maxSize&quot;:{&quot;size1&quot;:29.8},&quot;minSize&quot;:{&quot;size1&quot;:16.2},&quot;normalSize&quot;:{&quot;size1&quot;:16.2},&quot;subLayout&quot;:[{&quot;id&quot;:&quot;2021-04-01T15:56:14&quot;,&quot;margin&quot;:{&quot;bottom&quot;:0.0260000042617321,&quot;left&quot;:2.9629998207092285,&quot;right&quot;:1.692000150680542,&quot;top&quot;:0.3970000147819519},&quot;type&quot;:0},{&quot;id&quot;:&quot;2021-04-01T15:56:14&quot;,&quot;margin&quot;:{&quot;bottom&quot;:1.6929999589920044,&quot;left&quot;:1.6929999589920044,&quot;right&quot;:1.6929999589920044,&quot;top&quot;:0.8199999928474426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08d94747e3ea6e292a801"/>
  <p:tag name="KSO_WM_CHIP_FILLPROP" val="[[{&quot;text_align&quot;:&quot;lt&quot;,&quot;text_direction&quot;:&quot;horizontal&quot;,&quot;support_big_font&quot;:false,&quot;picture_toward&quot;:0,&quot;picture_dockside&quot;:[],&quot;fill_id&quot;:&quot;2cb183515b8641c9ace778787b879424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9a6bdccd29e94bd69f8c779b7e642031&quot;,&quot;fill_align&quot;:&quot;lt&quot;,&quot;chip_types&quot;:[&quot;text&quot;]},{&quot;text_align&quot;:&quot;lt&quot;,&quot;text_direction&quot;:&quot;horizontal&quot;,&quot;support_features&quot;:[&quot;collage&quot;,&quot;carousel&quot;],&quot;support_big_font&quot;:false,&quot;picture_toward&quot;:0,&quot;picture_dockside&quot;:[],&quot;fill_id&quot;:&quot;577d36910ae04ab595296b66134fbb6f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708d94747e3ea6e292a800"/>
  <p:tag name="KSO_WM_SLIDE_BK_DARK_LIGHT" val="2"/>
  <p:tag name="KSO_WM_SLIDE_BACKGROUND_TYPE" val="general"/>
  <p:tag name="KSO_WM_SLIDE_SUPPORT_FEATURE_TYPE" val="3"/>
  <p:tag name="KSO_WM_TEMPLATE_ASSEMBLE_XID" val="60656fa04054ed1e2fb80d95"/>
  <p:tag name="KSO_WM_TEMPLATE_ASSEMBLE_GROUPID" val="60656fa04054ed1e2fb80d95"/>
</p:tagLst>
</file>

<file path=ppt/tags/tag23.xml><?xml version="1.0" encoding="utf-8"?>
<p:tagLst xmlns:p="http://schemas.openxmlformats.org/presentationml/2006/main">
  <p:tag name="ISLIDE.DIAGRAM" val="#259597;"/>
</p:tagLst>
</file>

<file path=ppt/tags/tag24.xml><?xml version="1.0" encoding="utf-8"?>
<p:tagLst xmlns:p="http://schemas.openxmlformats.org/presentationml/2006/main">
  <p:tag name="ISLIDE.DIAGRAM" val="#259597;"/>
</p:tagLst>
</file>

<file path=ppt/tags/tag25.xml><?xml version="1.0" encoding="utf-8"?>
<p:tagLst xmlns:p="http://schemas.openxmlformats.org/presentationml/2006/main">
  <p:tag name="ISLIDE.DIAGRAM" val="#259597;"/>
</p:tagLst>
</file>

<file path=ppt/tags/tag26.xml><?xml version="1.0" encoding="utf-8"?>
<p:tagLst xmlns:p="http://schemas.openxmlformats.org/presentationml/2006/main">
  <p:tag name="ISLIDE.DIAGRAM" val="#259597;"/>
</p:tagLst>
</file>

<file path=ppt/tags/tag27.xml><?xml version="1.0" encoding="utf-8"?>
<p:tagLst xmlns:p="http://schemas.openxmlformats.org/presentationml/2006/main">
  <p:tag name="ISLIDE.DIAGRAM" val="#259597;"/>
</p:tagLst>
</file>

<file path=ppt/tags/tag28.xml><?xml version="1.0" encoding="utf-8"?>
<p:tagLst xmlns:p="http://schemas.openxmlformats.org/presentationml/2006/main">
  <p:tag name="ISLIDE.DIAGRAM" val="#259597;"/>
</p:tagLst>
</file>

<file path=ppt/tags/tag29.xml><?xml version="1.0" encoding="utf-8"?>
<p:tagLst xmlns:p="http://schemas.openxmlformats.org/presentationml/2006/main">
  <p:tag name="ISLIDE.DIAGRAM" val="#259597;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18_3*l_h_i*1_1_2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USESOURCEFORMAT_APPLY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1"/>
  <p:tag name="KSO_WM_UNIT_ID" val="diagram20189422_1*l_h_i*1_1_1"/>
  <p:tag name="KSO_WM_UNIT_LAYERLEVEL" val="1_1_1"/>
  <p:tag name="KSO_WM_BEAUTIFY_FLAG" val="#wm#"/>
  <p:tag name="KSO_WM_TAG_VERSION" val="1.0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2"/>
  <p:tag name="KSO_WM_UNIT_ID" val="diagram20189422_1*l_h_i*1_1_2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3"/>
  <p:tag name="KSO_WM_UNIT_ID" val="diagram20189422_1*l_h_i*1_1_3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4"/>
  <p:tag name="KSO_WM_UNIT_ID" val="diagram20189422_1*l_h_i*1_1_4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5"/>
  <p:tag name="KSO_WM_UNIT_ID" val="diagram20189422_1*l_h_i*1_1_5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9422"/>
  <p:tag name="KSO_WM_UNIT_TYPE" val="l_h_f"/>
  <p:tag name="KSO_WM_UNIT_INDEX" val="1_1_1"/>
  <p:tag name="KSO_WM_UNIT_ID" val="diagram20189422_1*l_h_f*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基于工具推荐、影视解读、热点解读、运营干货、职场技能进行写作的同时，可以对选题进行累加，产生1+1&gt;2的效果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ISLIDE.DIAGRAM" val="#259872;"/>
  <p:tag name="KSO_WM_TEMPLATE_CATEGORY" val="diagram"/>
  <p:tag name="KSO_WM_TEMPLATE_INDEX" val="20189422"/>
  <p:tag name="KSO_WM_TAG_VERSION" val="1.0"/>
  <p:tag name="KSO_WM_SLIDE_ID" val="diagram20189422_1"/>
  <p:tag name="KSO_WM_SLIDE_INDEX" val="1"/>
  <p:tag name="KSO_WM_SLIDE_ITEM_CNT" val="4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25.0076*128.241"/>
  <p:tag name="KSO_WM_SLIDE_SIZE" val="675.497*195.185"/>
  <p:tag name="KSO_WM_DIAGRAM_GROUP_CODE" val="l1-1"/>
  <p:tag name="KSO_WM_TEMPLATE_SUBCATEGORY" val="ai"/>
</p:tagLst>
</file>

<file path=ppt/tags/tag37.xml><?xml version="1.0" encoding="utf-8"?>
<p:tagLst xmlns:p="http://schemas.openxmlformats.org/presentationml/2006/main">
  <p:tag name="ISLIDE.DIAGRAM" val="#259597;"/>
</p:tagLst>
</file>

<file path=ppt/tags/tag38.xml><?xml version="1.0" encoding="utf-8"?>
<p:tagLst xmlns:p="http://schemas.openxmlformats.org/presentationml/2006/main">
  <p:tag name="ISLIDE.DIAGRAM" val="#259597;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4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18_3*l_h_f*1_1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96_1*a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7333a96228542d98d85b7ba28a2e54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f488f7a9b7b428182a3dc3c96efbe67"/>
  <p:tag name="KSO_WM_UNIT_TEXT_FILL_FORE_SCHEMECOLOR_INDEX_BRIGHTNESS" val="0"/>
  <p:tag name="KSO_WM_UNIT_TEXT_FILL_FORE_SCHEMECOLOR_INDEX" val="13"/>
  <p:tag name="KSO_WM_UNIT_TEXT_FILL_TYPE" val="1"/>
  <p:tag name="KSO_WM_TEMPLATE_ASSEMBLE_XID" val="60656fa04054ed1e2fb80d95"/>
  <p:tag name="KSO_WM_TEMPLATE_ASSEMBLE_GROUPID" val="60656fa04054ed1e2fb80d95"/>
</p:tagLst>
</file>

<file path=ppt/tags/tag42.xml><?xml version="1.0" encoding="utf-8"?>
<p:tagLst xmlns:p="http://schemas.openxmlformats.org/presentationml/2006/main">
  <p:tag name="ISLIDE.DIAGRAM" val="#259846;"/>
  <p:tag name="KSO_WM_BEAUTIFY_FLAG" val="#wm#"/>
  <p:tag name="KSO_WM_TEMPLATE_CATEGORY" val="diagram"/>
  <p:tag name="KSO_WM_TEMPLATE_INDEX" val="20214796"/>
  <p:tag name="KSO_WM_SLIDE_ID" val="diagram2021479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864*444"/>
  <p:tag name="KSO_WM_SLIDE_POSITION" val="48*48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56:14&quot;,&quot;maxSize&quot;:{&quot;size1&quot;:28.9},&quot;minSize&quot;:{&quot;size1&quot;:17.9},&quot;normalSize&quot;:{&quot;size1&quot;:17.9},&quot;subLayout&quot;:[{&quot;id&quot;:&quot;2021-04-01T15:56:14&quot;,&quot;margin&quot;:{&quot;bottom&quot;:0.0260000042617321,&quot;left&quot;:2.9629998207092285,&quot;right&quot;:1.692000150680542,&quot;top&quot;:1.6929999589920044},&quot;type&quot;:0},{&quot;id&quot;:&quot;2021-04-01T15:56:14&quot;,&quot;maxSize&quot;:{&quot;size1&quot;:29.8},&quot;minSize&quot;:{&quot;size1&quot;:16.2},&quot;normalSize&quot;:{&quot;size1&quot;:16.2},&quot;subLayout&quot;:[{&quot;id&quot;:&quot;2021-04-01T15:56:14&quot;,&quot;margin&quot;:{&quot;bottom&quot;:0.0260000042617321,&quot;left&quot;:2.9629998207092285,&quot;right&quot;:1.692000150680542,&quot;top&quot;:0.3970000147819519},&quot;type&quot;:0},{&quot;id&quot;:&quot;2021-04-01T15:56:14&quot;,&quot;margin&quot;:{&quot;bottom&quot;:1.6929999589920044,&quot;left&quot;:1.6929999589920044,&quot;right&quot;:1.6929999589920044,&quot;top&quot;:0.8199999928474426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08d94747e3ea6e292a801"/>
  <p:tag name="KSO_WM_CHIP_FILLPROP" val="[[{&quot;text_align&quot;:&quot;lt&quot;,&quot;text_direction&quot;:&quot;horizontal&quot;,&quot;support_big_font&quot;:false,&quot;picture_toward&quot;:0,&quot;picture_dockside&quot;:[],&quot;fill_id&quot;:&quot;2cb183515b8641c9ace778787b879424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9a6bdccd29e94bd69f8c779b7e642031&quot;,&quot;fill_align&quot;:&quot;lt&quot;,&quot;chip_types&quot;:[&quot;text&quot;]},{&quot;text_align&quot;:&quot;lt&quot;,&quot;text_direction&quot;:&quot;horizontal&quot;,&quot;support_features&quot;:[&quot;collage&quot;,&quot;carousel&quot;],&quot;support_big_font&quot;:false,&quot;picture_toward&quot;:0,&quot;picture_dockside&quot;:[],&quot;fill_id&quot;:&quot;577d36910ae04ab595296b66134fbb6f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708d94747e3ea6e292a800"/>
  <p:tag name="KSO_WM_SLIDE_BK_DARK_LIGHT" val="2"/>
  <p:tag name="KSO_WM_SLIDE_BACKGROUND_TYPE" val="general"/>
  <p:tag name="KSO_WM_SLIDE_SUPPORT_FEATURE_TYPE" val="3"/>
  <p:tag name="KSO_WM_TEMPLATE_ASSEMBLE_XID" val="60656fa04054ed1e2fb80d95"/>
  <p:tag name="KSO_WM_TEMPLATE_ASSEMBLE_GROUPID" val="60656fa04054ed1e2fb80d95"/>
</p:tagLst>
</file>

<file path=ppt/tags/tag43.xml><?xml version="1.0" encoding="utf-8"?>
<p:tagLst xmlns:p="http://schemas.openxmlformats.org/presentationml/2006/main">
  <p:tag name="ISLIDE.DIAGRAM" val="#259600;"/>
</p:tagLst>
</file>

<file path=ppt/tags/tag44.xml><?xml version="1.0" encoding="utf-8"?>
<p:tagLst xmlns:p="http://schemas.openxmlformats.org/presentationml/2006/main">
  <p:tag name="ISLIDE.DIAGRAM" val="#259600;"/>
</p:tagLst>
</file>

<file path=ppt/tags/tag45.xml><?xml version="1.0" encoding="utf-8"?>
<p:tagLst xmlns:p="http://schemas.openxmlformats.org/presentationml/2006/main">
  <p:tag name="ISLIDE.DIAGRAM" val="#259600;"/>
</p:tagLst>
</file>

<file path=ppt/tags/tag46.xml><?xml version="1.0" encoding="utf-8"?>
<p:tagLst xmlns:p="http://schemas.openxmlformats.org/presentationml/2006/main">
  <p:tag name="ISLIDE.DIAGRAM" val="#259600;"/>
</p:tagLst>
</file>

<file path=ppt/tags/tag47.xml><?xml version="1.0" encoding="utf-8"?>
<p:tagLst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05928_3*o_h_f*1_1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1_1"/>
  <p:tag name="KSO_WM_UNIT_ID" val="diagram20205928_3*o_h_i*1_1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1"/>
  <p:tag name="KSO_WM_UNIT_ID" val="diagram20205928_3*o_h_i*1_2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18_3*l_h_i*1_3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1"/>
  <p:tag name="KSO_WM_UNIT_ID" val="diagram20205928_3*o_h_i*1_3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4_1"/>
  <p:tag name="KSO_WM_UNIT_ID" val="diagram20205928_3*o_h_i*1_4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205928_3*o_h_i*1_1_2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1_3"/>
  <p:tag name="KSO_WM_UNIT_ID" val="diagram20205928_3*o_h_i*1_1_3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2_3"/>
  <p:tag name="KSO_WM_UNIT_ID" val="diagram20205928_3*o_h_i*1_2_3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3_3"/>
  <p:tag name="KSO_WM_UNIT_ID" val="diagram20205928_3*o_h_i*1_3_3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4_3"/>
  <p:tag name="KSO_WM_UNIT_ID" val="diagram20205928_3*o_h_i*1_4_3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05928_3*o_h_f*1_2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05928_3*o_h_f*1_3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SUBTYPE" val="a"/>
  <p:tag name="KSO_WM_UNIT_PRESET_TEXT" val="单击此处输入您的正文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4_1"/>
  <p:tag name="KSO_WM_UNIT_ID" val="diagram20205928_3*o_h_f*1_4_1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18_3*l_h_i*1_3_2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USESOURCEFORMAT_APPLY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2_2"/>
  <p:tag name="KSO_WM_UNIT_ID" val="diagram20205928_3*o_h_i*1_2_2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3_2"/>
  <p:tag name="KSO_WM_UNIT_ID" val="diagram20205928_3*o_h_i*1_3_2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7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4_2"/>
  <p:tag name="KSO_WM_UNIT_ID" val="diagram20205928_3*o_h_i*1_4_2"/>
  <p:tag name="KSO_WM_TEMPLATE_CATEGORY" val="diagram"/>
  <p:tag name="KSO_WM_TEMPLATE_INDEX" val="2020592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ISLIDE.DIAGRAM" val="#259564;"/>
  <p:tag name="KSO_WM_BEAUTIFY_FLAG" val="#wm#"/>
  <p:tag name="KSO_WM_TEMPLATE_CATEGORY" val="diagram"/>
  <p:tag name="KSO_WM_TEMPLATE_INDEX" val="20207069"/>
  <p:tag name="KSO_WM_SLIDE_LAYOUT_INFO" val="{&quot;direction&quot;:1,&quot;id&quot;:&quot;2022-07-07T16:04:20&quot;,&quot;maxSize&quot;:{&quot;size1&quot;:100},&quot;minSize&quot;:{&quot;size1&quot;:100},&quot;normalSize&quot;:{&quot;size1&quot;:100},&quot;subLayout&quot;:[{&quot;backgroundInfo&quot;:[{&quot;bottom&quot;:0.155555561,&quot;bottomAbs&quot;:false,&quot;left&quot;:0,&quot;leftAbs&quot;:false,&quot;right&quot;:0,&quot;rightAbs&quot;:false,&quot;top&quot;:0.155555561,&quot;topAbs&quot;:false,&quot;type&quot;:&quot;belt&quot;}],&quot;id&quot;:&quot;2022-07-07T16:04:20&quot;,&quot;maxSize&quot;:{&quot;size1&quot;:15.4831655882023},&quot;minSize&quot;:{&quot;size1&quot;:15.4831655882023},&quot;normalSize&quot;:{&quot;size1&quot;:15.4831655882023},&quot;subLayout&quot;:[{&quot;id&quot;:&quot;2022-07-07T16:04:20&quot;,&quot;type&quot;:0},{&quot;id&quot;:&quot;2022-07-07T16:04:20&quot;,&quot;maxSize&quot;:{&quot;size1&quot;:81.69840121057668},&quot;minSize&quot;:{&quot;size1&quot;:81.69840121057668},&quot;normalSize&quot;:{&quot;size1&quot;:81.69840121057668},&quot;subLayout&quot;:[{&quot;backgroundInfo&quot;:[{&quot;bottom&quot;:0,&quot;bottomAbs&quot;:false,&quot;left&quot;:0,&quot;leftAbs&quot;:false,&quot;right&quot;:0,&quot;rightAbs&quot;:false,&quot;top&quot;:0,&quot;topAbs&quot;:false,&quot;type&quot;:&quot;belt&quot;}],&quot;id&quot;:&quot;2022-07-07T16:04:20&quot;,&quot;margin&quot;:{&quot;bottom&quot;:0.4230000674724579,&quot;left&quot;:3.38700008392334,&quot;right&quot;:3.38700008392334,&quot;top&quot;:0.4230000674724579},&quot;type&quot;:0},{&quot;id&quot;:&quot;2022-07-07T16:04:20&quot;,&quot;type&quot;:0}],&quot;type&quot;:0}],&quot;type&quot;:0},{&quot;id&quot;:&quot;2022-07-07T16:04:20&quot;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19c8605d5daf04fe6008"/>
  <p:tag name="KSO_WM_SLIDE_ID" val="diagram2020706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71"/>
  <p:tag name="KSO_WM_SLIDE_POSITION" val="0*84"/>
  <p:tag name="KSO_WM_TAG_VERSION" val="1.0"/>
  <p:tag name="KSO_WM_SLIDE_LAYOUT" val="d"/>
  <p:tag name="KSO_WM_SLIDE_LAYOUT_CNT" val="1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b370d9c62884a6b9c7db59bf9b89d92&quot;,&quot;fill_align&quot;:&quot;cm&quot;,&quot;chip_types&quot;:[&quot;diagram&quot;,&quot;pic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5b370d9c62884a6b9c7db59bf9b89d92&quot;,&quot;fill_align&quot;:&quot;lm&quot;,&quot;chip_types&quot;:[&quot;text&quot;]}]]"/>
  <p:tag name="KSO_WM_CHIP_DECFILLPROP" val="[]"/>
  <p:tag name="KSO_WM_CHIP_GROUPID" val="5e6f19c8605d5daf04fe6007"/>
  <p:tag name="KSO_WM_SLIDE_BK_DARK_LIGHT" val="2"/>
  <p:tag name="KSO_WM_SLIDE_BACKGROUND_TYPE" val="belt"/>
  <p:tag name="KSO_WM_SLIDE_SUPPORT_FEATURE_TYPE" val="3"/>
  <p:tag name="KSO_WM_TEMPLATE_ASSEMBLE_XID" val="6130c4e08b5cc6c91112a570"/>
  <p:tag name="KSO_WM_TEMPLATE_ASSEMBLE_GROUPID" val="6130c4e08b5cc6c91112a570"/>
</p:tagLst>
</file>

<file path=ppt/tags/tag64.xml><?xml version="1.0" encoding="utf-8"?>
<p:tagLst xmlns:p="http://schemas.openxmlformats.org/presentationml/2006/main">
  <p:tag name="ISLIDE.DIAGRAM" val="#259597;"/>
</p:tagLst>
</file>

<file path=ppt/tags/tag65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1"/>
  <p:tag name="KSO_WM_UNIT_ID" val="diagram20189422_1*l_h_i*1_1_1"/>
  <p:tag name="KSO_WM_UNIT_LAYERLEVEL" val="1_1_1"/>
  <p:tag name="KSO_WM_BEAUTIFY_FLAG" val="#wm#"/>
  <p:tag name="KSO_WM_TAG_VERSION" val="1.0"/>
  <p:tag name="KSO_WM_DIAGRAM_GROUP_CODE" val="l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2"/>
  <p:tag name="KSO_WM_UNIT_ID" val="diagram20189422_1*l_h_i*1_1_2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3"/>
  <p:tag name="KSO_WM_UNIT_ID" val="diagram20189422_1*l_h_i*1_1_3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4"/>
  <p:tag name="KSO_WM_UNIT_ID" val="diagram20189422_1*l_h_i*1_1_4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9422"/>
  <p:tag name="KSO_WM_UNIT_TYPE" val="l_h_i"/>
  <p:tag name="KSO_WM_UNIT_INDEX" val="1_1_5"/>
  <p:tag name="KSO_WM_UNIT_ID" val="diagram20189422_1*l_h_i*1_1_5"/>
  <p:tag name="KSO_WM_UNIT_LAYERLEVEL" val="1_1_1"/>
  <p:tag name="KSO_WM_BEAUTIFY_FLAG" val="#wm#"/>
  <p:tag name="KSO_WM_TAG_VERSION" val="1.0"/>
  <p:tag name="KSO_WM_DIAGRAM_GROUP_CODE" val="l1-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7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18_3*l_h_f*1_3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89422"/>
  <p:tag name="KSO_WM_UNIT_TYPE" val="l_h_f"/>
  <p:tag name="KSO_WM_UNIT_INDEX" val="1_1_1"/>
  <p:tag name="KSO_WM_UNIT_ID" val="diagram20189422_1*l_h_f*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基于工具推荐、影视解读、热点解读、运营干货、职场技能进行写作的同时，可以对选题进行累加，产生1+1&gt;2的效果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ISLIDE.DIAGRAM" val="#259872;"/>
  <p:tag name="KSO_WM_TEMPLATE_CATEGORY" val="diagram"/>
  <p:tag name="KSO_WM_TEMPLATE_INDEX" val="20189422"/>
  <p:tag name="KSO_WM_TAG_VERSION" val="1.0"/>
  <p:tag name="KSO_WM_SLIDE_ID" val="diagram20189422_1"/>
  <p:tag name="KSO_WM_SLIDE_INDEX" val="1"/>
  <p:tag name="KSO_WM_SLIDE_ITEM_CNT" val="4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25.0076*128.241"/>
  <p:tag name="KSO_WM_SLIDE_SIZE" val="675.497*195.185"/>
  <p:tag name="KSO_WM_DIAGRAM_GROUP_CODE" val="l1-1"/>
  <p:tag name="KSO_WM_TEMPLATE_SUBCATEGORY" val="ai"/>
</p:tagLst>
</file>

<file path=ppt/tags/tag72.xml><?xml version="1.0" encoding="utf-8"?>
<p:tagLst xmlns:p="http://schemas.openxmlformats.org/presentationml/2006/main">
  <p:tag name="COMMONDATA" val="eyJoZGlkIjoiNGZiZjczMzA2N2JiODc4YWI5NGZhZGQwOWViNWI3MT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18_3*l_h_i*1_2_1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18_3*l_h_i*1_2_2"/>
  <p:tag name="KSO_WM_TEMPLATE_CATEGORY" val="diagram"/>
  <p:tag name="KSO_WM_TEMPLATE_INDEX" val="160418"/>
  <p:tag name="KSO_WM_UNIT_LAYERLEVEL" val="1_1_1"/>
  <p:tag name="KSO_WM_TAG_VERSION" val="1.0"/>
  <p:tag name="KSO_WM_BEAUTIFY_FLAG" val="#wm#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润圆-65简"/>
        <a:ea typeface=""/>
        <a:cs typeface=""/>
        <a:font script="Jpan" typeface="ＭＳ Ｐゴシック"/>
        <a:font script="Hang" typeface="맑은 고딕"/>
        <a:font script="Hans" typeface="汉仪润圆-65简"/>
        <a:font script="Hant" typeface="新細明體"/>
        <a:font script="Arab" typeface="汉仪润圆-65简"/>
        <a:font script="Hebr" typeface="汉仪润圆-6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润圆-6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1643</Words>
  <Application>WPS 演示</Application>
  <PresentationFormat>宽屏</PresentationFormat>
  <Paragraphs>246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汉仪润圆-65简</vt:lpstr>
      <vt:lpstr>微软雅黑</vt:lpstr>
      <vt:lpstr>Arial Unicode MS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2022-07-07T01:54:00Z</dcterms:created>
  <dcterms:modified xsi:type="dcterms:W3CDTF">2023-07-07T03:06:27Z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BCBD172DA07549458B320F4C4B8D46D7</vt:lpwstr>
  </property>
  <property fmtid="{D5CDD505-2E9C-101B-9397-08002B2CF9AE}" pid="3" name="KSOProductBuildVer">
    <vt:lpwstr>2052-11.1.0.9021</vt:lpwstr>
  </property>
  <property fmtid="{D5CDD505-2E9C-101B-9397-08002B2CF9AE}" pid="4" name="KSOTemplateUUID">
    <vt:lpwstr>v1.0_mb_tPVNrrnXhn7+aFD+4rgKgA==</vt:lpwstr>
  </property>
</Properties>
</file>